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ira Sans Light Bold" panose="020B0604020202020204" charset="0"/>
      <p:regular r:id="rId37"/>
    </p:embeddedFont>
    <p:embeddedFont>
      <p:font typeface="Fira Sans Medium" panose="020B0603050000020004" pitchFamily="34" charset="0"/>
      <p:regular r:id="rId38"/>
      <p:italic r:id="rId39"/>
    </p:embeddedFont>
    <p:embeddedFont>
      <p:font typeface="Fira Sans Medium Bold" panose="020B0604020202020204" charset="0"/>
      <p:regular r:id="rId40"/>
    </p:embeddedFont>
    <p:embeddedFont>
      <p:font typeface="Montserrat" panose="00000500000000000000" pitchFamily="50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C151-B51D-49E5-93FD-484AEAF95837}" type="datetimeFigureOut">
              <a:rPr lang="sl-SI" smtClean="0"/>
              <a:t>4. 03. 2023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5B1B-58AA-4952-B87D-4CFCD8F0E04D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2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5B1B-58AA-4952-B87D-4CFCD8F0E04D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7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svg"/><Relationship Id="rId7" Type="http://schemas.openxmlformats.org/officeDocument/2006/relationships/image" Target="../media/image4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_r0VX-aU_T8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10.jpe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LMCZvGesRz8&amp;t=6s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7.svg"/><Relationship Id="rId9" Type="http://schemas.openxmlformats.org/officeDocument/2006/relationships/image" Target="../media/image28.png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69288" y="4028456"/>
            <a:ext cx="10182206" cy="63220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5067300"/>
            <a:ext cx="9113072" cy="149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sl-SI" sz="4299" spc="128" dirty="0">
                <a:solidFill>
                  <a:srgbClr val="043296"/>
                </a:solidFill>
                <a:latin typeface="Fira Sans Light Bold"/>
              </a:rPr>
              <a:t>Kombiniran tečaj za osnovnošolske učitelje</a:t>
            </a:r>
            <a:endParaRPr lang="en-US" sz="4299" spc="128" dirty="0">
              <a:solidFill>
                <a:srgbClr val="043296"/>
              </a:solidFill>
              <a:latin typeface="Fira Sans Ligh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178169"/>
            <a:ext cx="8491579" cy="196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9"/>
              </a:lnSpc>
            </a:pPr>
            <a:r>
              <a:rPr lang="en-US" sz="11499" dirty="0">
                <a:solidFill>
                  <a:srgbClr val="1836B2"/>
                </a:solidFill>
                <a:latin typeface="Montserrat"/>
              </a:rPr>
              <a:t>SPACE*Lab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02EA4CD-FF50-0D46-5018-728F9E407CB2}"/>
              </a:ext>
            </a:extLst>
          </p:cNvPr>
          <p:cNvSpPr txBox="1"/>
          <p:nvPr/>
        </p:nvSpPr>
        <p:spPr>
          <a:xfrm>
            <a:off x="1028700" y="1836083"/>
            <a:ext cx="15168432" cy="59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104" dirty="0">
                <a:solidFill>
                  <a:srgbClr val="A066CB"/>
                </a:solidFill>
                <a:latin typeface="Fira Sans Medium Bold"/>
              </a:rPr>
              <a:t>SPACE*LAB Erasmus+ </a:t>
            </a:r>
            <a:r>
              <a:rPr lang="sl-SI" sz="3499" spc="104" dirty="0">
                <a:solidFill>
                  <a:srgbClr val="A066CB"/>
                </a:solidFill>
                <a:latin typeface="Fira Sans Medium Bold"/>
              </a:rPr>
              <a:t>p</a:t>
            </a:r>
            <a:r>
              <a:rPr lang="en-US" sz="3499" spc="104" dirty="0" err="1">
                <a:solidFill>
                  <a:srgbClr val="A066CB"/>
                </a:solidFill>
                <a:latin typeface="Fira Sans Medium Bold"/>
              </a:rPr>
              <a:t>roje</a:t>
            </a:r>
            <a:r>
              <a:rPr lang="sl-SI" sz="3499" spc="104" dirty="0">
                <a:solidFill>
                  <a:srgbClr val="A066CB"/>
                </a:solidFill>
                <a:latin typeface="Fira Sans Medium Bold"/>
              </a:rPr>
              <a:t>k</a:t>
            </a:r>
            <a:r>
              <a:rPr lang="en-US" sz="3499" spc="104" dirty="0">
                <a:solidFill>
                  <a:srgbClr val="A066CB"/>
                </a:solidFill>
                <a:latin typeface="Fira Sans Medium Bold"/>
              </a:rPr>
              <a:t>t 2021-1-IT02-KA220-SCH-000032535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33C49-4495-3C5E-4CA0-AAAFD5AFB183}"/>
              </a:ext>
            </a:extLst>
          </p:cNvPr>
          <p:cNvSpPr txBox="1"/>
          <p:nvPr/>
        </p:nvSpPr>
        <p:spPr>
          <a:xfrm>
            <a:off x="3476413" y="621030"/>
            <a:ext cx="11335174" cy="42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Podpora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Evropske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komisije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za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pripravo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te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publikacije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ne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pomeni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potrditve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vsebine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izraža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le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mnenja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avtorjev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in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Komisija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ne more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biti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odgovorna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za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kakršno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koli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uporabo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informacij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jih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vsebuje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.</a:t>
            </a:r>
          </a:p>
        </p:txBody>
      </p:sp>
      <p:pic>
        <p:nvPicPr>
          <p:cNvPr id="11" name="Immagine 10" descr="Immagine che contiene testo, grafica vettoriale, clipart">
            <a:extLst>
              <a:ext uri="{FF2B5EF4-FFF2-40B4-BE49-F238E27FC236}">
                <a16:creationId xmlns:a16="http://schemas.microsoft.com/office/drawing/2014/main" id="{09A72DC4-28F9-122F-83DB-943CAD7E2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86" y="2705100"/>
            <a:ext cx="3429000" cy="222885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FC4D576-50F8-26A3-AE66-AC07D3B1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46646" y="9005234"/>
            <a:ext cx="1477179" cy="1091266"/>
          </a:xfrm>
          <a:prstGeom prst="rect">
            <a:avLst/>
          </a:prstGeom>
        </p:spPr>
      </p:pic>
      <p:pic>
        <p:nvPicPr>
          <p:cNvPr id="13" name="Immagine 12" descr="Immagine che contiene testo">
            <a:extLst>
              <a:ext uri="{FF2B5EF4-FFF2-40B4-BE49-F238E27FC236}">
                <a16:creationId xmlns:a16="http://schemas.microsoft.com/office/drawing/2014/main" id="{752AA3A7-BB97-C498-343C-06764B3B6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184422"/>
            <a:ext cx="3589136" cy="752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960" y="3856849"/>
            <a:ext cx="2438522" cy="56590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87127" y="2035737"/>
            <a:ext cx="128626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5"/>
              </a:lnSpc>
            </a:pPr>
            <a:r>
              <a:rPr lang="sl-SI" sz="7899" spc="-94" dirty="0">
                <a:solidFill>
                  <a:srgbClr val="043296"/>
                </a:solidFill>
                <a:latin typeface="Fira Sans Medium"/>
              </a:rPr>
              <a:t>Učitelj in projektno učenje</a:t>
            </a:r>
            <a:endParaRPr lang="en-US" sz="7899" spc="-94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96662" y="4135029"/>
            <a:ext cx="9294675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r>
              <a:rPr lang="sl-SI" sz="3900" dirty="0">
                <a:solidFill>
                  <a:srgbClr val="043296"/>
                </a:solidFill>
                <a:latin typeface="Fira Sans Medium"/>
              </a:rPr>
              <a:t>Učitelj je vedno navzoč! Učitelj je vodič ob strani, ki sledi napredku učencev</a:t>
            </a:r>
            <a:r>
              <a:rPr lang="en-US" sz="3900" dirty="0">
                <a:solidFill>
                  <a:srgbClr val="043296"/>
                </a:solidFill>
                <a:latin typeface="Fira Sans Medium"/>
              </a:rPr>
              <a:t>!</a:t>
            </a:r>
          </a:p>
          <a:p>
            <a:pPr algn="just">
              <a:lnSpc>
                <a:spcPts val="4422"/>
              </a:lnSpc>
            </a:pPr>
            <a:r>
              <a:rPr lang="sl-SI" sz="3900" dirty="0">
                <a:solidFill>
                  <a:srgbClr val="043296"/>
                </a:solidFill>
                <a:latin typeface="Fira Sans Medium"/>
              </a:rPr>
              <a:t>Učitelj preverja in sledi učenju in virom učencev.</a:t>
            </a:r>
            <a:endParaRPr lang="en-US" sz="39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6644743C-2583-EDF8-6C73-CD9D846751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DD746215-3B02-0C1C-604C-0A9D08C89B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9">
            <a:extLst>
              <a:ext uri="{FF2B5EF4-FFF2-40B4-BE49-F238E27FC236}">
                <a16:creationId xmlns:a16="http://schemas.microsoft.com/office/drawing/2014/main" id="{7BAF600B-DE46-906C-100F-8A30EFA02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4" name="Immagine 23" descr="Immagine che contiene testo, grafica vettoriale, clipart">
            <a:extLst>
              <a:ext uri="{FF2B5EF4-FFF2-40B4-BE49-F238E27FC236}">
                <a16:creationId xmlns:a16="http://schemas.microsoft.com/office/drawing/2014/main" id="{F9383A52-0E42-675A-CAFD-5B657AC8A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4709" y="1028700"/>
            <a:ext cx="11013291" cy="15386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21863" y="1134461"/>
            <a:ext cx="9836569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Raziskovalno vprašanje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733080" y="2848854"/>
            <a:ext cx="9526220" cy="1347234"/>
            <a:chOff x="0" y="0"/>
            <a:chExt cx="12168599" cy="17209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68643" cy="1720909"/>
            </a:xfrm>
            <a:custGeom>
              <a:avLst/>
              <a:gdLst/>
              <a:ahLst/>
              <a:cxnLst/>
              <a:rect l="l" t="t" r="r" b="b"/>
              <a:pathLst>
                <a:path w="12168643" h="1720909">
                  <a:moveTo>
                    <a:pt x="0" y="172091"/>
                  </a:moveTo>
                  <a:cubicBezTo>
                    <a:pt x="0" y="77035"/>
                    <a:pt x="48765" y="0"/>
                    <a:pt x="108939" y="0"/>
                  </a:cubicBezTo>
                  <a:lnTo>
                    <a:pt x="12059688" y="0"/>
                  </a:lnTo>
                  <a:cubicBezTo>
                    <a:pt x="12119861" y="0"/>
                    <a:pt x="12168643" y="77035"/>
                    <a:pt x="12168643" y="172091"/>
                  </a:cubicBezTo>
                  <a:lnTo>
                    <a:pt x="12168643" y="1548818"/>
                  </a:lnTo>
                  <a:cubicBezTo>
                    <a:pt x="12168643" y="1643874"/>
                    <a:pt x="12119861" y="1720909"/>
                    <a:pt x="12059688" y="1720909"/>
                  </a:cubicBezTo>
                  <a:lnTo>
                    <a:pt x="108939" y="1720909"/>
                  </a:lnTo>
                  <a:cubicBezTo>
                    <a:pt x="48765" y="1720909"/>
                    <a:pt x="0" y="1643874"/>
                    <a:pt x="0" y="154881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21863" y="3055668"/>
            <a:ext cx="880728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Raziskovalno vprašanje predstavlja okvir našega problema.</a:t>
            </a:r>
            <a:endParaRPr lang="en-US" sz="3000" spc="-3" dirty="0">
              <a:solidFill>
                <a:srgbClr val="043296"/>
              </a:solidFill>
              <a:latin typeface="Fira Sans Medium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733080" y="4385837"/>
            <a:ext cx="9607766" cy="1291605"/>
            <a:chOff x="0" y="0"/>
            <a:chExt cx="12810355" cy="17221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10397" cy="1722120"/>
            </a:xfrm>
            <a:custGeom>
              <a:avLst/>
              <a:gdLst/>
              <a:ahLst/>
              <a:cxnLst/>
              <a:rect l="l" t="t" r="r" b="b"/>
              <a:pathLst>
                <a:path w="12810397" h="1722120">
                  <a:moveTo>
                    <a:pt x="0" y="172212"/>
                  </a:moveTo>
                  <a:cubicBezTo>
                    <a:pt x="0" y="77089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77089"/>
                    <a:pt x="12810397" y="172212"/>
                  </a:cubicBezTo>
                  <a:lnTo>
                    <a:pt x="12810397" y="1549908"/>
                  </a:lnTo>
                  <a:cubicBezTo>
                    <a:pt x="12810397" y="1645031"/>
                    <a:pt x="12759046" y="1722120"/>
                    <a:pt x="12695699" y="1722120"/>
                  </a:cubicBezTo>
                  <a:lnTo>
                    <a:pt x="114684" y="1722120"/>
                  </a:lnTo>
                  <a:cubicBezTo>
                    <a:pt x="51337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221863" y="4569967"/>
            <a:ext cx="967271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Dobro raziskovalno vprašanje se „osredotoča na vsa druga vprašanja proti rešitvi ali končnemu izdelku</a:t>
            </a: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”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33080" y="5867942"/>
            <a:ext cx="9607766" cy="981442"/>
            <a:chOff x="0" y="0"/>
            <a:chExt cx="12810355" cy="1308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810397" cy="1308574"/>
            </a:xfrm>
            <a:custGeom>
              <a:avLst/>
              <a:gdLst/>
              <a:ahLst/>
              <a:cxnLst/>
              <a:rect l="l" t="t" r="r" b="b"/>
              <a:pathLst>
                <a:path w="12810397" h="1308574">
                  <a:moveTo>
                    <a:pt x="0" y="130857"/>
                  </a:moveTo>
                  <a:cubicBezTo>
                    <a:pt x="0" y="58577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58577"/>
                    <a:pt x="12810397" y="130857"/>
                  </a:cubicBezTo>
                  <a:lnTo>
                    <a:pt x="12810397" y="1177716"/>
                  </a:lnTo>
                  <a:cubicBezTo>
                    <a:pt x="12810397" y="1249997"/>
                    <a:pt x="12759046" y="1308574"/>
                    <a:pt x="12695699" y="1308574"/>
                  </a:cubicBezTo>
                  <a:lnTo>
                    <a:pt x="114684" y="1308574"/>
                  </a:lnTo>
                  <a:cubicBezTo>
                    <a:pt x="51337" y="1308574"/>
                    <a:pt x="0" y="1249997"/>
                    <a:pt x="0" y="1177716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221863" y="6157116"/>
            <a:ext cx="863657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Nima določenega zaključka.</a:t>
            </a:r>
            <a:endParaRPr lang="en-US" sz="3000" spc="-3" dirty="0">
              <a:solidFill>
                <a:srgbClr val="043296"/>
              </a:solidFill>
              <a:latin typeface="Fira Sans Medium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733080" y="7039884"/>
            <a:ext cx="9607766" cy="1007289"/>
            <a:chOff x="0" y="0"/>
            <a:chExt cx="12810355" cy="13430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10397" cy="1343036"/>
            </a:xfrm>
            <a:custGeom>
              <a:avLst/>
              <a:gdLst/>
              <a:ahLst/>
              <a:cxnLst/>
              <a:rect l="l" t="t" r="r" b="b"/>
              <a:pathLst>
                <a:path w="12810397" h="1343036">
                  <a:moveTo>
                    <a:pt x="0" y="134304"/>
                  </a:moveTo>
                  <a:cubicBezTo>
                    <a:pt x="0" y="60120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60120"/>
                    <a:pt x="12810397" y="134304"/>
                  </a:cubicBezTo>
                  <a:lnTo>
                    <a:pt x="12810397" y="1208732"/>
                  </a:lnTo>
                  <a:cubicBezTo>
                    <a:pt x="12810397" y="1282916"/>
                    <a:pt x="12759046" y="1343036"/>
                    <a:pt x="12695699" y="1343036"/>
                  </a:cubicBezTo>
                  <a:lnTo>
                    <a:pt x="114684" y="1343036"/>
                  </a:lnTo>
                  <a:cubicBezTo>
                    <a:pt x="51337" y="1343036"/>
                    <a:pt x="0" y="1282916"/>
                    <a:pt x="0" y="1208732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201739" y="7268597"/>
            <a:ext cx="1286318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Uporablja razmišljanje višjega nivoja. </a:t>
            </a:r>
            <a:endParaRPr lang="en-US" sz="3000" spc="-3" dirty="0">
              <a:solidFill>
                <a:srgbClr val="043296"/>
              </a:solidFill>
              <a:latin typeface="Fira Sans Medium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33080" y="8237672"/>
            <a:ext cx="9607766" cy="1340250"/>
            <a:chOff x="0" y="0"/>
            <a:chExt cx="12810355" cy="17870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10397" cy="1786980"/>
            </a:xfrm>
            <a:custGeom>
              <a:avLst/>
              <a:gdLst/>
              <a:ahLst/>
              <a:cxnLst/>
              <a:rect l="l" t="t" r="r" b="b"/>
              <a:pathLst>
                <a:path w="12810397" h="1786980">
                  <a:moveTo>
                    <a:pt x="0" y="178698"/>
                  </a:moveTo>
                  <a:cubicBezTo>
                    <a:pt x="0" y="79992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79992"/>
                    <a:pt x="12810397" y="178698"/>
                  </a:cubicBezTo>
                  <a:lnTo>
                    <a:pt x="12810397" y="1608282"/>
                  </a:lnTo>
                  <a:cubicBezTo>
                    <a:pt x="12810397" y="1706987"/>
                    <a:pt x="12759046" y="1786980"/>
                    <a:pt x="12695699" y="1786980"/>
                  </a:cubicBezTo>
                  <a:lnTo>
                    <a:pt x="114684" y="1786980"/>
                  </a:lnTo>
                  <a:cubicBezTo>
                    <a:pt x="51337" y="1786980"/>
                    <a:pt x="0" y="1706987"/>
                    <a:pt x="0" y="1608282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8201739" y="8393507"/>
            <a:ext cx="960776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Od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učencev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zahteva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vključevanje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informacij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iz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več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virov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izkušenj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dejavnosti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40628" r="270" b="4"/>
          <a:stretch>
            <a:fillRect/>
          </a:stretch>
        </p:blipFill>
        <p:spPr>
          <a:xfrm>
            <a:off x="413551" y="1798039"/>
            <a:ext cx="6689707" cy="84888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92162" y="3042160"/>
            <a:ext cx="12190736" cy="533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31" lvl="1" indent="-464165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sl-SI" sz="4299" dirty="0">
                <a:solidFill>
                  <a:srgbClr val="1836B2"/>
                </a:solidFill>
                <a:latin typeface="Fira Sans Medium"/>
              </a:rPr>
              <a:t>Je d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ovolj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odprt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, da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omogoča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individualno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raz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iskavo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.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 marL="928331" lvl="1" indent="-464165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sl-SI" sz="4299" dirty="0">
                <a:solidFill>
                  <a:srgbClr val="1836B2"/>
                </a:solidFill>
                <a:latin typeface="Fira Sans Medium"/>
              </a:rPr>
              <a:t>Je bistveno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pomembno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za </a:t>
            </a:r>
            <a:r>
              <a:rPr lang="sl-SI" sz="4299" dirty="0" err="1">
                <a:solidFill>
                  <a:srgbClr val="1836B2"/>
                </a:solidFill>
                <a:latin typeface="Fira Sans Medium"/>
              </a:rPr>
              <a:t>učenc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e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.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 marL="928331" lvl="1" indent="-464165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sl-SI" sz="4299" dirty="0">
                <a:solidFill>
                  <a:srgbClr val="1836B2"/>
                </a:solidFill>
                <a:latin typeface="Fira Sans Medium"/>
              </a:rPr>
              <a:t>Podpira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samostojn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učenj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e.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 marL="928331" lvl="1" indent="-464165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Vključuje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reševanje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resničnih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problemov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.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 marL="928331" lvl="1" indent="-464165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sl-SI" sz="4299" dirty="0">
                <a:solidFill>
                  <a:srgbClr val="1836B2"/>
                </a:solidFill>
                <a:latin typeface="Fira Sans Medium"/>
              </a:rPr>
              <a:t>Omogoča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medpredmetno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delo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sodelovanje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.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7710" y="2726689"/>
            <a:ext cx="3688357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433836"/>
            <a:ext cx="15058901" cy="1277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sl-SI" sz="7600" dirty="0">
                <a:solidFill>
                  <a:srgbClr val="1836B2"/>
                </a:solidFill>
                <a:latin typeface="Fira Sans Medium Bold"/>
              </a:rPr>
              <a:t>Dobro raziskovalno vprašanje: </a:t>
            </a:r>
            <a:endParaRPr lang="en-US" sz="7600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FB8C063C-E59E-8D85-609C-99E8281538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66F2AE45-B35F-2582-174D-2409550EDC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8296" y="1888866"/>
            <a:ext cx="13533120" cy="92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1"/>
              </a:lnSpc>
            </a:pPr>
            <a:r>
              <a:rPr lang="sl-SI" sz="6300" spc="-75" dirty="0">
                <a:solidFill>
                  <a:srgbClr val="043296"/>
                </a:solidFill>
                <a:latin typeface="Fira Sans Medium"/>
              </a:rPr>
              <a:t>Raziskovalno vprašanje je lahko…</a:t>
            </a:r>
            <a:endParaRPr lang="en-US" sz="6300" spc="-75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259540" y="3556122"/>
            <a:ext cx="13623724" cy="732613"/>
            <a:chOff x="0" y="0"/>
            <a:chExt cx="18313400" cy="984800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8288000" cy="959358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59540" y="3696023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sl-SI" sz="3000" dirty="0">
                <a:solidFill>
                  <a:srgbClr val="FFFFFF"/>
                </a:solidFill>
                <a:latin typeface="Fira Sans Medium Bold"/>
              </a:rPr>
              <a:t>Raziskovanje filozofskega vprašanja:</a:t>
            </a:r>
            <a:endParaRPr lang="en-US" sz="300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43299" y="4334411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Kdaj odrastemo?</a:t>
            </a:r>
            <a:endParaRPr lang="en-US" sz="2400" dirty="0">
              <a:solidFill>
                <a:srgbClr val="043296"/>
              </a:solidFill>
              <a:latin typeface="Fira Sans Medium"/>
            </a:endParaRP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Kdo ima moč in kako jo pridobi?</a:t>
            </a:r>
            <a:endParaRPr lang="en-US" sz="2400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148215" y="5098499"/>
            <a:ext cx="13735050" cy="738600"/>
            <a:chOff x="0" y="0"/>
            <a:chExt cx="18313400" cy="9848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8288000" cy="959358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259540" y="5238399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sl-SI" sz="3000" dirty="0">
                <a:solidFill>
                  <a:srgbClr val="FFFFFF"/>
                </a:solidFill>
                <a:latin typeface="Fira Sans Medium Bold"/>
              </a:rPr>
              <a:t>Raziskovanje zgodovinskega dogodka ali obdobja</a:t>
            </a:r>
            <a:endParaRPr lang="en-US" sz="300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43299" y="5876786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Ali je bilo nujno vključiti Američane v vojno v Vietnamu?</a:t>
            </a:r>
            <a:endParaRPr lang="en-US" sz="2400" dirty="0">
              <a:solidFill>
                <a:srgbClr val="043296"/>
              </a:solidFill>
              <a:latin typeface="Fira Sans Medium"/>
            </a:endParaRP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Kaj vemo o življenju v Vzhodni Nemčiji pred združitvijo</a:t>
            </a:r>
            <a:r>
              <a:rPr lang="en-US" sz="2400" dirty="0">
                <a:solidFill>
                  <a:srgbClr val="043296"/>
                </a:solidFill>
                <a:latin typeface="Fira Sans Medium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8215" y="6640874"/>
            <a:ext cx="13735050" cy="738600"/>
            <a:chOff x="0" y="0"/>
            <a:chExt cx="18313400" cy="98480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8288000" cy="959358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259540" y="6780774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sl-SI" sz="3000" dirty="0">
                <a:solidFill>
                  <a:srgbClr val="FFFFFF"/>
                </a:solidFill>
                <a:latin typeface="Fira Sans Medium Bold"/>
              </a:rPr>
              <a:t>Reševanje problema</a:t>
            </a:r>
            <a:endParaRPr lang="en-US" sz="300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43299" y="7419161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Kako lahko izboljšamo prometni režim v našem mestu?</a:t>
            </a:r>
            <a:endParaRPr lang="en-US" sz="2400" dirty="0">
              <a:solidFill>
                <a:srgbClr val="043296"/>
              </a:solidFill>
              <a:latin typeface="Fira Sans Medium"/>
            </a:endParaRP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43296"/>
                </a:solidFill>
                <a:latin typeface="Fira Sans Medium"/>
              </a:rPr>
              <a:t>Kaj lahko ukrenemo glede hladnih obrokov v naši šolski menzi?</a:t>
            </a:r>
            <a:endParaRPr lang="en-US" sz="24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22" name="Slika 9">
            <a:extLst>
              <a:ext uri="{FF2B5EF4-FFF2-40B4-BE49-F238E27FC236}">
                <a16:creationId xmlns:a16="http://schemas.microsoft.com/office/drawing/2014/main" id="{11C485C7-805D-8456-630F-36AE589F7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3" name="Immagine 22" descr="Immagine che contiene testo, grafica vettoriale, clipart">
            <a:extLst>
              <a:ext uri="{FF2B5EF4-FFF2-40B4-BE49-F238E27FC236}">
                <a16:creationId xmlns:a16="http://schemas.microsoft.com/office/drawing/2014/main" id="{848CBC3C-6CC1-A9CD-081C-32A91C92A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8296" y="1888866"/>
            <a:ext cx="13533120" cy="92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1"/>
              </a:lnSpc>
            </a:pPr>
            <a:r>
              <a:rPr lang="sl-SI" sz="6300" spc="-75" dirty="0">
                <a:solidFill>
                  <a:srgbClr val="043296"/>
                </a:solidFill>
                <a:latin typeface="Fira Sans Medium"/>
              </a:rPr>
              <a:t>Raziskovalno vprašanje je lahko…</a:t>
            </a:r>
            <a:endParaRPr lang="en-US" sz="6300" spc="-75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76475" y="3426632"/>
            <a:ext cx="13735050" cy="846532"/>
            <a:chOff x="0" y="0"/>
            <a:chExt cx="18313400" cy="112871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8288000" cy="1103376"/>
            </a:xfrm>
            <a:custGeom>
              <a:avLst/>
              <a:gdLst/>
              <a:ahLst/>
              <a:cxnLst/>
              <a:rect l="l" t="t" r="r" b="b"/>
              <a:pathLst>
                <a:path w="1828800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8100167" y="0"/>
                  </a:lnTo>
                  <a:cubicBezTo>
                    <a:pt x="18203926" y="0"/>
                    <a:pt x="18288000" y="82296"/>
                    <a:pt x="18288000" y="183896"/>
                  </a:cubicBezTo>
                  <a:lnTo>
                    <a:pt x="18288000" y="919480"/>
                  </a:lnTo>
                  <a:cubicBezTo>
                    <a:pt x="18288000" y="1021080"/>
                    <a:pt x="18203926" y="1103376"/>
                    <a:pt x="1810016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313400" cy="1128776"/>
            </a:xfrm>
            <a:custGeom>
              <a:avLst/>
              <a:gdLst/>
              <a:ahLst/>
              <a:cxnLst/>
              <a:rect l="l" t="t" r="r" b="b"/>
              <a:pathLst>
                <a:path w="1831340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8112867" y="0"/>
                  </a:lnTo>
                  <a:lnTo>
                    <a:pt x="18112867" y="12700"/>
                  </a:lnTo>
                  <a:lnTo>
                    <a:pt x="18112867" y="0"/>
                  </a:lnTo>
                  <a:cubicBezTo>
                    <a:pt x="18223356" y="0"/>
                    <a:pt x="18313400" y="87757"/>
                    <a:pt x="18313400" y="196596"/>
                  </a:cubicBezTo>
                  <a:lnTo>
                    <a:pt x="18300700" y="196596"/>
                  </a:lnTo>
                  <a:lnTo>
                    <a:pt x="18313400" y="196596"/>
                  </a:lnTo>
                  <a:lnTo>
                    <a:pt x="18313400" y="932180"/>
                  </a:lnTo>
                  <a:lnTo>
                    <a:pt x="18300700" y="932180"/>
                  </a:lnTo>
                  <a:lnTo>
                    <a:pt x="18313400" y="932180"/>
                  </a:lnTo>
                  <a:cubicBezTo>
                    <a:pt x="18313400" y="1041019"/>
                    <a:pt x="18223356" y="1128776"/>
                    <a:pt x="18112867" y="1128776"/>
                  </a:cubicBezTo>
                  <a:lnTo>
                    <a:pt x="18112867" y="1116076"/>
                  </a:lnTo>
                  <a:lnTo>
                    <a:pt x="1811286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505" y="1103376"/>
                    <a:pt x="200533" y="1103376"/>
                  </a:cubicBezTo>
                  <a:lnTo>
                    <a:pt x="18112867" y="1103376"/>
                  </a:lnTo>
                  <a:cubicBezTo>
                    <a:pt x="18209895" y="1103376"/>
                    <a:pt x="18288000" y="1026541"/>
                    <a:pt x="18288000" y="932180"/>
                  </a:cubicBezTo>
                  <a:lnTo>
                    <a:pt x="18288000" y="196596"/>
                  </a:lnTo>
                  <a:cubicBezTo>
                    <a:pt x="18288000" y="102235"/>
                    <a:pt x="18209895" y="25400"/>
                    <a:pt x="1811286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505" y="25400"/>
                    <a:pt x="25400" y="102235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404500" y="3592757"/>
            <a:ext cx="134790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sl-SI" sz="3450" dirty="0">
                <a:solidFill>
                  <a:srgbClr val="FFFFFF"/>
                </a:solidFill>
                <a:latin typeface="Fira Sans Medium Bold"/>
              </a:rPr>
              <a:t>Raziskava sporne teme</a:t>
            </a:r>
            <a:endParaRPr lang="en-US" sz="345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71559" y="4408810"/>
            <a:ext cx="13271627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Ali naj imajo vsi dostop do ročnega orožja</a:t>
            </a:r>
            <a:r>
              <a:rPr lang="en-US" sz="2700" dirty="0">
                <a:solidFill>
                  <a:srgbClr val="043296"/>
                </a:solidFill>
                <a:latin typeface="Fira Sans Medium"/>
              </a:rPr>
              <a:t>? 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Ali naj se v šoli uči verske tematike</a:t>
            </a:r>
            <a:r>
              <a:rPr lang="en-US" sz="2700" dirty="0">
                <a:solidFill>
                  <a:srgbClr val="043296"/>
                </a:solidFill>
                <a:latin typeface="Fira Sans Medium"/>
              </a:rPr>
              <a:t>? 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Je vojna lahko upravičena?</a:t>
            </a:r>
            <a:endParaRPr lang="en-US" sz="2700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276475" y="5646708"/>
            <a:ext cx="13735050" cy="846532"/>
            <a:chOff x="0" y="0"/>
            <a:chExt cx="18313400" cy="1128710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18288000" cy="1103376"/>
            </a:xfrm>
            <a:custGeom>
              <a:avLst/>
              <a:gdLst/>
              <a:ahLst/>
              <a:cxnLst/>
              <a:rect l="l" t="t" r="r" b="b"/>
              <a:pathLst>
                <a:path w="1828800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8100167" y="0"/>
                  </a:lnTo>
                  <a:cubicBezTo>
                    <a:pt x="18203926" y="0"/>
                    <a:pt x="18288000" y="82296"/>
                    <a:pt x="18288000" y="183896"/>
                  </a:cubicBezTo>
                  <a:lnTo>
                    <a:pt x="18288000" y="919480"/>
                  </a:lnTo>
                  <a:cubicBezTo>
                    <a:pt x="18288000" y="1021080"/>
                    <a:pt x="18203926" y="1103376"/>
                    <a:pt x="1810016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313400" cy="1128776"/>
            </a:xfrm>
            <a:custGeom>
              <a:avLst/>
              <a:gdLst/>
              <a:ahLst/>
              <a:cxnLst/>
              <a:rect l="l" t="t" r="r" b="b"/>
              <a:pathLst>
                <a:path w="1831340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8112867" y="0"/>
                  </a:lnTo>
                  <a:lnTo>
                    <a:pt x="18112867" y="12700"/>
                  </a:lnTo>
                  <a:lnTo>
                    <a:pt x="18112867" y="0"/>
                  </a:lnTo>
                  <a:cubicBezTo>
                    <a:pt x="18223356" y="0"/>
                    <a:pt x="18313400" y="87757"/>
                    <a:pt x="18313400" y="196596"/>
                  </a:cubicBezTo>
                  <a:lnTo>
                    <a:pt x="18300700" y="196596"/>
                  </a:lnTo>
                  <a:lnTo>
                    <a:pt x="18313400" y="196596"/>
                  </a:lnTo>
                  <a:lnTo>
                    <a:pt x="18313400" y="932180"/>
                  </a:lnTo>
                  <a:lnTo>
                    <a:pt x="18300700" y="932180"/>
                  </a:lnTo>
                  <a:lnTo>
                    <a:pt x="18313400" y="932180"/>
                  </a:lnTo>
                  <a:cubicBezTo>
                    <a:pt x="18313400" y="1041019"/>
                    <a:pt x="18223356" y="1128776"/>
                    <a:pt x="18112867" y="1128776"/>
                  </a:cubicBezTo>
                  <a:lnTo>
                    <a:pt x="18112867" y="1116076"/>
                  </a:lnTo>
                  <a:lnTo>
                    <a:pt x="1811286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505" y="1103376"/>
                    <a:pt x="200533" y="1103376"/>
                  </a:cubicBezTo>
                  <a:lnTo>
                    <a:pt x="18112867" y="1103376"/>
                  </a:lnTo>
                  <a:cubicBezTo>
                    <a:pt x="18209895" y="1103376"/>
                    <a:pt x="18288000" y="1026541"/>
                    <a:pt x="18288000" y="932180"/>
                  </a:cubicBezTo>
                  <a:lnTo>
                    <a:pt x="18288000" y="196596"/>
                  </a:lnTo>
                  <a:cubicBezTo>
                    <a:pt x="18288000" y="102235"/>
                    <a:pt x="18209895" y="25400"/>
                    <a:pt x="1811286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505" y="25400"/>
                    <a:pt x="25400" y="102235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404500" y="5812833"/>
            <a:ext cx="1347900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sl-SI" sz="3450" dirty="0">
                <a:solidFill>
                  <a:srgbClr val="FFFFFF"/>
                </a:solidFill>
                <a:latin typeface="Fira Sans Medium Bold"/>
              </a:rPr>
              <a:t>Izziv za oblikovanje, izdelovanje ali ustvarjanje nečesa</a:t>
            </a:r>
            <a:endParaRPr lang="en-US" sz="345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571559" y="6667500"/>
            <a:ext cx="1327162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Kako bi izdelali poslikavo, ki bi predstavljala našo družbo v preteklosti in sedanjosti?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Kako bi oblikovali spletno stran, ki bi delila našo poezijo s svetom?</a:t>
            </a:r>
            <a:endParaRPr lang="en-US" sz="2700" dirty="0">
              <a:solidFill>
                <a:srgbClr val="043296"/>
              </a:solidFill>
              <a:latin typeface="Fira Sans Medium"/>
            </a:endParaRP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sl-SI" sz="2700" dirty="0">
                <a:solidFill>
                  <a:srgbClr val="043296"/>
                </a:solidFill>
                <a:latin typeface="Fira Sans Medium"/>
              </a:rPr>
              <a:t>Kako voditi uspešen knjižni klub na naši šoli</a:t>
            </a:r>
            <a:r>
              <a:rPr lang="en-US" sz="2700" dirty="0">
                <a:solidFill>
                  <a:srgbClr val="043296"/>
                </a:solidFill>
                <a:latin typeface="Fira Sans Medium"/>
              </a:rPr>
              <a:t>?</a:t>
            </a:r>
          </a:p>
        </p:txBody>
      </p:sp>
      <p:pic>
        <p:nvPicPr>
          <p:cNvPr id="17" name="Slika 9">
            <a:extLst>
              <a:ext uri="{FF2B5EF4-FFF2-40B4-BE49-F238E27FC236}">
                <a16:creationId xmlns:a16="http://schemas.microsoft.com/office/drawing/2014/main" id="{CF480FB4-2EC5-339F-F14C-E7CA8D216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8" name="Immagine 17" descr="Immagine che contiene testo, grafica vettoriale, clipart">
            <a:extLst>
              <a:ext uri="{FF2B5EF4-FFF2-40B4-BE49-F238E27FC236}">
                <a16:creationId xmlns:a16="http://schemas.microsoft.com/office/drawing/2014/main" id="{FCBCD5F3-C7B0-47FB-FD84-0FD3D9BD5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317" b="16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41587" y="1572393"/>
            <a:ext cx="11013291" cy="1538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046576" y="1678154"/>
            <a:ext cx="911898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Aktivnost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4910" y="3509781"/>
            <a:ext cx="8748413" cy="351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sl-SI" sz="3499" dirty="0">
                <a:solidFill>
                  <a:srgbClr val="043296"/>
                </a:solidFill>
                <a:latin typeface="Fira Sans Medium"/>
              </a:rPr>
              <a:t>Zapiši svoje raziskovalno vprašanje!</a:t>
            </a:r>
            <a:endParaRPr lang="en-US" sz="3499" dirty="0">
              <a:solidFill>
                <a:srgbClr val="043296"/>
              </a:solidFill>
              <a:latin typeface="Fira Sans Medium"/>
            </a:endParaRPr>
          </a:p>
          <a:p>
            <a:pPr marL="755647" lvl="1" indent="-377824">
              <a:lnSpc>
                <a:spcPts val="4619"/>
              </a:lnSpc>
              <a:buFont typeface="Arial"/>
              <a:buChar char="•"/>
            </a:pPr>
            <a:r>
              <a:rPr lang="sl-SI" sz="3499" dirty="0">
                <a:solidFill>
                  <a:srgbClr val="043296"/>
                </a:solidFill>
                <a:latin typeface="Fira Sans Medium"/>
              </a:rPr>
              <a:t>Izberi eno od podanih raziskovalnih vprašanj.</a:t>
            </a:r>
            <a:endParaRPr lang="en-US" sz="3499" dirty="0">
              <a:solidFill>
                <a:srgbClr val="043296"/>
              </a:solidFill>
              <a:latin typeface="Fira Sans Medium"/>
            </a:endParaRPr>
          </a:p>
          <a:p>
            <a:pPr marL="755647" lvl="1" indent="-377824">
              <a:lnSpc>
                <a:spcPts val="4619"/>
              </a:lnSpc>
              <a:buFont typeface="Arial"/>
              <a:buChar char="•"/>
            </a:pPr>
            <a:r>
              <a:rPr lang="sl-SI" sz="3499" dirty="0">
                <a:solidFill>
                  <a:srgbClr val="043296"/>
                </a:solidFill>
                <a:latin typeface="Fira Sans Medium"/>
              </a:rPr>
              <a:t>S pomočjo primera oblikuj svoje raziskovalno vprašanje. </a:t>
            </a:r>
          </a:p>
          <a:p>
            <a:pPr marL="755647" lvl="1" indent="-377824">
              <a:lnSpc>
                <a:spcPts val="4619"/>
              </a:lnSpc>
              <a:buFont typeface="Arial"/>
              <a:buChar char="•"/>
            </a:pPr>
            <a:r>
              <a:rPr lang="sl-SI" sz="3499" dirty="0">
                <a:solidFill>
                  <a:srgbClr val="043296"/>
                </a:solidFill>
                <a:latin typeface="Fira Sans Medium"/>
              </a:rPr>
              <a:t>Upoštevaj predmet, ki ga učiš.</a:t>
            </a:r>
            <a:endParaRPr lang="en-US" sz="3499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31F601F-2613-DCB7-A8A8-03CEBC3A35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  <p:pic>
        <p:nvPicPr>
          <p:cNvPr id="14" name="Slika 9">
            <a:extLst>
              <a:ext uri="{FF2B5EF4-FFF2-40B4-BE49-F238E27FC236}">
                <a16:creationId xmlns:a16="http://schemas.microsoft.com/office/drawing/2014/main" id="{7DB32036-B12D-55C7-DF84-BBCD557639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1080" y="5401066"/>
            <a:ext cx="459754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1080" y="2691657"/>
            <a:ext cx="4952166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86824" y="3725548"/>
            <a:ext cx="7900777" cy="148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</a:pPr>
            <a:r>
              <a:rPr lang="en-US" sz="8799" dirty="0">
                <a:solidFill>
                  <a:srgbClr val="1836B2"/>
                </a:solidFill>
                <a:latin typeface="Fira Sans Medium Bold"/>
              </a:rPr>
              <a:t>PBL: Lego </a:t>
            </a:r>
            <a:r>
              <a:rPr lang="sl-SI" sz="8799" dirty="0">
                <a:solidFill>
                  <a:srgbClr val="1836B2"/>
                </a:solidFill>
                <a:latin typeface="Fira Sans Medium Bold"/>
              </a:rPr>
              <a:t>izziv!</a:t>
            </a:r>
            <a:endParaRPr lang="en-US" sz="8799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4A49C93-A150-69B6-6FA9-B806B1B77D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1" name="Immagine 10" descr="Immagine che contiene testo, grafica vettoriale, clipart">
            <a:extLst>
              <a:ext uri="{FF2B5EF4-FFF2-40B4-BE49-F238E27FC236}">
                <a16:creationId xmlns:a16="http://schemas.microsoft.com/office/drawing/2014/main" id="{D56723F0-508A-B540-1BA8-0B3BCBFA86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7882" y="1028700"/>
            <a:ext cx="4651453" cy="43723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31539" y="5454173"/>
            <a:ext cx="13824140" cy="2754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5"/>
              </a:lnSpc>
            </a:pPr>
            <a:r>
              <a:rPr lang="en-US" sz="9071" spc="-9" dirty="0">
                <a:solidFill>
                  <a:srgbClr val="043296"/>
                </a:solidFill>
                <a:latin typeface="Fira Sans Medium"/>
              </a:rPr>
              <a:t>STEAM </a:t>
            </a:r>
            <a:r>
              <a:rPr lang="sl-SI" sz="9071" spc="-9" dirty="0">
                <a:solidFill>
                  <a:srgbClr val="043296"/>
                </a:solidFill>
                <a:latin typeface="Fira Sans Medium"/>
              </a:rPr>
              <a:t>in </a:t>
            </a:r>
            <a:endParaRPr lang="en-US" sz="9071" spc="-9" dirty="0">
              <a:solidFill>
                <a:srgbClr val="043296"/>
              </a:solidFill>
              <a:latin typeface="Fira Sans Medium"/>
            </a:endParaRPr>
          </a:p>
          <a:p>
            <a:pPr algn="ctr">
              <a:lnSpc>
                <a:spcPts val="10885"/>
              </a:lnSpc>
              <a:spcBef>
                <a:spcPct val="0"/>
              </a:spcBef>
            </a:pPr>
            <a:r>
              <a:rPr lang="sl-SI" sz="9071" spc="-9" dirty="0">
                <a:solidFill>
                  <a:srgbClr val="043296"/>
                </a:solidFill>
                <a:latin typeface="Fira Sans Medium"/>
              </a:rPr>
              <a:t>oblikovalsko razmišljanje</a:t>
            </a:r>
            <a:endParaRPr lang="en-US" sz="9071" spc="-9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8" name="Slika 9">
            <a:extLst>
              <a:ext uri="{FF2B5EF4-FFF2-40B4-BE49-F238E27FC236}">
                <a16:creationId xmlns:a16="http://schemas.microsoft.com/office/drawing/2014/main" id="{54D0018D-60AC-E0C5-44F3-07AD69588A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B186251A-A635-5BD6-FE0A-6397F75EB2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9">
            <a:extLst>
              <a:ext uri="{FF2B5EF4-FFF2-40B4-BE49-F238E27FC236}">
                <a16:creationId xmlns:a16="http://schemas.microsoft.com/office/drawing/2014/main" id="{861B57BF-E483-8163-9168-6E62FA3DC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5829D5A8-6FA0-F19E-6F09-C2DF33F8B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48215" y="5133975"/>
            <a:ext cx="14312749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Design Thinking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 – Oblikovalsko razmišljanje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 je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metodologija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zagotavlja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oblikovanju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temelječ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pristop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k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reševanju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problemov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Oblikovalsko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razmišljanje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zmogljiv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način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 s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katerim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učence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 lahko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spodbudite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k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kritičnemu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ustvarjalnemu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razmišljanju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Z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uporabo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 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strukturiranega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ogrodja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prepoznajo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izzive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 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zberejo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informacije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ustvarijo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potencialne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rešitve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, 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izpopolnijo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ideje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preizkusijo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rešitve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3803" y="1878063"/>
            <a:ext cx="2079512" cy="25876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05601" y="1293666"/>
            <a:ext cx="11277600" cy="1119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sl-SI" sz="5400" dirty="0">
                <a:solidFill>
                  <a:srgbClr val="FFFFFF"/>
                </a:solidFill>
                <a:latin typeface="Fira Sans Medium"/>
              </a:rPr>
              <a:t>Proces oblikovalskega razmišljanja</a:t>
            </a:r>
            <a:endParaRPr lang="en-US" sz="5400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9">
            <a:extLst>
              <a:ext uri="{FF2B5EF4-FFF2-40B4-BE49-F238E27FC236}">
                <a16:creationId xmlns:a16="http://schemas.microsoft.com/office/drawing/2014/main" id="{172AE7D8-314F-43D7-BC0C-CAC9CC81D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4709" y="1289542"/>
            <a:ext cx="10972800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Oblikovalsko razmišljanje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657600" y="3086101"/>
            <a:ext cx="10972800" cy="6172199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2C52CE2A-8FB2-8FE4-9323-D49990B58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940445" y="3351812"/>
            <a:ext cx="11665623" cy="308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91"/>
              </a:lnSpc>
            </a:pPr>
            <a:r>
              <a:rPr lang="sl-SI" sz="8851" dirty="0">
                <a:solidFill>
                  <a:srgbClr val="1836B2"/>
                </a:solidFill>
                <a:latin typeface="Fira Sans Medium Bold"/>
              </a:rPr>
              <a:t>Kako lahko izvajamo STEAM v učilnici?</a:t>
            </a:r>
            <a:endParaRPr lang="en-US" sz="8851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703" b="15884"/>
          <a:stretch>
            <a:fillRect/>
          </a:stretch>
        </p:blipFill>
        <p:spPr>
          <a:xfrm>
            <a:off x="-1850069" y="1247011"/>
            <a:ext cx="7996568" cy="6944579"/>
          </a:xfrm>
          <a:prstGeom prst="rect">
            <a:avLst/>
          </a:prstGeom>
        </p:spPr>
      </p:pic>
      <p:pic>
        <p:nvPicPr>
          <p:cNvPr id="5" name="Slika 9">
            <a:extLst>
              <a:ext uri="{FF2B5EF4-FFF2-40B4-BE49-F238E27FC236}">
                <a16:creationId xmlns:a16="http://schemas.microsoft.com/office/drawing/2014/main" id="{9695BDE4-41A6-5FE8-20DB-740D984007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BC2C1524-5970-E079-92FF-11390245A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9">
            <a:extLst>
              <a:ext uri="{FF2B5EF4-FFF2-40B4-BE49-F238E27FC236}">
                <a16:creationId xmlns:a16="http://schemas.microsoft.com/office/drawing/2014/main" id="{DFE6DD22-96B1-BD7C-B915-A42D19B6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3" name="Immagine 22" descr="Immagine che contiene testo, grafica vettoriale, clipart">
            <a:extLst>
              <a:ext uri="{FF2B5EF4-FFF2-40B4-BE49-F238E27FC236}">
                <a16:creationId xmlns:a16="http://schemas.microsoft.com/office/drawing/2014/main" id="{9CB9739C-B41F-04D6-8037-F8F34EE9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34302" y="4859928"/>
            <a:ext cx="7324998" cy="3370416"/>
            <a:chOff x="0" y="0"/>
            <a:chExt cx="1929217" cy="887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9218" cy="887682"/>
            </a:xfrm>
            <a:custGeom>
              <a:avLst/>
              <a:gdLst/>
              <a:ahLst/>
              <a:cxnLst/>
              <a:rect l="l" t="t" r="r" b="b"/>
              <a:pathLst>
                <a:path w="1929218" h="887682">
                  <a:moveTo>
                    <a:pt x="0" y="0"/>
                  </a:moveTo>
                  <a:lnTo>
                    <a:pt x="1929218" y="0"/>
                  </a:lnTo>
                  <a:lnTo>
                    <a:pt x="1929218" y="887682"/>
                  </a:lnTo>
                  <a:lnTo>
                    <a:pt x="0" y="887682"/>
                  </a:lnTo>
                  <a:close/>
                </a:path>
              </a:pathLst>
            </a:custGeom>
            <a:solidFill>
              <a:srgbClr val="A066C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25093" y="1294362"/>
            <a:ext cx="11241891" cy="1129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5500" dirty="0">
                <a:solidFill>
                  <a:srgbClr val="FFFFFF"/>
                </a:solidFill>
                <a:latin typeface="Fira Sans Medium"/>
              </a:rPr>
              <a:t>Oblikovalsko razmišljanje in STEAM</a:t>
            </a:r>
            <a:endParaRPr lang="en-US" sz="5500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533862" y="5554002"/>
            <a:ext cx="7534937" cy="3116742"/>
            <a:chOff x="0" y="0"/>
            <a:chExt cx="9526865" cy="407615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526865" cy="4076151"/>
              <a:chOff x="0" y="0"/>
              <a:chExt cx="1881850" cy="80516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81850" cy="805166"/>
              </a:xfrm>
              <a:custGeom>
                <a:avLst/>
                <a:gdLst/>
                <a:ahLst/>
                <a:cxnLst/>
                <a:rect l="l" t="t" r="r" b="b"/>
                <a:pathLst>
                  <a:path w="1881850" h="805166">
                    <a:moveTo>
                      <a:pt x="0" y="0"/>
                    </a:moveTo>
                    <a:lnTo>
                      <a:pt x="1881850" y="0"/>
                    </a:lnTo>
                    <a:lnTo>
                      <a:pt x="1881850" y="805166"/>
                    </a:lnTo>
                    <a:lnTo>
                      <a:pt x="0" y="805166"/>
                    </a:lnTo>
                    <a:close/>
                  </a:path>
                </a:pathLst>
              </a:custGeom>
              <a:solidFill>
                <a:srgbClr val="EFE2F8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67512" y="231862"/>
              <a:ext cx="8924958" cy="34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5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Proces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oblikovalskega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razmišljanja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povezuje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reševanje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problemov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iz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resničnega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sveta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z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okoljem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v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razredu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. STEAM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vzpostavlja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povezavo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med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vsebino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in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problemi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v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resničnem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800" dirty="0" err="1">
                  <a:solidFill>
                    <a:srgbClr val="043296"/>
                  </a:solidFill>
                  <a:latin typeface="Fira Sans Medium"/>
                </a:rPr>
                <a:t>življenju</a:t>
              </a:r>
              <a:r>
                <a:rPr lang="en-US" sz="2800" dirty="0">
                  <a:solidFill>
                    <a:srgbClr val="043296"/>
                  </a:solidFill>
                  <a:latin typeface="Fira Sans Medium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859928"/>
            <a:ext cx="6905350" cy="3431852"/>
            <a:chOff x="0" y="0"/>
            <a:chExt cx="1818693" cy="90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8693" cy="903862"/>
            </a:xfrm>
            <a:custGeom>
              <a:avLst/>
              <a:gdLst/>
              <a:ahLst/>
              <a:cxnLst/>
              <a:rect l="l" t="t" r="r" b="b"/>
              <a:pathLst>
                <a:path w="1818693" h="903862">
                  <a:moveTo>
                    <a:pt x="0" y="0"/>
                  </a:moveTo>
                  <a:lnTo>
                    <a:pt x="1818693" y="0"/>
                  </a:lnTo>
                  <a:lnTo>
                    <a:pt x="1818693" y="903862"/>
                  </a:lnTo>
                  <a:lnTo>
                    <a:pt x="0" y="903862"/>
                  </a:lnTo>
                  <a:close/>
                </a:path>
              </a:pathLst>
            </a:custGeom>
            <a:solidFill>
              <a:srgbClr val="A066C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48626" y="5554002"/>
            <a:ext cx="7145148" cy="3057113"/>
            <a:chOff x="0" y="0"/>
            <a:chExt cx="1881850" cy="8051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81850" cy="805166"/>
            </a:xfrm>
            <a:custGeom>
              <a:avLst/>
              <a:gdLst/>
              <a:ahLst/>
              <a:cxnLst/>
              <a:rect l="l" t="t" r="r" b="b"/>
              <a:pathLst>
                <a:path w="1881850" h="805166">
                  <a:moveTo>
                    <a:pt x="0" y="0"/>
                  </a:moveTo>
                  <a:lnTo>
                    <a:pt x="1881850" y="0"/>
                  </a:lnTo>
                  <a:lnTo>
                    <a:pt x="1881850" y="805166"/>
                  </a:lnTo>
                  <a:lnTo>
                    <a:pt x="0" y="805166"/>
                  </a:lnTo>
                  <a:close/>
                </a:path>
              </a:pathLst>
            </a:custGeom>
            <a:solidFill>
              <a:srgbClr val="EFE2F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67604" y="6012901"/>
            <a:ext cx="6693718" cy="212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Pristop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oblikovalskega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razmišljanja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osredotoča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razvijanje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ustvarjalne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samozavesti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2800" dirty="0">
                <a:solidFill>
                  <a:srgbClr val="043296"/>
                </a:solidFill>
                <a:latin typeface="Fira Sans Medium"/>
              </a:rPr>
              <a:t>učencev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. To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počne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dirty="0" err="1">
                <a:solidFill>
                  <a:srgbClr val="043296"/>
                </a:solidFill>
                <a:latin typeface="Fira Sans Medium"/>
              </a:rPr>
              <a:t>tudi</a:t>
            </a:r>
            <a:r>
              <a:rPr lang="en-US" sz="2800" dirty="0">
                <a:solidFill>
                  <a:srgbClr val="043296"/>
                </a:solidFill>
                <a:latin typeface="Fira Sans Medium"/>
              </a:rPr>
              <a:t> STEAM.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61870" y="4592395"/>
            <a:ext cx="5920129" cy="736325"/>
            <a:chOff x="0" y="0"/>
            <a:chExt cx="14561200" cy="19450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61871" y="6101239"/>
            <a:ext cx="5920122" cy="736325"/>
            <a:chOff x="0" y="0"/>
            <a:chExt cx="14561200" cy="19450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16568" y="6164084"/>
            <a:ext cx="6877677" cy="839899"/>
            <a:chOff x="0" y="0"/>
            <a:chExt cx="14561200" cy="19450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16568" y="4664353"/>
            <a:ext cx="6877684" cy="918706"/>
            <a:chOff x="0" y="0"/>
            <a:chExt cx="14561200" cy="19450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461870" y="7609088"/>
            <a:ext cx="5920115" cy="736325"/>
            <a:chOff x="0" y="0"/>
            <a:chExt cx="14561200" cy="19450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76493" y="4678471"/>
            <a:ext cx="631534" cy="5339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76493" y="6164084"/>
            <a:ext cx="691070" cy="6734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76493" y="7609088"/>
            <a:ext cx="700076" cy="70007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092260" y="1628826"/>
            <a:ext cx="1158576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sl-SI" sz="7071" spc="-7" dirty="0">
                <a:solidFill>
                  <a:srgbClr val="043296"/>
                </a:solidFill>
                <a:latin typeface="Fira Sans Medium"/>
              </a:rPr>
              <a:t>Oblikovalsko razmišljanje</a:t>
            </a:r>
            <a:endParaRPr lang="en-US" sz="7071" spc="-7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84028" y="3053155"/>
            <a:ext cx="1151994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Učitelji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sodelujejo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praktičnih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oblikovalskih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izzivih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osredotočajo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39854" y="4708957"/>
            <a:ext cx="3079552" cy="43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sl-SI" sz="2599" dirty="0">
                <a:solidFill>
                  <a:srgbClr val="043296"/>
                </a:solidFill>
                <a:latin typeface="Fira Sans Medium"/>
              </a:rPr>
              <a:t>Razvoj sočutja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353800" y="4883147"/>
            <a:ext cx="6004410" cy="434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</a:pPr>
            <a:r>
              <a:rPr lang="sl-SI" sz="2600" dirty="0">
                <a:solidFill>
                  <a:srgbClr val="043296"/>
                </a:solidFill>
                <a:latin typeface="Fira Sans Medium"/>
              </a:rPr>
              <a:t>Razvoj</a:t>
            </a:r>
            <a:r>
              <a:rPr lang="en-US" sz="26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600" dirty="0" err="1">
                <a:solidFill>
                  <a:srgbClr val="043296"/>
                </a:solidFill>
                <a:latin typeface="Fira Sans Medium"/>
              </a:rPr>
              <a:t>metakognitivnega</a:t>
            </a:r>
            <a:r>
              <a:rPr lang="en-US" sz="26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600" dirty="0" err="1">
                <a:solidFill>
                  <a:srgbClr val="043296"/>
                </a:solidFill>
                <a:latin typeface="Fira Sans Medium"/>
              </a:rPr>
              <a:t>zavedanja</a:t>
            </a:r>
            <a:endParaRPr lang="en-US" sz="2600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11494" y="6213692"/>
            <a:ext cx="3000970" cy="43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sl-SI" sz="2599" dirty="0">
                <a:solidFill>
                  <a:srgbClr val="043296"/>
                </a:solidFill>
                <a:latin typeface="Fira Sans Medium"/>
              </a:rPr>
              <a:t>Spodbujanje pobud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71072" y="7722038"/>
            <a:ext cx="4103124" cy="434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sl-SI" sz="2599" dirty="0">
                <a:solidFill>
                  <a:srgbClr val="043296"/>
                </a:solidFill>
                <a:latin typeface="Fira Sans Medium"/>
              </a:rPr>
              <a:t>Spodbujanje ustvarjalnosti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022746" y="6373033"/>
            <a:ext cx="6160677" cy="434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sl-SI" sz="2500" dirty="0">
                <a:solidFill>
                  <a:srgbClr val="043296"/>
                </a:solidFill>
                <a:latin typeface="Fira Sans Medium"/>
              </a:rPr>
              <a:t>Razvoj</a:t>
            </a:r>
            <a:r>
              <a:rPr lang="en-US" sz="25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500" dirty="0" err="1">
                <a:solidFill>
                  <a:srgbClr val="043296"/>
                </a:solidFill>
                <a:latin typeface="Fira Sans Medium"/>
              </a:rPr>
              <a:t>aktivnega</a:t>
            </a:r>
            <a:r>
              <a:rPr lang="en-US" sz="25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500" dirty="0" err="1">
                <a:solidFill>
                  <a:srgbClr val="043296"/>
                </a:solidFill>
                <a:latin typeface="Fira Sans Medium"/>
              </a:rPr>
              <a:t>reševanja</a:t>
            </a:r>
            <a:r>
              <a:rPr lang="en-US" sz="25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500" dirty="0" err="1">
                <a:solidFill>
                  <a:srgbClr val="043296"/>
                </a:solidFill>
                <a:latin typeface="Fira Sans Medium"/>
              </a:rPr>
              <a:t>problemov</a:t>
            </a:r>
            <a:endParaRPr lang="en-US" sz="25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39257" y="4788967"/>
            <a:ext cx="520414" cy="67372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73485" y="6406424"/>
            <a:ext cx="686186" cy="43113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28" name="Slika 9">
            <a:extLst>
              <a:ext uri="{FF2B5EF4-FFF2-40B4-BE49-F238E27FC236}">
                <a16:creationId xmlns:a16="http://schemas.microsoft.com/office/drawing/2014/main" id="{A0BD5F31-72BC-56C1-CED6-420D1216E3E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9" name="Immagine 28" descr="Immagine che contiene testo, grafica vettoriale, clipart">
            <a:extLst>
              <a:ext uri="{FF2B5EF4-FFF2-40B4-BE49-F238E27FC236}">
                <a16:creationId xmlns:a16="http://schemas.microsoft.com/office/drawing/2014/main" id="{37DE124F-3C7C-C084-3765-1BD3DEE540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1A6C27E8-CD65-C993-3595-3F48773D9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36179" y="610536"/>
            <a:ext cx="6652126" cy="8647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25841" y="2292514"/>
            <a:ext cx="841815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sl-SI" sz="7071" spc="-7" dirty="0">
                <a:solidFill>
                  <a:srgbClr val="043296"/>
                </a:solidFill>
                <a:latin typeface="Fira Sans Medium"/>
              </a:rPr>
              <a:t>Kako deluje?</a:t>
            </a:r>
            <a:endParaRPr lang="en-US" sz="7071" spc="-7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686675"/>
            <a:ext cx="7886700" cy="3737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5"/>
              </a:lnSpc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Osredotočimo se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pet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ključnih pojmov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:</a:t>
            </a:r>
          </a:p>
          <a:p>
            <a:pPr>
              <a:lnSpc>
                <a:spcPts val="4155"/>
              </a:lnSpc>
            </a:pPr>
            <a:br>
              <a:rPr lang="sl-SI" sz="3000" dirty="0">
                <a:solidFill>
                  <a:srgbClr val="043296"/>
                </a:solidFill>
                <a:latin typeface="Fira Sans Medium"/>
              </a:rPr>
            </a:br>
            <a:r>
              <a:rPr lang="en-US" sz="3000" dirty="0">
                <a:solidFill>
                  <a:srgbClr val="043296"/>
                </a:solidFill>
                <a:latin typeface="Fira Sans Medium"/>
              </a:rPr>
              <a:t>D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oločanje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opazovanje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>
              <a:lnSpc>
                <a:spcPts val="4155"/>
              </a:lnSpc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Sočustvovanje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>
              <a:lnSpc>
                <a:spcPts val="4155"/>
              </a:lnSpc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Vizualiziranje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>
              <a:lnSpc>
                <a:spcPts val="4155"/>
              </a:lnSpc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Ustvarjanje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prototipov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>
              <a:lnSpc>
                <a:spcPts val="4155"/>
              </a:lnSpc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Testiranje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in dopolnjevanje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62F9DB3F-E1E6-60EF-8127-C0234EFD34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92260" y="1628826"/>
            <a:ext cx="1158576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sl-SI" sz="7071" spc="-7" dirty="0">
                <a:solidFill>
                  <a:srgbClr val="043296"/>
                </a:solidFill>
                <a:latin typeface="Fira Sans Medium"/>
              </a:rPr>
              <a:t>Oblikovalsko razmišljanje</a:t>
            </a:r>
            <a:endParaRPr lang="en-US" sz="7071" spc="-7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1871" y="3333057"/>
            <a:ext cx="13271627" cy="481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Pomaga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učencem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razviti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inovatorsko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miselnost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Povezuje stvari, ki se jih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učijo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pri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pouku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, z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izzivi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resničnem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svetu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S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podbuja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 k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reševanj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u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problemov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P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oskrbi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, da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sodelujejo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delajo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drug z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drugim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P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omaga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učencem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razvijati sočustvovanje.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D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aje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učenc</a:t>
            </a:r>
            <a:r>
              <a:rPr lang="sl-SI" sz="3099" dirty="0" err="1">
                <a:solidFill>
                  <a:srgbClr val="043296"/>
                </a:solidFill>
                <a:latin typeface="Fira Sans Medium"/>
              </a:rPr>
              <a:t>em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občutek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moči</a:t>
            </a:r>
            <a:r>
              <a:rPr lang="sl-SI" sz="3099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99" dirty="0">
              <a:solidFill>
                <a:srgbClr val="043296"/>
              </a:solidFill>
              <a:latin typeface="Fira Sans Medium"/>
            </a:endParaRP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sl-SI" sz="3099" dirty="0">
                <a:solidFill>
                  <a:srgbClr val="043296"/>
                </a:solidFill>
                <a:latin typeface="Fira Sans Medium"/>
              </a:rPr>
              <a:t>S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podbuja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ustvarjalno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razmišljanje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razmišljanje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rešitvah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ga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zahteva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družba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 21. </a:t>
            </a:r>
            <a:r>
              <a:rPr lang="en-US" sz="3099" dirty="0" err="1">
                <a:solidFill>
                  <a:srgbClr val="043296"/>
                </a:solidFill>
                <a:latin typeface="Fira Sans Medium"/>
              </a:rPr>
              <a:t>stoletja</a:t>
            </a:r>
            <a:r>
              <a:rPr lang="en-US" sz="3099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8" name="Slika 9">
            <a:extLst>
              <a:ext uri="{FF2B5EF4-FFF2-40B4-BE49-F238E27FC236}">
                <a16:creationId xmlns:a16="http://schemas.microsoft.com/office/drawing/2014/main" id="{0613376D-2544-51B4-40FD-45B7AED818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2C09B9C3-F6C7-47D6-4D6A-853CE3AED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7A967021-F135-51FB-7A04-8C42ED85D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54002" y="1028700"/>
            <a:ext cx="7933998" cy="11084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36921" y="2399916"/>
            <a:ext cx="8430062" cy="102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8"/>
              </a:lnSpc>
            </a:pPr>
            <a:r>
              <a:rPr lang="sl-SI" sz="6099" dirty="0">
                <a:solidFill>
                  <a:srgbClr val="043296"/>
                </a:solidFill>
                <a:latin typeface="Fira Sans Medium"/>
              </a:rPr>
              <a:t>Oblikuj namizno igro!</a:t>
            </a:r>
            <a:endParaRPr lang="en-US" sz="60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54731" y="892226"/>
            <a:ext cx="913663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Aktivnost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6C7B1EB-02D6-1974-9180-7E03303C3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2260" y="1370357"/>
            <a:ext cx="11585761" cy="105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sl-SI" sz="7071" spc="-7" dirty="0">
                <a:solidFill>
                  <a:srgbClr val="043296"/>
                </a:solidFill>
                <a:latin typeface="Fira Sans Medium"/>
              </a:rPr>
              <a:t>Ocenjevanje STEAM učenja</a:t>
            </a:r>
            <a:endParaRPr lang="en-US" sz="7071" spc="-7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95639" y="3924300"/>
            <a:ext cx="9790921" cy="48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Morda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boste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želeli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oceniti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številne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vidike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STEAM,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kot so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:</a:t>
            </a: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Vztrajnost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učencev,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izboljšanje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napred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ka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d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oseganje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ciljev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učnega načrta,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sodelovanje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timsko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delo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poz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va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nje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vsebine,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vsebinsk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povezave,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u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spe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šnost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pri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oblikovanj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u.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8843" r="31673"/>
          <a:stretch>
            <a:fillRect/>
          </a:stretch>
        </p:blipFill>
        <p:spPr>
          <a:xfrm>
            <a:off x="11796901" y="3719012"/>
            <a:ext cx="4700152" cy="5261023"/>
          </a:xfrm>
          <a:prstGeom prst="rect">
            <a:avLst/>
          </a:prstGeom>
        </p:spPr>
      </p:pic>
      <p:pic>
        <p:nvPicPr>
          <p:cNvPr id="3" name="Slika 9">
            <a:extLst>
              <a:ext uri="{FF2B5EF4-FFF2-40B4-BE49-F238E27FC236}">
                <a16:creationId xmlns:a16="http://schemas.microsoft.com/office/drawing/2014/main" id="{D2C1157F-8C48-C0A0-759C-545C0733BE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FA4031AD-9240-EC06-AE22-840193A8AF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9">
            <a:extLst>
              <a:ext uri="{FF2B5EF4-FFF2-40B4-BE49-F238E27FC236}">
                <a16:creationId xmlns:a16="http://schemas.microsoft.com/office/drawing/2014/main" id="{E53E2DA2-8F64-B4CD-7A32-FC95247F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7" name="Immagine 26" descr="Immagine che contiene testo, grafica vettoriale, clipart">
            <a:extLst>
              <a:ext uri="{FF2B5EF4-FFF2-40B4-BE49-F238E27FC236}">
                <a16:creationId xmlns:a16="http://schemas.microsoft.com/office/drawing/2014/main" id="{12AE3C68-06D7-AE59-34B6-6B59B996B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74709" y="1289542"/>
            <a:ext cx="1024885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Ocenjevanje je lahko: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230" r="39174" b="-1"/>
          <a:stretch>
            <a:fillRect/>
          </a:stretch>
        </p:blipFill>
        <p:spPr>
          <a:xfrm>
            <a:off x="0" y="4303914"/>
            <a:ext cx="5376300" cy="601785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310847" y="4010999"/>
            <a:ext cx="4753907" cy="635016"/>
            <a:chOff x="0" y="0"/>
            <a:chExt cx="14561200" cy="19450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444706" y="4156003"/>
            <a:ext cx="4486183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Ocenjevanje učitelja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086211" y="4029882"/>
            <a:ext cx="4460397" cy="595810"/>
            <a:chOff x="0" y="0"/>
            <a:chExt cx="5947195" cy="79441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947195" cy="794413"/>
              <a:chOff x="0" y="0"/>
              <a:chExt cx="14561200" cy="194505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561186" cy="1945009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68248" y="155329"/>
              <a:ext cx="5010691" cy="547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sl-SI" sz="3000" spc="-3" dirty="0">
                  <a:solidFill>
                    <a:srgbClr val="043296"/>
                  </a:solidFill>
                  <a:latin typeface="Fira Sans Medium"/>
                </a:rPr>
                <a:t>Ocenjevanje sošolcev</a:t>
              </a:r>
              <a:endParaRPr lang="en-US" sz="3000" spc="-3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72817" y="5211003"/>
            <a:ext cx="4791936" cy="640096"/>
            <a:chOff x="0" y="0"/>
            <a:chExt cx="14561200" cy="19450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630431" y="5342731"/>
            <a:ext cx="411473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Skupinsko ocenjevanje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110880" y="5218872"/>
            <a:ext cx="4635374" cy="619183"/>
            <a:chOff x="305181" y="0"/>
            <a:chExt cx="6180499" cy="825577"/>
          </a:xfrm>
        </p:grpSpPr>
        <p:grpSp>
          <p:nvGrpSpPr>
            <p:cNvPr id="18" name="Group 18"/>
            <p:cNvGrpSpPr/>
            <p:nvPr/>
          </p:nvGrpSpPr>
          <p:grpSpPr>
            <a:xfrm>
              <a:off x="305181" y="0"/>
              <a:ext cx="6180499" cy="825577"/>
              <a:chOff x="0" y="0"/>
              <a:chExt cx="14561200" cy="194505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561186" cy="1945009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75711" y="139199"/>
              <a:ext cx="574034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sl-SI" sz="3000" spc="-3" dirty="0">
                  <a:solidFill>
                    <a:srgbClr val="043296"/>
                  </a:solidFill>
                  <a:latin typeface="Fira Sans Medium"/>
                </a:rPr>
                <a:t>Samoocenjevanje</a:t>
              </a:r>
              <a:endParaRPr lang="en-US" sz="3000" spc="-3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668785" y="6610080"/>
            <a:ext cx="6352144" cy="1092305"/>
            <a:chOff x="0" y="85697"/>
            <a:chExt cx="7607197" cy="101615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85697"/>
              <a:ext cx="7607197" cy="1016153"/>
              <a:chOff x="0" y="0"/>
              <a:chExt cx="14561200" cy="194505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561186" cy="1945009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477852" y="226246"/>
              <a:ext cx="6662868" cy="76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sl-SI" sz="2800" spc="-3" dirty="0">
                  <a:solidFill>
                    <a:srgbClr val="043296"/>
                  </a:solidFill>
                  <a:latin typeface="Fira Sans Medium"/>
                </a:rPr>
                <a:t>Kaj pa, če učenci ocenjujejo učitelja?</a:t>
              </a:r>
              <a:endParaRPr lang="en-US" sz="2800" spc="-3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1488" y="766027"/>
            <a:ext cx="11585761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6"/>
              </a:lnSpc>
              <a:spcBef>
                <a:spcPct val="0"/>
              </a:spcBef>
            </a:pPr>
            <a:r>
              <a:rPr lang="en-US" sz="6371" spc="-6" dirty="0" err="1">
                <a:solidFill>
                  <a:srgbClr val="043296"/>
                </a:solidFill>
                <a:latin typeface="Fira Sans Medium"/>
              </a:rPr>
              <a:t>Kako</a:t>
            </a:r>
            <a:r>
              <a:rPr lang="en-US" sz="6371" spc="-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6371" spc="-6" dirty="0" err="1">
                <a:solidFill>
                  <a:srgbClr val="043296"/>
                </a:solidFill>
                <a:latin typeface="Fira Sans Medium"/>
              </a:rPr>
              <a:t>narediti</a:t>
            </a:r>
            <a:r>
              <a:rPr lang="en-US" sz="6371" spc="-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6371" spc="-6" dirty="0" err="1">
                <a:solidFill>
                  <a:srgbClr val="043296"/>
                </a:solidFill>
                <a:latin typeface="Fira Sans Medium"/>
              </a:rPr>
              <a:t>formativno</a:t>
            </a:r>
            <a:r>
              <a:rPr lang="en-US" sz="6371" spc="-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6371" spc="-6" dirty="0" err="1">
                <a:solidFill>
                  <a:srgbClr val="043296"/>
                </a:solidFill>
                <a:latin typeface="Fira Sans Medium"/>
              </a:rPr>
              <a:t>ocenjevanje</a:t>
            </a:r>
            <a:r>
              <a:rPr lang="en-US" sz="6371" spc="-6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sl-SI" sz="6371" spc="-6" dirty="0">
                <a:solidFill>
                  <a:srgbClr val="043296"/>
                </a:solidFill>
                <a:latin typeface="Fira Sans Medium"/>
              </a:rPr>
              <a:t>STEAM </a:t>
            </a:r>
            <a:r>
              <a:rPr lang="en-US" sz="6371" spc="-6" dirty="0" err="1">
                <a:solidFill>
                  <a:srgbClr val="043296"/>
                </a:solidFill>
                <a:latin typeface="Fira Sans Medium"/>
              </a:rPr>
              <a:t>razredu</a:t>
            </a:r>
            <a:r>
              <a:rPr lang="en-US" sz="6371" spc="-6" dirty="0">
                <a:solidFill>
                  <a:srgbClr val="043296"/>
                </a:solidFill>
                <a:latin typeface="Fira Sans Medium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54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61871" y="3473906"/>
            <a:ext cx="14455774" cy="444375"/>
            <a:chOff x="0" y="0"/>
            <a:chExt cx="19274366" cy="592500"/>
          </a:xfrm>
        </p:grpSpPr>
        <p:sp>
          <p:nvSpPr>
            <p:cNvPr id="7" name="Freeform 7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183230" y="3230366"/>
            <a:ext cx="10127614" cy="515655"/>
            <a:chOff x="0" y="0"/>
            <a:chExt cx="13503486" cy="687540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461488" y="334142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Dnevnik učenja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461871" y="4222346"/>
            <a:ext cx="14455774" cy="444375"/>
            <a:chOff x="0" y="0"/>
            <a:chExt cx="19274366" cy="592500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858EF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183230" y="3978806"/>
            <a:ext cx="10127614" cy="515655"/>
            <a:chOff x="0" y="0"/>
            <a:chExt cx="13503486" cy="687540"/>
          </a:xfrm>
        </p:grpSpPr>
        <p:sp>
          <p:nvSpPr>
            <p:cNvPr id="17" name="Freeform 17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858EF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461488" y="408986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Rubrike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461871" y="4970786"/>
            <a:ext cx="14455774" cy="444375"/>
            <a:chOff x="0" y="0"/>
            <a:chExt cx="19274366" cy="592500"/>
          </a:xfrm>
        </p:grpSpPr>
        <p:sp>
          <p:nvSpPr>
            <p:cNvPr id="21" name="Freeform 21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90278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183230" y="4727246"/>
            <a:ext cx="10127614" cy="515655"/>
            <a:chOff x="0" y="0"/>
            <a:chExt cx="13503486" cy="68754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461488" y="483830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Portfelj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2461871" y="5719226"/>
            <a:ext cx="14455774" cy="444375"/>
            <a:chOff x="0" y="0"/>
            <a:chExt cx="19274366" cy="592500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183230" y="5475686"/>
            <a:ext cx="10127614" cy="515655"/>
            <a:chOff x="0" y="0"/>
            <a:chExt cx="13503486" cy="687540"/>
          </a:xfrm>
        </p:grpSpPr>
        <p:sp>
          <p:nvSpPr>
            <p:cNvPr id="31" name="Freeform 31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3461488" y="558674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Izmenjevanje ustnih povratnih informacij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2461871" y="6467666"/>
            <a:ext cx="14455774" cy="444375"/>
            <a:chOff x="0" y="0"/>
            <a:chExt cx="19274366" cy="592500"/>
          </a:xfrm>
        </p:grpSpPr>
        <p:sp>
          <p:nvSpPr>
            <p:cNvPr id="35" name="Freeform 35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4329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183230" y="6224126"/>
            <a:ext cx="10127614" cy="515655"/>
            <a:chOff x="0" y="0"/>
            <a:chExt cx="13503486" cy="687540"/>
          </a:xfrm>
        </p:grpSpPr>
        <p:sp>
          <p:nvSpPr>
            <p:cNvPr id="38" name="Freeform 38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043296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3461488" y="633518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Anonimne povratne informacije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2461871" y="7216106"/>
            <a:ext cx="14455774" cy="444375"/>
            <a:chOff x="0" y="0"/>
            <a:chExt cx="19274366" cy="592500"/>
          </a:xfrm>
        </p:grpSpPr>
        <p:sp>
          <p:nvSpPr>
            <p:cNvPr id="42" name="Freeform 42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3183230" y="6972566"/>
            <a:ext cx="10127614" cy="515655"/>
            <a:chOff x="0" y="0"/>
            <a:chExt cx="13503486" cy="687540"/>
          </a:xfrm>
        </p:grpSpPr>
        <p:sp>
          <p:nvSpPr>
            <p:cNvPr id="45" name="Freeform 45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3461488" y="708362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Tehnika dve zvezdi in ena želja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2461871" y="7964546"/>
            <a:ext cx="14455774" cy="444375"/>
            <a:chOff x="0" y="0"/>
            <a:chExt cx="19274366" cy="592500"/>
          </a:xfrm>
        </p:grpSpPr>
        <p:sp>
          <p:nvSpPr>
            <p:cNvPr id="49" name="Freeform 49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858EF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3183230" y="7721006"/>
            <a:ext cx="10127614" cy="515655"/>
            <a:chOff x="0" y="0"/>
            <a:chExt cx="13503486" cy="687540"/>
          </a:xfrm>
        </p:grpSpPr>
        <p:sp>
          <p:nvSpPr>
            <p:cNvPr id="52" name="Freeform 52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858EF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3461488" y="783206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Venov diagram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3183230" y="8469446"/>
            <a:ext cx="10127614" cy="515655"/>
            <a:chOff x="0" y="0"/>
            <a:chExt cx="13503486" cy="687540"/>
          </a:xfrm>
        </p:grpSpPr>
        <p:sp>
          <p:nvSpPr>
            <p:cNvPr id="56" name="Freeform 56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8" name="TextBox 58"/>
          <p:cNvSpPr txBox="1"/>
          <p:nvPr/>
        </p:nvSpPr>
        <p:spPr>
          <a:xfrm>
            <a:off x="3461488" y="8580501"/>
            <a:ext cx="9571098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sl-SI" sz="2600" spc="-2" dirty="0">
                <a:solidFill>
                  <a:srgbClr val="FFFFFF"/>
                </a:solidFill>
                <a:latin typeface="Fira Sans Medium"/>
              </a:rPr>
              <a:t>Kvizi</a:t>
            </a:r>
            <a:endParaRPr lang="en-US" sz="2600" spc="-2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3" name="Slika 9">
            <a:extLst>
              <a:ext uri="{FF2B5EF4-FFF2-40B4-BE49-F238E27FC236}">
                <a16:creationId xmlns:a16="http://schemas.microsoft.com/office/drawing/2014/main" id="{E86D5532-A1FD-FC1D-A93D-419859BC48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60" name="Immagine 59" descr="Immagine che contiene testo, grafica vettoriale, clipart">
            <a:extLst>
              <a:ext uri="{FF2B5EF4-FFF2-40B4-BE49-F238E27FC236}">
                <a16:creationId xmlns:a16="http://schemas.microsoft.com/office/drawing/2014/main" id="{67E7BAAB-C8C9-8CE9-4467-1A701E4F2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 t="12499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54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73784" y="4181475"/>
            <a:ext cx="1158576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6"/>
              </a:lnSpc>
              <a:spcBef>
                <a:spcPct val="0"/>
              </a:spcBef>
            </a:pPr>
            <a:r>
              <a:rPr lang="en-US" sz="7171" spc="-7" dirty="0">
                <a:solidFill>
                  <a:srgbClr val="043296"/>
                </a:solidFill>
                <a:latin typeface="Fira Sans Medium"/>
              </a:rPr>
              <a:t>STEAM </a:t>
            </a:r>
            <a:r>
              <a:rPr lang="sl-SI" sz="7171" spc="-7" dirty="0">
                <a:solidFill>
                  <a:srgbClr val="043296"/>
                </a:solidFill>
                <a:latin typeface="Fira Sans Medium"/>
              </a:rPr>
              <a:t>dnevnik učenja</a:t>
            </a:r>
            <a:endParaRPr lang="en-US" sz="7171" spc="-7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BA9769F9-76B6-0A5C-47C7-0562F946F4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4C8129-F36D-85BE-7391-538C407D69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9">
            <a:extLst>
              <a:ext uri="{FF2B5EF4-FFF2-40B4-BE49-F238E27FC236}">
                <a16:creationId xmlns:a16="http://schemas.microsoft.com/office/drawing/2014/main" id="{CFE75213-1022-9F9B-895C-BEAE0AFB6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1F2989A9-8CFE-A68C-B691-199A10FC6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32212" y="3949788"/>
            <a:ext cx="7227088" cy="48150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1479" y="3892638"/>
            <a:ext cx="8322521" cy="319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kraj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k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amor zabeležite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kar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zgodi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med STEAM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učenjem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lahko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beležijo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ideje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podatke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opazovanja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odkritja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oblikovalske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skice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drugo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Učencem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ponuja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prostor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razmišljanje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svojem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z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risanj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em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pisanj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em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79116" y="1418920"/>
            <a:ext cx="9511452" cy="95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  <a:spcBef>
                <a:spcPct val="0"/>
              </a:spcBef>
            </a:pPr>
            <a:r>
              <a:rPr lang="sl-SI" sz="5599" dirty="0">
                <a:solidFill>
                  <a:srgbClr val="FFFFFF"/>
                </a:solidFill>
                <a:latin typeface="Fira Sans Medium"/>
              </a:rPr>
              <a:t>Dnevnik učenja STEAM</a:t>
            </a:r>
            <a:endParaRPr lang="en-US" sz="5599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10006" y="4794739"/>
            <a:ext cx="11932507" cy="312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n-US" sz="2962" dirty="0">
                <a:solidFill>
                  <a:srgbClr val="1836B2"/>
                </a:solidFill>
                <a:latin typeface="Fira Sans Medium"/>
              </a:rPr>
              <a:t>STEAM je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postopek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uporabe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.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Učencem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omogoča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, da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ustvarijo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pomen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,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zase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in za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druge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.</a:t>
            </a:r>
            <a:endParaRPr lang="en-US" sz="2962" dirty="0">
              <a:solidFill>
                <a:srgbClr val="1836B2"/>
              </a:solidFill>
              <a:latin typeface="Fira Sans Medium"/>
            </a:endParaRPr>
          </a:p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Učenci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učitelji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,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ki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se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ukvarjajo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s STEAM,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vzpostavijo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boljšo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povezavo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z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resničnim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življenjem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;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šola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ni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več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kraj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učenja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,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ampak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 postane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učna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izkušnja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.</a:t>
            </a:r>
          </a:p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Učitelji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lahko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uporabijo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STEAM s</a:t>
            </a:r>
            <a:r>
              <a:rPr lang="sl-SI" sz="2962" dirty="0" err="1">
                <a:solidFill>
                  <a:srgbClr val="1836B2"/>
                </a:solidFill>
                <a:latin typeface="Fira Sans Medium"/>
              </a:rPr>
              <a:t>kupaj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 s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projektnim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učenjem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.</a:t>
            </a:r>
          </a:p>
        </p:txBody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862" r="862"/>
          <a:stretch>
            <a:fillRect/>
          </a:stretch>
        </p:blipFill>
        <p:spPr>
          <a:xfrm>
            <a:off x="5889954" y="1247011"/>
            <a:ext cx="6105484" cy="2752434"/>
          </a:xfrm>
          <a:prstGeom prst="rect">
            <a:avLst/>
          </a:prstGeom>
        </p:spPr>
      </p:pic>
      <p:pic>
        <p:nvPicPr>
          <p:cNvPr id="7" name="Slika 9">
            <a:extLst>
              <a:ext uri="{FF2B5EF4-FFF2-40B4-BE49-F238E27FC236}">
                <a16:creationId xmlns:a16="http://schemas.microsoft.com/office/drawing/2014/main" id="{867D6240-C4EE-B038-068E-672791B8BB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B999919B-6B83-33A7-940C-9E13227AE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9">
            <a:extLst>
              <a:ext uri="{FF2B5EF4-FFF2-40B4-BE49-F238E27FC236}">
                <a16:creationId xmlns:a16="http://schemas.microsoft.com/office/drawing/2014/main" id="{899C0303-4368-CEB2-9753-E3F50CF95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DDECC067-C679-9E4B-E189-8AD172E83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84418" y="3521126"/>
            <a:ext cx="10308218" cy="323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2237" lvl="1" indent="-401118" algn="just">
              <a:lnSpc>
                <a:spcPts val="5146"/>
              </a:lnSpc>
              <a:buFont typeface="Arial"/>
              <a:buChar char="•"/>
            </a:pP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Formativno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ocenjevanje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razmišljajo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lastnem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učenju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.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Prosite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svoje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715" dirty="0">
                <a:solidFill>
                  <a:srgbClr val="043296"/>
                </a:solidFill>
                <a:latin typeface="Fira Sans Medium"/>
              </a:rPr>
              <a:t>učence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naj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občasno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delijo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skupinski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razpravi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802237" lvl="1" indent="-401118" algn="just">
              <a:lnSpc>
                <a:spcPts val="5146"/>
              </a:lnSpc>
              <a:buFont typeface="Arial"/>
              <a:buChar char="•"/>
            </a:pPr>
            <a:r>
              <a:rPr lang="sl-SI" sz="3715" dirty="0">
                <a:solidFill>
                  <a:srgbClr val="043296"/>
                </a:solidFill>
                <a:latin typeface="Fira Sans Medium"/>
              </a:rPr>
              <a:t>Združeno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ocenjevanje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715" dirty="0">
                <a:solidFill>
                  <a:srgbClr val="043296"/>
                </a:solidFill>
                <a:latin typeface="Fira Sans Medium"/>
              </a:rPr>
              <a:t>Redno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točkujte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učni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dnevnik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z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rubrik</a:t>
            </a:r>
            <a:r>
              <a:rPr lang="sl-SI" sz="3715" dirty="0">
                <a:solidFill>
                  <a:srgbClr val="043296"/>
                </a:solidFill>
                <a:latin typeface="Fira Sans Medium"/>
              </a:rPr>
              <a:t>ami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z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eno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715" dirty="0" err="1">
                <a:solidFill>
                  <a:srgbClr val="043296"/>
                </a:solidFill>
                <a:latin typeface="Fira Sans Medium"/>
              </a:rPr>
              <a:t>točko</a:t>
            </a:r>
            <a:r>
              <a:rPr lang="en-US" sz="3715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54725" y="4130803"/>
            <a:ext cx="4913678" cy="48276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79116" y="1418920"/>
            <a:ext cx="9511452" cy="95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  <a:spcBef>
                <a:spcPct val="0"/>
              </a:spcBef>
            </a:pPr>
            <a:r>
              <a:rPr lang="sl-SI" sz="5599" dirty="0">
                <a:solidFill>
                  <a:srgbClr val="FFFFFF"/>
                </a:solidFill>
                <a:latin typeface="Fira Sans Medium"/>
              </a:rPr>
              <a:t>STEAM dnevnik učenja</a:t>
            </a:r>
            <a:endParaRPr lang="en-US" sz="5599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3945" y="2151569"/>
            <a:ext cx="7453811" cy="2446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6600" dirty="0">
                <a:solidFill>
                  <a:srgbClr val="1836B2"/>
                </a:solidFill>
                <a:latin typeface="Fira Sans Medium Bold"/>
              </a:rPr>
              <a:t>STEAM </a:t>
            </a:r>
            <a:r>
              <a:rPr lang="sl-SI" sz="6600" dirty="0">
                <a:solidFill>
                  <a:srgbClr val="1836B2"/>
                </a:solidFill>
                <a:latin typeface="Fira Sans Medium Bold"/>
              </a:rPr>
              <a:t>in projektno učenje (PBL)</a:t>
            </a:r>
            <a:endParaRPr lang="en-US" sz="6600" dirty="0">
              <a:solidFill>
                <a:srgbClr val="1836B2"/>
              </a:solidFill>
              <a:latin typeface="Fira Sans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4371" y="5214113"/>
            <a:ext cx="6452957" cy="20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</a:pP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Učitelji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lahko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uporabijo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STEAM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pri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projektn</a:t>
            </a:r>
            <a:r>
              <a:rPr lang="sl-SI" sz="2962" dirty="0" err="1">
                <a:solidFill>
                  <a:srgbClr val="1836B2"/>
                </a:solidFill>
                <a:latin typeface="Fira Sans Medium"/>
              </a:rPr>
              <a:t>em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učenj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u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.</a:t>
            </a:r>
            <a:endParaRPr lang="sl-SI" sz="2962" dirty="0">
              <a:solidFill>
                <a:srgbClr val="1836B2"/>
              </a:solidFill>
              <a:latin typeface="Fira Sans Medium"/>
            </a:endParaRPr>
          </a:p>
          <a:p>
            <a:pPr algn="just">
              <a:lnSpc>
                <a:spcPts val="4102"/>
              </a:lnSpc>
            </a:pPr>
            <a:endParaRPr lang="en-US" sz="2962" dirty="0">
              <a:solidFill>
                <a:srgbClr val="1836B2"/>
              </a:solidFill>
              <a:latin typeface="Fira Sans Medium"/>
            </a:endParaRPr>
          </a:p>
          <a:p>
            <a:pPr algn="just">
              <a:lnSpc>
                <a:spcPts val="4102"/>
              </a:lnSpc>
            </a:pP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Kaj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imata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2962" dirty="0" err="1">
                <a:solidFill>
                  <a:srgbClr val="1836B2"/>
                </a:solidFill>
                <a:latin typeface="Fira Sans Medium"/>
              </a:rPr>
              <a:t>skupnega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PBL in STEAM?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959464" y="1588457"/>
            <a:ext cx="9301477" cy="1126252"/>
            <a:chOff x="0" y="0"/>
            <a:chExt cx="12399782" cy="150167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56874" y="462324"/>
              <a:ext cx="693497" cy="693497"/>
              <a:chOff x="0" y="0"/>
              <a:chExt cx="1109244" cy="110924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-2"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247704" y="366756"/>
              <a:ext cx="8949013" cy="976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STEAM 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učni pristop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temelji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na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poizvedovanju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,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 tako kot 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PBL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.</a:t>
              </a:r>
              <a:endParaRPr lang="en-US" sz="2400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59464" y="3244389"/>
            <a:ext cx="9299837" cy="1126252"/>
            <a:chOff x="0" y="0"/>
            <a:chExt cx="12399782" cy="150167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20756" y="257596"/>
              <a:ext cx="969482" cy="969482"/>
              <a:chOff x="0" y="0"/>
              <a:chExt cx="1109244" cy="11092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2" b="-2"/>
                </a:stretch>
              </a:blip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248101" y="268235"/>
              <a:ext cx="9897680" cy="976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Vprašanja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postavljajo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učenci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,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neuspeh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pa je 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predstavljen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kot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del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učnega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procesa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.</a:t>
              </a:r>
              <a:endParaRPr lang="en-US" sz="2400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959464" y="4818317"/>
            <a:ext cx="9981767" cy="1126252"/>
            <a:chOff x="0" y="0"/>
            <a:chExt cx="13309023" cy="15016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420756" y="291920"/>
              <a:ext cx="917831" cy="917831"/>
              <a:chOff x="0" y="0"/>
              <a:chExt cx="1109244" cy="110924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2" b="-2"/>
                </a:stretch>
              </a:blip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2248100" y="483752"/>
              <a:ext cx="11060923" cy="480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Cilje, odločitve in rešitve oblikujejo učenci sami.</a:t>
              </a:r>
              <a:endParaRPr lang="en-US" sz="2400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59464" y="6391275"/>
            <a:ext cx="9981767" cy="1126252"/>
            <a:chOff x="0" y="0"/>
            <a:chExt cx="13309024" cy="15016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420756" y="266700"/>
              <a:ext cx="917831" cy="917831"/>
              <a:chOff x="0" y="0"/>
              <a:chExt cx="1109244" cy="110924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2" b="-2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248101" y="510494"/>
              <a:ext cx="11060923" cy="480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Učenci nadzorujejo svoje raziskovanje.</a:t>
              </a:r>
              <a:endParaRPr lang="en-US" sz="2400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959464" y="7955677"/>
            <a:ext cx="9299836" cy="1126252"/>
            <a:chOff x="0" y="0"/>
            <a:chExt cx="12399782" cy="150167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229615" y="268235"/>
              <a:ext cx="965200" cy="965200"/>
              <a:chOff x="0" y="0"/>
              <a:chExt cx="1109244" cy="110924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8"/>
                <a:stretch>
                  <a:fillRect r="-2" b="-2"/>
                </a:stretch>
              </a:blip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248101" y="333295"/>
              <a:ext cx="10044885" cy="976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Da bi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bil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o raziskovanje zares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STEAM, 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mora voditi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do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izdelka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,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ki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ponuja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rešitev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za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resnično</a:t>
              </a:r>
              <a:r>
                <a:rPr lang="en-US" sz="2400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2400" dirty="0" err="1">
                  <a:solidFill>
                    <a:srgbClr val="043296"/>
                  </a:solidFill>
                  <a:latin typeface="Fira Sans Medium"/>
                </a:rPr>
                <a:t>težavo</a:t>
              </a:r>
              <a:r>
                <a:rPr lang="sl-SI" sz="2400" dirty="0">
                  <a:solidFill>
                    <a:srgbClr val="043296"/>
                  </a:solidFill>
                  <a:latin typeface="Fira Sans Medium"/>
                </a:rPr>
                <a:t>.</a:t>
              </a:r>
              <a:endParaRPr lang="en-US" sz="2400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pic>
        <p:nvPicPr>
          <p:cNvPr id="37" name="Slika 9">
            <a:extLst>
              <a:ext uri="{FF2B5EF4-FFF2-40B4-BE49-F238E27FC236}">
                <a16:creationId xmlns:a16="http://schemas.microsoft.com/office/drawing/2014/main" id="{D33B3D38-6E7C-BD6F-3022-4AA887C81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39" name="Immagine 38" descr="Immagine che contiene testo, grafica vettoriale, clipart">
            <a:extLst>
              <a:ext uri="{FF2B5EF4-FFF2-40B4-BE49-F238E27FC236}">
                <a16:creationId xmlns:a16="http://schemas.microsoft.com/office/drawing/2014/main" id="{CAD691A0-53FD-99F8-7431-C472E00842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72294" y="-1028702"/>
            <a:ext cx="9358012" cy="102870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21941" y="3489628"/>
            <a:ext cx="11243336" cy="367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6"/>
              </a:lnSpc>
            </a:pP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Če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4199" dirty="0">
                <a:solidFill>
                  <a:srgbClr val="1836B2"/>
                </a:solidFill>
                <a:latin typeface="Fira Sans Medium"/>
              </a:rPr>
              <a:t>učenci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znajo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obravnavati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resnične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4199" dirty="0">
                <a:solidFill>
                  <a:srgbClr val="1836B2"/>
                </a:solidFill>
                <a:latin typeface="Fira Sans Medium"/>
              </a:rPr>
              <a:t>težave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v </a:t>
            </a:r>
            <a:r>
              <a:rPr lang="sl-SI" sz="4199" dirty="0">
                <a:solidFill>
                  <a:srgbClr val="1836B2"/>
                </a:solidFill>
                <a:latin typeface="Fira Sans Medium"/>
              </a:rPr>
              <a:t>okviru svoje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družbe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in</a:t>
            </a:r>
            <a:r>
              <a:rPr lang="sl-SI" sz="4199" dirty="0">
                <a:solidFill>
                  <a:srgbClr val="1836B2"/>
                </a:solidFill>
                <a:latin typeface="Fira Sans Medium"/>
              </a:rPr>
              <a:t> svojega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okolj</a:t>
            </a:r>
            <a:r>
              <a:rPr lang="sl-SI" sz="4199" dirty="0">
                <a:solidFill>
                  <a:srgbClr val="1836B2"/>
                </a:solidFill>
                <a:latin typeface="Fira Sans Medium"/>
              </a:rPr>
              <a:t>a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,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bodo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sposobni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vzpostaviti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povezave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med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znanjem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STEAM in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njihovim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vplivom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na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vsakdanje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199" dirty="0" err="1">
                <a:solidFill>
                  <a:srgbClr val="1836B2"/>
                </a:solidFill>
                <a:latin typeface="Fira Sans Medium"/>
              </a:rPr>
              <a:t>življenje</a:t>
            </a:r>
            <a:r>
              <a:rPr lang="en-US" sz="4199" dirty="0">
                <a:solidFill>
                  <a:srgbClr val="1836B2"/>
                </a:solidFill>
                <a:latin typeface="Fira Sans Medium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88457" y="-771126"/>
            <a:ext cx="9358012" cy="10287002"/>
          </a:xfrm>
          <a:prstGeom prst="rect">
            <a:avLst/>
          </a:prstGeom>
        </p:spPr>
      </p:pic>
      <p:pic>
        <p:nvPicPr>
          <p:cNvPr id="8" name="Slika 9">
            <a:extLst>
              <a:ext uri="{FF2B5EF4-FFF2-40B4-BE49-F238E27FC236}">
                <a16:creationId xmlns:a16="http://schemas.microsoft.com/office/drawing/2014/main" id="{FBA65BFF-91C9-5EA0-60CB-544B2710E9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0F66513F-86D9-DBA6-70E5-F8E728CAF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06651" y="1891016"/>
            <a:ext cx="13724086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Kaj je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 PBL?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08772" y="4114266"/>
            <a:ext cx="8440630" cy="259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</a:pPr>
            <a:r>
              <a:rPr lang="sl-SI" sz="2962" dirty="0">
                <a:solidFill>
                  <a:srgbClr val="1836B2"/>
                </a:solidFill>
                <a:latin typeface="Fira Sans Medium"/>
              </a:rPr>
              <a:t>Projektno učenje (PBL) je metoda poučevanja, v kateri učenci pridobijo znanje in veščine s pomočjo dela v daljšem časovnem obdobju, ko raziskujejo in razrešujejo izvirna, privlačna in kompleksna vprašanja, težave ali izzive.</a:t>
            </a:r>
            <a:endParaRPr lang="en-US" sz="2962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38496" r="5" b="4"/>
          <a:stretch>
            <a:fillRect/>
          </a:stretch>
        </p:blipFill>
        <p:spPr>
          <a:xfrm>
            <a:off x="-1093833" y="1141609"/>
            <a:ext cx="8000968" cy="8003781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09F7A34E-DF24-2947-78B3-7B6BCC76C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3BB8432E-38B9-8B30-EBC1-FB8C7A742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8354" y="1590752"/>
            <a:ext cx="11853449" cy="1349989"/>
            <a:chOff x="0" y="0"/>
            <a:chExt cx="15804598" cy="17999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9240" b="9240"/>
            <a:stretch>
              <a:fillRect/>
            </a:stretch>
          </p:blipFill>
          <p:spPr>
            <a:xfrm>
              <a:off x="0" y="0"/>
              <a:ext cx="15804598" cy="179998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514195" y="59672"/>
              <a:ext cx="11939270" cy="1573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99"/>
                </a:lnSpc>
              </a:pPr>
              <a:r>
                <a:rPr lang="sl-SI" sz="6999" dirty="0">
                  <a:solidFill>
                    <a:srgbClr val="FFFFFF"/>
                  </a:solidFill>
                  <a:latin typeface="Fira Sans Medium"/>
                </a:rPr>
                <a:t>Poglejmo si video!</a:t>
              </a:r>
              <a:endParaRPr lang="en-US" sz="6999" dirty="0">
                <a:solidFill>
                  <a:srgbClr val="FFFFFF"/>
                </a:solidFill>
                <a:latin typeface="Fira Sans Medium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90465" y="3429972"/>
            <a:ext cx="10361473" cy="5828328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69E7B9C7-737E-E278-F0F8-DD364C31A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03F90310-95DF-BCB5-E939-3890981B5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73" y="2057400"/>
            <a:ext cx="1235212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4579" y="2421098"/>
            <a:ext cx="7606470" cy="1427961"/>
            <a:chOff x="0" y="0"/>
            <a:chExt cx="11960340" cy="2245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714579" y="4206050"/>
            <a:ext cx="7606470" cy="1427961"/>
            <a:chOff x="0" y="0"/>
            <a:chExt cx="11960340" cy="22453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14579" y="5991003"/>
            <a:ext cx="7606470" cy="1427961"/>
            <a:chOff x="0" y="0"/>
            <a:chExt cx="11960340" cy="22453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714579" y="7775955"/>
            <a:ext cx="7606470" cy="1427961"/>
            <a:chOff x="0" y="0"/>
            <a:chExt cx="11960340" cy="22453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38460" y="2852700"/>
            <a:ext cx="662295" cy="5647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5891" y="4538636"/>
            <a:ext cx="736025" cy="7360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56702" y="6319811"/>
            <a:ext cx="782903" cy="6620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36433" y="8127862"/>
            <a:ext cx="829442" cy="67910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256702" y="461581"/>
            <a:ext cx="7488236" cy="146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Povzemimo…</a:t>
            </a:r>
            <a:endParaRPr lang="en-US" sz="8700" dirty="0">
              <a:solidFill>
                <a:srgbClr val="1836B2"/>
              </a:solidFill>
              <a:latin typeface="Fira Sans Medium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74442" y="2734207"/>
            <a:ext cx="5763748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sl-SI" sz="2416" dirty="0">
                <a:solidFill>
                  <a:srgbClr val="043296"/>
                </a:solidFill>
                <a:latin typeface="Fira Sans Medium"/>
              </a:rPr>
              <a:t>Učenci morajo reševati problem iz resničnega življenja.</a:t>
            </a:r>
            <a:endParaRPr lang="en-US" sz="2416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60587" y="4563007"/>
            <a:ext cx="5763748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Raziskuje</a:t>
            </a:r>
            <a:r>
              <a:rPr lang="sl-SI" sz="2416" dirty="0">
                <a:solidFill>
                  <a:srgbClr val="043296"/>
                </a:solidFill>
                <a:latin typeface="Fira Sans Medium"/>
              </a:rPr>
              <a:t>jo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skupaj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najde</a:t>
            </a:r>
            <a:r>
              <a:rPr lang="sl-SI" sz="2416" dirty="0">
                <a:solidFill>
                  <a:srgbClr val="043296"/>
                </a:solidFill>
                <a:latin typeface="Fira Sans Medium"/>
              </a:rPr>
              <a:t>jo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rešitev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sl-SI" sz="2416" dirty="0">
                <a:solidFill>
                  <a:srgbClr val="043296"/>
                </a:solidFill>
                <a:latin typeface="Fira Sans Medium"/>
              </a:rPr>
              <a:t>problem.</a:t>
            </a:r>
            <a:endParaRPr lang="en-US" sz="2416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460587" y="6078190"/>
            <a:ext cx="576374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Svoje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predhodno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znanje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združujejo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s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svojim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raziskovanjem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in s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tem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kar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učijo</a:t>
            </a:r>
            <a:r>
              <a:rPr lang="sl-SI" sz="2416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2416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60587" y="8094430"/>
            <a:ext cx="5763748" cy="73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svojo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rešitev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predstavijo</a:t>
            </a:r>
            <a:r>
              <a:rPr lang="en-US" sz="2416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416" dirty="0" err="1">
                <a:solidFill>
                  <a:srgbClr val="043296"/>
                </a:solidFill>
                <a:latin typeface="Fira Sans Medium"/>
              </a:rPr>
              <a:t>občinstvu</a:t>
            </a:r>
            <a:r>
              <a:rPr lang="sl-SI" sz="2416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2416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26" name="Slika 9">
            <a:extLst>
              <a:ext uri="{FF2B5EF4-FFF2-40B4-BE49-F238E27FC236}">
                <a16:creationId xmlns:a16="http://schemas.microsoft.com/office/drawing/2014/main" id="{314D5D56-CCFE-9CA0-18A0-B608E2FB35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7" name="Immagine 26" descr="Immagine che contiene testo, grafica vettoriale, clipart">
            <a:extLst>
              <a:ext uri="{FF2B5EF4-FFF2-40B4-BE49-F238E27FC236}">
                <a16:creationId xmlns:a16="http://schemas.microsoft.com/office/drawing/2014/main" id="{ECEA82F2-7500-68A2-DC94-579E6CF0C3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669485"/>
            <a:ext cx="79629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l-SI" sz="6500" dirty="0">
                <a:solidFill>
                  <a:srgbClr val="1836B2"/>
                </a:solidFill>
                <a:latin typeface="Fira Sans Medium Bold"/>
              </a:rPr>
              <a:t>Značilnosti projektnega učenja</a:t>
            </a:r>
            <a:r>
              <a:rPr lang="en-US" sz="6500" dirty="0">
                <a:solidFill>
                  <a:srgbClr val="1836B2"/>
                </a:solidFill>
                <a:latin typeface="Fira Sans Medium Bold"/>
              </a:rPr>
              <a:t>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95270" y="2373661"/>
            <a:ext cx="8822452" cy="5539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3443" y="4305300"/>
            <a:ext cx="7810500" cy="311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sl-SI" sz="3900" dirty="0" err="1">
                <a:solidFill>
                  <a:srgbClr val="043296"/>
                </a:solidFill>
                <a:latin typeface="Fira Sans Medium"/>
              </a:rPr>
              <a:t>Medpredmetnost</a:t>
            </a:r>
            <a:endParaRPr lang="en-US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900" dirty="0" err="1">
                <a:solidFill>
                  <a:srgbClr val="043296"/>
                </a:solidFill>
                <a:latin typeface="Fira Sans Medium"/>
              </a:rPr>
              <a:t>Izziv</a:t>
            </a:r>
            <a:endParaRPr lang="en-US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900" dirty="0" err="1">
                <a:solidFill>
                  <a:srgbClr val="043296"/>
                </a:solidFill>
                <a:latin typeface="Fira Sans Medium"/>
              </a:rPr>
              <a:t>Poveza</a:t>
            </a:r>
            <a:r>
              <a:rPr lang="sl-SI" sz="3900" dirty="0" err="1">
                <a:solidFill>
                  <a:srgbClr val="043296"/>
                </a:solidFill>
                <a:latin typeface="Fira Sans Medium"/>
              </a:rPr>
              <a:t>va</a:t>
            </a:r>
            <a:r>
              <a:rPr lang="en-US" sz="3900" dirty="0">
                <a:solidFill>
                  <a:srgbClr val="043296"/>
                </a:solidFill>
                <a:latin typeface="Fira Sans Medium"/>
              </a:rPr>
              <a:t> z </a:t>
            </a:r>
            <a:r>
              <a:rPr lang="en-US" sz="3900" dirty="0" err="1">
                <a:solidFill>
                  <a:srgbClr val="043296"/>
                </a:solidFill>
                <a:latin typeface="Fira Sans Medium"/>
              </a:rPr>
              <a:t>resničnim</a:t>
            </a:r>
            <a:r>
              <a:rPr lang="en-US" sz="39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900" dirty="0" err="1">
                <a:solidFill>
                  <a:srgbClr val="043296"/>
                </a:solidFill>
                <a:latin typeface="Fira Sans Medium"/>
              </a:rPr>
              <a:t>življenjem</a:t>
            </a:r>
            <a:endParaRPr lang="en-US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sl-SI" sz="3900" dirty="0">
                <a:solidFill>
                  <a:srgbClr val="043296"/>
                </a:solidFill>
                <a:latin typeface="Fira Sans Medium"/>
              </a:rPr>
              <a:t>Raziskovanje po lastni poti</a:t>
            </a:r>
            <a:endParaRPr lang="en-US" sz="39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95F9F468-4321-3A02-AE61-0EA6895AFE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7ADF9482-0D4D-182D-45FD-694B6B92D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1051</Words>
  <Application>Microsoft Office PowerPoint</Application>
  <PresentationFormat>Personalizzato</PresentationFormat>
  <Paragraphs>137</Paragraphs>
  <Slides>30</Slides>
  <Notes>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Fira Sans Medium</vt:lpstr>
      <vt:lpstr>Fira Sans Light Bold</vt:lpstr>
      <vt:lpstr>Montserrat</vt:lpstr>
      <vt:lpstr>Arial</vt:lpstr>
      <vt:lpstr>Fira Sans Medium Bold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Lesson 2.pdf</dc:title>
  <dc:creator>Carmine</dc:creator>
  <cp:lastModifiedBy>Carmine Picone</cp:lastModifiedBy>
  <cp:revision>41</cp:revision>
  <dcterms:created xsi:type="dcterms:W3CDTF">2006-08-16T00:00:00Z</dcterms:created>
  <dcterms:modified xsi:type="dcterms:W3CDTF">2023-03-04T11:43:52Z</dcterms:modified>
  <dc:identifier>DAFYGcFoV8E</dc:identifier>
</cp:coreProperties>
</file>