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ira Sans" panose="020B0503050000020004" pitchFamily="34" charset="0"/>
      <p:regular r:id="rId35"/>
      <p:bold r:id="rId36"/>
      <p:italic r:id="rId37"/>
      <p:boldItalic r:id="rId38"/>
    </p:embeddedFont>
    <p:embeddedFont>
      <p:font typeface="Fira Sans Light Bold" panose="020B0604020202020204" charset="0"/>
      <p:regular r:id="rId39"/>
    </p:embeddedFont>
    <p:embeddedFont>
      <p:font typeface="Fira Sans Medium" panose="020B0603050000020004" pitchFamily="34" charset="0"/>
      <p:regular r:id="rId40"/>
      <p:italic r:id="rId41"/>
    </p:embeddedFont>
    <p:embeddedFont>
      <p:font typeface="Fira Sans Medium Bold" panose="020B0604020202020204" charset="0"/>
      <p:regular r:id="rId42"/>
    </p:embeddedFont>
    <p:embeddedFont>
      <p:font typeface="Fira Sans Medium Bold Italics" panose="020B0604020202020204" charset="0"/>
      <p:regular r:id="rId43"/>
    </p:embeddedFont>
    <p:embeddedFont>
      <p:font typeface="Montserrat" panose="00000500000000000000" pitchFamily="50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E75"/>
    <a:srgbClr val="17A4AE"/>
    <a:srgbClr val="2F6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eg"/><Relationship Id="rId7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10.jpe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18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2.jp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jpeg"/><Relationship Id="rId7" Type="http://schemas.openxmlformats.org/officeDocument/2006/relationships/image" Target="../media/image18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jpeg"/><Relationship Id="rId7" Type="http://schemas.openxmlformats.org/officeDocument/2006/relationships/image" Target="../media/image50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.jpeg"/><Relationship Id="rId7" Type="http://schemas.openxmlformats.org/officeDocument/2006/relationships/image" Target="../media/image4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10.jpeg"/><Relationship Id="rId7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7.png"/><Relationship Id="rId7" Type="http://schemas.openxmlformats.org/officeDocument/2006/relationships/image" Target="../media/image58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2.svg"/><Relationship Id="rId7" Type="http://schemas.openxmlformats.org/officeDocument/2006/relationships/image" Target="../media/image6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2.svg"/><Relationship Id="rId7" Type="http://schemas.openxmlformats.org/officeDocument/2006/relationships/image" Target="../media/image6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2.svg"/><Relationship Id="rId7" Type="http://schemas.openxmlformats.org/officeDocument/2006/relationships/image" Target="../media/image6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2.svg"/><Relationship Id="rId7" Type="http://schemas.openxmlformats.org/officeDocument/2006/relationships/image" Target="../media/image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0.jpe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18.svg"/><Relationship Id="rId10" Type="http://schemas.openxmlformats.org/officeDocument/2006/relationships/image" Target="../media/image72.png"/><Relationship Id="rId4" Type="http://schemas.openxmlformats.org/officeDocument/2006/relationships/image" Target="../media/image17.png"/><Relationship Id="rId9" Type="http://schemas.openxmlformats.org/officeDocument/2006/relationships/image" Target="../media/image71.png"/><Relationship Id="rId14" Type="http://schemas.openxmlformats.org/officeDocument/2006/relationships/image" Target="../media/image7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sv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69288" y="4028456"/>
            <a:ext cx="10182206" cy="63220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5067300"/>
            <a:ext cx="9113072" cy="1492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8"/>
              </a:lnSpc>
            </a:pPr>
            <a:r>
              <a:rPr lang="sl-SI" sz="4299" spc="128" dirty="0">
                <a:solidFill>
                  <a:srgbClr val="043296"/>
                </a:solidFill>
                <a:latin typeface="Fira Sans Light Bold"/>
              </a:rPr>
              <a:t>Kombiniran tečaj usposabljanja STEAM za osnovnošolske učitelje</a:t>
            </a:r>
            <a:endParaRPr lang="en-US" sz="4299" spc="128" dirty="0">
              <a:solidFill>
                <a:srgbClr val="043296"/>
              </a:solidFill>
              <a:latin typeface="Fira Sa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836083"/>
            <a:ext cx="15168432" cy="59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spc="104" dirty="0">
                <a:solidFill>
                  <a:srgbClr val="A066CB"/>
                </a:solidFill>
                <a:latin typeface="Fira Sans Medium Bold"/>
              </a:rPr>
              <a:t>SPACE*LAB Erasmus+ </a:t>
            </a:r>
            <a:r>
              <a:rPr lang="sl-SI" sz="3499" spc="104" dirty="0">
                <a:solidFill>
                  <a:srgbClr val="A066CB"/>
                </a:solidFill>
                <a:latin typeface="Fira Sans Medium Bold"/>
              </a:rPr>
              <a:t>p</a:t>
            </a:r>
            <a:r>
              <a:rPr lang="en-US" sz="3499" spc="104" dirty="0" err="1">
                <a:solidFill>
                  <a:srgbClr val="A066CB"/>
                </a:solidFill>
                <a:latin typeface="Fira Sans Medium Bold"/>
              </a:rPr>
              <a:t>roje</a:t>
            </a:r>
            <a:r>
              <a:rPr lang="sl-SI" sz="3499" spc="104" dirty="0">
                <a:solidFill>
                  <a:srgbClr val="A066CB"/>
                </a:solidFill>
                <a:latin typeface="Fira Sans Medium Bold"/>
              </a:rPr>
              <a:t>k</a:t>
            </a:r>
            <a:r>
              <a:rPr lang="en-US" sz="3499" spc="104" dirty="0">
                <a:solidFill>
                  <a:srgbClr val="A066CB"/>
                </a:solidFill>
                <a:latin typeface="Fira Sans Medium Bold"/>
              </a:rPr>
              <a:t>t 2021-1-IT02-KA220-SCH-000032535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178169"/>
            <a:ext cx="8491579" cy="196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99"/>
              </a:lnSpc>
            </a:pPr>
            <a:r>
              <a:rPr lang="en-US" sz="11499">
                <a:solidFill>
                  <a:srgbClr val="1836B2"/>
                </a:solidFill>
                <a:latin typeface="Montserrat"/>
              </a:rPr>
              <a:t>SPACE*Lab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6413" y="616058"/>
            <a:ext cx="11335174" cy="422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Podpora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Evropske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komisije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za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pripravo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te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publikacije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ne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pomeni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potrditve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vsebine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izraža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le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mnenja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avtorjev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, in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Komisija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ne more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biti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odgovorna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za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kakršno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koli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uporabo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informacij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ki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jih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Fira Sans Medium"/>
              </a:rPr>
              <a:t>vsebuje</a:t>
            </a:r>
            <a:r>
              <a:rPr lang="en-US" sz="1200" dirty="0">
                <a:solidFill>
                  <a:srgbClr val="000000"/>
                </a:solidFill>
                <a:latin typeface="Fira Sans Medium"/>
              </a:rPr>
              <a:t>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C1437A3-5A38-12EF-3195-87FCB68D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46646" y="9005234"/>
            <a:ext cx="1477179" cy="1091266"/>
          </a:xfrm>
          <a:prstGeom prst="rect">
            <a:avLst/>
          </a:prstGeom>
        </p:spPr>
      </p:pic>
      <p:pic>
        <p:nvPicPr>
          <p:cNvPr id="10" name="Immagine 9" descr="Immagine che contiene testo">
            <a:extLst>
              <a:ext uri="{FF2B5EF4-FFF2-40B4-BE49-F238E27FC236}">
                <a16:creationId xmlns:a16="http://schemas.microsoft.com/office/drawing/2014/main" id="{CA28FEBD-78EE-06B7-C8B3-20DB71B2C7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9184422"/>
            <a:ext cx="3589136" cy="752983"/>
          </a:xfrm>
          <a:prstGeom prst="rect">
            <a:avLst/>
          </a:prstGeom>
        </p:spPr>
      </p:pic>
      <p:pic>
        <p:nvPicPr>
          <p:cNvPr id="12" name="Immagine 11" descr="Immagine che contiene testo, grafica vettoriale, clipart">
            <a:extLst>
              <a:ext uri="{FF2B5EF4-FFF2-40B4-BE49-F238E27FC236}">
                <a16:creationId xmlns:a16="http://schemas.microsoft.com/office/drawing/2014/main" id="{38B08A3C-30AB-08AD-9CA0-E897AA8C4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886" y="2705100"/>
            <a:ext cx="34290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9">
            <a:extLst>
              <a:ext uri="{FF2B5EF4-FFF2-40B4-BE49-F238E27FC236}">
                <a16:creationId xmlns:a16="http://schemas.microsoft.com/office/drawing/2014/main" id="{7A41095A-108F-5EB4-BF45-8A4480E6D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3" name="Immagine 22" descr="Immagine che contiene testo, grafica vettoriale, clipart">
            <a:extLst>
              <a:ext uri="{FF2B5EF4-FFF2-40B4-BE49-F238E27FC236}">
                <a16:creationId xmlns:a16="http://schemas.microsoft.com/office/drawing/2014/main" id="{707B7DF6-876B-6725-7FC0-D6ACA9E77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74709" y="1289542"/>
            <a:ext cx="829301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Veščine pismenosti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930400" y="3318195"/>
            <a:ext cx="14427199" cy="1753920"/>
            <a:chOff x="0" y="0"/>
            <a:chExt cx="19236266" cy="23385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36182" cy="2338578"/>
            </a:xfrm>
            <a:custGeom>
              <a:avLst/>
              <a:gdLst/>
              <a:ahLst/>
              <a:cxnLst/>
              <a:rect l="l" t="t" r="r" b="b"/>
              <a:pathLst>
                <a:path w="19236182" h="2338578">
                  <a:moveTo>
                    <a:pt x="0" y="233807"/>
                  </a:moveTo>
                  <a:cubicBezTo>
                    <a:pt x="0" y="104648"/>
                    <a:pt x="104648" y="0"/>
                    <a:pt x="233807" y="0"/>
                  </a:cubicBezTo>
                  <a:lnTo>
                    <a:pt x="19002375" y="0"/>
                  </a:lnTo>
                  <a:cubicBezTo>
                    <a:pt x="19131535" y="0"/>
                    <a:pt x="19236182" y="104648"/>
                    <a:pt x="19236182" y="233807"/>
                  </a:cubicBezTo>
                  <a:lnTo>
                    <a:pt x="19236182" y="2104644"/>
                  </a:lnTo>
                  <a:cubicBezTo>
                    <a:pt x="19236182" y="2233803"/>
                    <a:pt x="19131535" y="2338451"/>
                    <a:pt x="19002375" y="2338451"/>
                  </a:cubicBezTo>
                  <a:lnTo>
                    <a:pt x="233807" y="2338451"/>
                  </a:lnTo>
                  <a:cubicBezTo>
                    <a:pt x="104648" y="2338578"/>
                    <a:pt x="0" y="2233803"/>
                    <a:pt x="0" y="210464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460960" y="3712827"/>
            <a:ext cx="964656" cy="964656"/>
            <a:chOff x="0" y="0"/>
            <a:chExt cx="1286208" cy="12862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6256" cy="1286256"/>
            </a:xfrm>
            <a:custGeom>
              <a:avLst/>
              <a:gdLst/>
              <a:ahLst/>
              <a:cxnLst/>
              <a:rect l="l" t="t" r="r" b="b"/>
              <a:pathLst>
                <a:path w="1286256" h="1286256">
                  <a:moveTo>
                    <a:pt x="0" y="0"/>
                  </a:moveTo>
                  <a:lnTo>
                    <a:pt x="1286256" y="0"/>
                  </a:lnTo>
                  <a:lnTo>
                    <a:pt x="1286256" y="1286256"/>
                  </a:lnTo>
                  <a:lnTo>
                    <a:pt x="0" y="1286256"/>
                  </a:lnTo>
                  <a:close/>
                </a:path>
              </a:pathLst>
            </a:custGeom>
            <a:blipFill>
              <a:blip r:embed="rId6"/>
              <a:stretch>
                <a:fillRect r="3" b="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4070403" y="3682305"/>
            <a:ext cx="1217297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>
                <a:solidFill>
                  <a:srgbClr val="043296"/>
                </a:solidFill>
                <a:latin typeface="Fira Sans Medium Bold"/>
              </a:rPr>
              <a:t>Informa</a:t>
            </a:r>
            <a:r>
              <a:rPr lang="sl-SI" sz="3000" spc="-3" dirty="0" err="1">
                <a:solidFill>
                  <a:srgbClr val="043296"/>
                </a:solidFill>
                <a:latin typeface="Fira Sans Medium Bold"/>
              </a:rPr>
              <a:t>cijska</a:t>
            </a: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 pismenost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Razumevanje dejstev, statistik, grafov, podatkov in znanje, kako razlikovati dejstva od domišljije.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  <a:p>
            <a:pPr algn="l">
              <a:lnSpc>
                <a:spcPts val="3600"/>
              </a:lnSpc>
            </a:pP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930400" y="5510597"/>
            <a:ext cx="14427199" cy="1753920"/>
            <a:chOff x="0" y="0"/>
            <a:chExt cx="19236266" cy="23385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36182" cy="2338578"/>
            </a:xfrm>
            <a:custGeom>
              <a:avLst/>
              <a:gdLst/>
              <a:ahLst/>
              <a:cxnLst/>
              <a:rect l="l" t="t" r="r" b="b"/>
              <a:pathLst>
                <a:path w="19236182" h="2338578">
                  <a:moveTo>
                    <a:pt x="0" y="233807"/>
                  </a:moveTo>
                  <a:cubicBezTo>
                    <a:pt x="0" y="104648"/>
                    <a:pt x="104648" y="0"/>
                    <a:pt x="233807" y="0"/>
                  </a:cubicBezTo>
                  <a:lnTo>
                    <a:pt x="19002375" y="0"/>
                  </a:lnTo>
                  <a:cubicBezTo>
                    <a:pt x="19131535" y="0"/>
                    <a:pt x="19236182" y="104648"/>
                    <a:pt x="19236182" y="233807"/>
                  </a:cubicBezTo>
                  <a:lnTo>
                    <a:pt x="19236182" y="2104644"/>
                  </a:lnTo>
                  <a:cubicBezTo>
                    <a:pt x="19236182" y="2233803"/>
                    <a:pt x="19131535" y="2338451"/>
                    <a:pt x="19002375" y="2338451"/>
                  </a:cubicBezTo>
                  <a:lnTo>
                    <a:pt x="233807" y="2338451"/>
                  </a:lnTo>
                  <a:cubicBezTo>
                    <a:pt x="104648" y="2338578"/>
                    <a:pt x="0" y="2233803"/>
                    <a:pt x="0" y="210464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460960" y="5905228"/>
            <a:ext cx="964656" cy="964656"/>
            <a:chOff x="0" y="0"/>
            <a:chExt cx="1286208" cy="12862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6256" cy="1286256"/>
            </a:xfrm>
            <a:custGeom>
              <a:avLst/>
              <a:gdLst/>
              <a:ahLst/>
              <a:cxnLst/>
              <a:rect l="l" t="t" r="r" b="b"/>
              <a:pathLst>
                <a:path w="1286256" h="1286256">
                  <a:moveTo>
                    <a:pt x="0" y="0"/>
                  </a:moveTo>
                  <a:lnTo>
                    <a:pt x="1286256" y="0"/>
                  </a:lnTo>
                  <a:lnTo>
                    <a:pt x="1286256" y="1286256"/>
                  </a:lnTo>
                  <a:lnTo>
                    <a:pt x="0" y="1286256"/>
                  </a:lnTo>
                  <a:close/>
                </a:path>
              </a:pathLst>
            </a:custGeom>
            <a:blipFill>
              <a:blip r:embed="rId7"/>
              <a:stretch>
                <a:fillRect r="3" b="3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070403" y="5883392"/>
            <a:ext cx="1217297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>
                <a:solidFill>
                  <a:srgbClr val="043296"/>
                </a:solidFill>
                <a:latin typeface="Fira Sans Medium Bold"/>
              </a:rPr>
              <a:t>Medi</a:t>
            </a:r>
            <a:r>
              <a:rPr lang="sl-SI" sz="3000" spc="-3" dirty="0" err="1">
                <a:solidFill>
                  <a:srgbClr val="043296"/>
                </a:solidFill>
                <a:latin typeface="Fira Sans Medium Bold"/>
              </a:rPr>
              <a:t>jska</a:t>
            </a: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 pismenost: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Razumevanje metod in okvirjev, kjer so informacije </a:t>
            </a:r>
            <a:r>
              <a:rPr lang="sl-SI" sz="3000" spc="-3" dirty="0" err="1">
                <a:solidFill>
                  <a:srgbClr val="043296"/>
                </a:solidFill>
                <a:latin typeface="Fira Sans Medium"/>
              </a:rPr>
              <a:t>objavljenje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. 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930400" y="7702998"/>
            <a:ext cx="14427199" cy="1753920"/>
            <a:chOff x="0" y="0"/>
            <a:chExt cx="19236266" cy="23385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236182" cy="2338578"/>
            </a:xfrm>
            <a:custGeom>
              <a:avLst/>
              <a:gdLst/>
              <a:ahLst/>
              <a:cxnLst/>
              <a:rect l="l" t="t" r="r" b="b"/>
              <a:pathLst>
                <a:path w="19236182" h="2338578">
                  <a:moveTo>
                    <a:pt x="0" y="233807"/>
                  </a:moveTo>
                  <a:cubicBezTo>
                    <a:pt x="0" y="104648"/>
                    <a:pt x="104648" y="0"/>
                    <a:pt x="233807" y="0"/>
                  </a:cubicBezTo>
                  <a:lnTo>
                    <a:pt x="19002375" y="0"/>
                  </a:lnTo>
                  <a:cubicBezTo>
                    <a:pt x="19131535" y="0"/>
                    <a:pt x="19236182" y="104648"/>
                    <a:pt x="19236182" y="233807"/>
                  </a:cubicBezTo>
                  <a:lnTo>
                    <a:pt x="19236182" y="2104644"/>
                  </a:lnTo>
                  <a:cubicBezTo>
                    <a:pt x="19236182" y="2233803"/>
                    <a:pt x="19131535" y="2338451"/>
                    <a:pt x="19002375" y="2338451"/>
                  </a:cubicBezTo>
                  <a:lnTo>
                    <a:pt x="233807" y="2338451"/>
                  </a:lnTo>
                  <a:cubicBezTo>
                    <a:pt x="104648" y="2338578"/>
                    <a:pt x="0" y="2233803"/>
                    <a:pt x="0" y="2104644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460960" y="8293644"/>
            <a:ext cx="964656" cy="964656"/>
            <a:chOff x="0" y="0"/>
            <a:chExt cx="1286208" cy="12862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86256" cy="1286256"/>
            </a:xfrm>
            <a:custGeom>
              <a:avLst/>
              <a:gdLst/>
              <a:ahLst/>
              <a:cxnLst/>
              <a:rect l="l" t="t" r="r" b="b"/>
              <a:pathLst>
                <a:path w="1286256" h="1286256">
                  <a:moveTo>
                    <a:pt x="0" y="0"/>
                  </a:moveTo>
                  <a:lnTo>
                    <a:pt x="1286256" y="0"/>
                  </a:lnTo>
                  <a:lnTo>
                    <a:pt x="1286256" y="1286256"/>
                  </a:lnTo>
                  <a:lnTo>
                    <a:pt x="0" y="1286256"/>
                  </a:lnTo>
                  <a:close/>
                </a:path>
              </a:pathLst>
            </a:custGeom>
            <a:blipFill>
              <a:blip r:embed="rId8"/>
              <a:stretch>
                <a:fillRect r="3" b="3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4102071" y="7886700"/>
            <a:ext cx="1217297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 err="1">
                <a:solidFill>
                  <a:srgbClr val="043296"/>
                </a:solidFill>
                <a:latin typeface="Fira Sans Medium Bold"/>
              </a:rPr>
              <a:t>Tehnolo</a:t>
            </a:r>
            <a:r>
              <a:rPr lang="sl-SI" sz="3000" spc="-3" dirty="0" err="1">
                <a:solidFill>
                  <a:srgbClr val="043296"/>
                </a:solidFill>
                <a:latin typeface="Fira Sans Medium Bold"/>
              </a:rPr>
              <a:t>ška</a:t>
            </a: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 pismenost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Razumevanje strojev in aplikacij, ki omogočajo današnjo informacijsko dobo in njihova uporaba na najboljši možen način.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9">
            <a:extLst>
              <a:ext uri="{FF2B5EF4-FFF2-40B4-BE49-F238E27FC236}">
                <a16:creationId xmlns:a16="http://schemas.microsoft.com/office/drawing/2014/main" id="{E32CD52A-1C1D-9822-15FE-784499BBD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8" name="Immagine 27" descr="Immagine che contiene testo, grafica vettoriale, clipart">
            <a:extLst>
              <a:ext uri="{FF2B5EF4-FFF2-40B4-BE49-F238E27FC236}">
                <a16:creationId xmlns:a16="http://schemas.microsoft.com/office/drawing/2014/main" id="{2CC77CDA-5CB3-D4A9-4038-2325DC30E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298440" y="3445242"/>
            <a:ext cx="13292794" cy="998771"/>
            <a:chOff x="0" y="0"/>
            <a:chExt cx="17192624" cy="12917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92625" cy="1291844"/>
            </a:xfrm>
            <a:custGeom>
              <a:avLst/>
              <a:gdLst/>
              <a:ahLst/>
              <a:cxnLst/>
              <a:rect l="l" t="t" r="r" b="b"/>
              <a:pathLst>
                <a:path w="17192625" h="1291844">
                  <a:moveTo>
                    <a:pt x="0" y="129159"/>
                  </a:moveTo>
                  <a:cubicBezTo>
                    <a:pt x="0" y="57785"/>
                    <a:pt x="57785" y="0"/>
                    <a:pt x="129159" y="0"/>
                  </a:cubicBezTo>
                  <a:lnTo>
                    <a:pt x="17063465" y="0"/>
                  </a:lnTo>
                  <a:cubicBezTo>
                    <a:pt x="17134839" y="0"/>
                    <a:pt x="17192625" y="57785"/>
                    <a:pt x="17192625" y="129159"/>
                  </a:cubicBezTo>
                  <a:lnTo>
                    <a:pt x="17192625" y="1162558"/>
                  </a:lnTo>
                  <a:cubicBezTo>
                    <a:pt x="17192625" y="1233932"/>
                    <a:pt x="17134839" y="1291717"/>
                    <a:pt x="17063465" y="1291717"/>
                  </a:cubicBezTo>
                  <a:lnTo>
                    <a:pt x="129159" y="1291717"/>
                  </a:lnTo>
                  <a:cubicBezTo>
                    <a:pt x="57785" y="1291844"/>
                    <a:pt x="0" y="1233932"/>
                    <a:pt x="0" y="116255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98440" y="4656296"/>
            <a:ext cx="13292794" cy="998771"/>
            <a:chOff x="0" y="0"/>
            <a:chExt cx="17192624" cy="12917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92625" cy="1291844"/>
            </a:xfrm>
            <a:custGeom>
              <a:avLst/>
              <a:gdLst/>
              <a:ahLst/>
              <a:cxnLst/>
              <a:rect l="l" t="t" r="r" b="b"/>
              <a:pathLst>
                <a:path w="17192625" h="1291844">
                  <a:moveTo>
                    <a:pt x="0" y="129159"/>
                  </a:moveTo>
                  <a:cubicBezTo>
                    <a:pt x="0" y="57785"/>
                    <a:pt x="57785" y="0"/>
                    <a:pt x="129159" y="0"/>
                  </a:cubicBezTo>
                  <a:lnTo>
                    <a:pt x="17063465" y="0"/>
                  </a:lnTo>
                  <a:cubicBezTo>
                    <a:pt x="17134839" y="0"/>
                    <a:pt x="17192625" y="57785"/>
                    <a:pt x="17192625" y="129159"/>
                  </a:cubicBezTo>
                  <a:lnTo>
                    <a:pt x="17192625" y="1162558"/>
                  </a:lnTo>
                  <a:cubicBezTo>
                    <a:pt x="17192625" y="1233932"/>
                    <a:pt x="17134839" y="1291717"/>
                    <a:pt x="17063465" y="1291717"/>
                  </a:cubicBezTo>
                  <a:lnTo>
                    <a:pt x="129159" y="1291717"/>
                  </a:lnTo>
                  <a:cubicBezTo>
                    <a:pt x="57785" y="1291844"/>
                    <a:pt x="0" y="1233932"/>
                    <a:pt x="0" y="116255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298440" y="5867349"/>
            <a:ext cx="13292794" cy="998771"/>
            <a:chOff x="0" y="0"/>
            <a:chExt cx="17192624" cy="1291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192625" cy="1291844"/>
            </a:xfrm>
            <a:custGeom>
              <a:avLst/>
              <a:gdLst/>
              <a:ahLst/>
              <a:cxnLst/>
              <a:rect l="l" t="t" r="r" b="b"/>
              <a:pathLst>
                <a:path w="17192625" h="1291844">
                  <a:moveTo>
                    <a:pt x="0" y="129159"/>
                  </a:moveTo>
                  <a:cubicBezTo>
                    <a:pt x="0" y="57785"/>
                    <a:pt x="57785" y="0"/>
                    <a:pt x="129159" y="0"/>
                  </a:cubicBezTo>
                  <a:lnTo>
                    <a:pt x="17063465" y="0"/>
                  </a:lnTo>
                  <a:cubicBezTo>
                    <a:pt x="17134839" y="0"/>
                    <a:pt x="17192625" y="57785"/>
                    <a:pt x="17192625" y="129159"/>
                  </a:cubicBezTo>
                  <a:lnTo>
                    <a:pt x="17192625" y="1162558"/>
                  </a:lnTo>
                  <a:cubicBezTo>
                    <a:pt x="17192625" y="1233932"/>
                    <a:pt x="17134839" y="1291717"/>
                    <a:pt x="17063465" y="1291717"/>
                  </a:cubicBezTo>
                  <a:lnTo>
                    <a:pt x="129159" y="1291717"/>
                  </a:lnTo>
                  <a:cubicBezTo>
                    <a:pt x="57785" y="1291844"/>
                    <a:pt x="0" y="1233932"/>
                    <a:pt x="0" y="116255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298440" y="7078404"/>
            <a:ext cx="13292794" cy="998771"/>
            <a:chOff x="0" y="0"/>
            <a:chExt cx="17192624" cy="12917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92625" cy="1291844"/>
            </a:xfrm>
            <a:custGeom>
              <a:avLst/>
              <a:gdLst/>
              <a:ahLst/>
              <a:cxnLst/>
              <a:rect l="l" t="t" r="r" b="b"/>
              <a:pathLst>
                <a:path w="17192625" h="1291844">
                  <a:moveTo>
                    <a:pt x="0" y="129159"/>
                  </a:moveTo>
                  <a:cubicBezTo>
                    <a:pt x="0" y="57785"/>
                    <a:pt x="57785" y="0"/>
                    <a:pt x="129159" y="0"/>
                  </a:cubicBezTo>
                  <a:lnTo>
                    <a:pt x="17063465" y="0"/>
                  </a:lnTo>
                  <a:cubicBezTo>
                    <a:pt x="17134839" y="0"/>
                    <a:pt x="17192625" y="57785"/>
                    <a:pt x="17192625" y="129159"/>
                  </a:cubicBezTo>
                  <a:lnTo>
                    <a:pt x="17192625" y="1162558"/>
                  </a:lnTo>
                  <a:cubicBezTo>
                    <a:pt x="17192625" y="1233932"/>
                    <a:pt x="17134839" y="1291717"/>
                    <a:pt x="17063465" y="1291717"/>
                  </a:cubicBezTo>
                  <a:lnTo>
                    <a:pt x="129159" y="1291717"/>
                  </a:lnTo>
                  <a:cubicBezTo>
                    <a:pt x="57785" y="1291844"/>
                    <a:pt x="0" y="1233932"/>
                    <a:pt x="0" y="116255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298440" y="8289458"/>
            <a:ext cx="13292794" cy="998771"/>
            <a:chOff x="0" y="0"/>
            <a:chExt cx="17192624" cy="12917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192625" cy="1291844"/>
            </a:xfrm>
            <a:custGeom>
              <a:avLst/>
              <a:gdLst/>
              <a:ahLst/>
              <a:cxnLst/>
              <a:rect l="l" t="t" r="r" b="b"/>
              <a:pathLst>
                <a:path w="17192625" h="1291844">
                  <a:moveTo>
                    <a:pt x="0" y="129159"/>
                  </a:moveTo>
                  <a:cubicBezTo>
                    <a:pt x="0" y="57785"/>
                    <a:pt x="57785" y="0"/>
                    <a:pt x="129159" y="0"/>
                  </a:cubicBezTo>
                  <a:lnTo>
                    <a:pt x="17063465" y="0"/>
                  </a:lnTo>
                  <a:cubicBezTo>
                    <a:pt x="17134839" y="0"/>
                    <a:pt x="17192625" y="57785"/>
                    <a:pt x="17192625" y="129159"/>
                  </a:cubicBezTo>
                  <a:lnTo>
                    <a:pt x="17192625" y="1162558"/>
                  </a:lnTo>
                  <a:cubicBezTo>
                    <a:pt x="17192625" y="1233932"/>
                    <a:pt x="17134839" y="1291717"/>
                    <a:pt x="17063465" y="1291717"/>
                  </a:cubicBezTo>
                  <a:lnTo>
                    <a:pt x="129159" y="1291717"/>
                  </a:lnTo>
                  <a:cubicBezTo>
                    <a:pt x="57785" y="1291844"/>
                    <a:pt x="0" y="1233932"/>
                    <a:pt x="0" y="116255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06186" y="3676021"/>
            <a:ext cx="668854" cy="6228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22912" y="6046548"/>
            <a:ext cx="435403" cy="6403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62778" y="4910061"/>
            <a:ext cx="495537" cy="5810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24581" y="7261757"/>
            <a:ext cx="632064" cy="6320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01718" y="8439125"/>
            <a:ext cx="554928" cy="58107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674453" y="4912667"/>
            <a:ext cx="1191147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Vodenje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Motiva</a:t>
            </a:r>
            <a:r>
              <a:rPr lang="sl-SI" sz="3000" spc="-3" dirty="0" err="1">
                <a:solidFill>
                  <a:srgbClr val="043296"/>
                </a:solidFill>
                <a:latin typeface="Fira Sans Medium"/>
              </a:rPr>
              <a:t>cija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 in vodenje ekipe za dosego skupnega cilja. 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74709" y="1289542"/>
            <a:ext cx="829301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Veščine življenja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679756" y="3529873"/>
            <a:ext cx="1165778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 err="1">
                <a:solidFill>
                  <a:srgbClr val="043296"/>
                </a:solidFill>
                <a:latin typeface="Fira Sans Medium Bold"/>
              </a:rPr>
              <a:t>Fle</a:t>
            </a:r>
            <a:r>
              <a:rPr lang="sl-SI" sz="3000" spc="-3" dirty="0" err="1">
                <a:solidFill>
                  <a:srgbClr val="043296"/>
                </a:solidFill>
                <a:latin typeface="Fira Sans Medium Bold"/>
              </a:rPr>
              <a:t>ksibilnost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Odstopanje od načrtov, če je to potrebno, in prilagajanje spremembam. 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679756" y="5900010"/>
            <a:ext cx="1165778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 err="1">
                <a:solidFill>
                  <a:srgbClr val="043296"/>
                </a:solidFill>
                <a:latin typeface="Fira Sans Medium Bold"/>
              </a:rPr>
              <a:t>Ini</a:t>
            </a:r>
            <a:r>
              <a:rPr lang="sl-SI" sz="3000" spc="-3" dirty="0" err="1">
                <a:solidFill>
                  <a:srgbClr val="043296"/>
                </a:solidFill>
                <a:latin typeface="Fira Sans Medium Bold"/>
              </a:rPr>
              <a:t>ciativa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notranja motivacija pri zagonu svojih projektov, strategij, načrtov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 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74453" y="7153908"/>
            <a:ext cx="1165778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 err="1">
                <a:solidFill>
                  <a:srgbClr val="043296"/>
                </a:solidFill>
                <a:latin typeface="Fira Sans Medium Bold"/>
              </a:rPr>
              <a:t>Produ</a:t>
            </a:r>
            <a:r>
              <a:rPr lang="sl-SI" sz="3000" spc="-3" dirty="0" err="1">
                <a:solidFill>
                  <a:srgbClr val="043296"/>
                </a:solidFill>
                <a:latin typeface="Fira Sans Medium Bold"/>
              </a:rPr>
              <a:t>ktivnost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zmožnost postavljanja prednosti, načrtovanja in upravljanja z delovnimi zadolžitvami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679756" y="8364304"/>
            <a:ext cx="1165778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3" dirty="0">
                <a:solidFill>
                  <a:srgbClr val="043296"/>
                </a:solidFill>
                <a:latin typeface="Fira Sans Medium Bold"/>
              </a:rPr>
              <a:t>Social</a:t>
            </a: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ne veščine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pl-PL" sz="3000" spc="-3" dirty="0">
                <a:solidFill>
                  <a:srgbClr val="043296"/>
                </a:solidFill>
                <a:latin typeface="Fira Sans Medium"/>
              </a:rPr>
              <a:t>Srečanje in mreženje z drugimi za obojestransko korist, učinkovita interakcija z drugimi.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49077" y="3042160"/>
            <a:ext cx="12190736" cy="6109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1836B2"/>
                </a:solidFill>
                <a:latin typeface="Fira Sans Medium"/>
              </a:rPr>
              <a:t>6 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korakov do učilnice, osredotočene na </a:t>
            </a:r>
            <a:r>
              <a:rPr lang="en-US" sz="4299" dirty="0">
                <a:solidFill>
                  <a:srgbClr val="1836B2"/>
                </a:solidFill>
                <a:latin typeface="Fira Sans Medium"/>
              </a:rPr>
              <a:t>STEAM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, ne glede na področje, ki ga učiš: 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1836B2"/>
                </a:solidFill>
                <a:latin typeface="Fira Sans Medium"/>
              </a:rPr>
              <a:t>1. 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Jedro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1836B2"/>
                </a:solidFill>
                <a:latin typeface="Fira Sans Medium"/>
              </a:rPr>
              <a:t>2.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Podrobnos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ti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1836B2"/>
                </a:solidFill>
                <a:latin typeface="Fira Sans Medium"/>
              </a:rPr>
              <a:t>3.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Odkri</a:t>
            </a:r>
            <a:r>
              <a:rPr lang="sl-SI" sz="4299" dirty="0">
                <a:solidFill>
                  <a:srgbClr val="1836B2"/>
                </a:solidFill>
                <a:latin typeface="Fira Sans Medium"/>
              </a:rPr>
              <a:t>vanje</a:t>
            </a: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1836B2"/>
                </a:solidFill>
                <a:latin typeface="Fira Sans Medium"/>
              </a:rPr>
              <a:t>4.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Uporaba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1836B2"/>
                </a:solidFill>
                <a:latin typeface="Fira Sans Medium"/>
              </a:rPr>
              <a:t>5.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Predstavitev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1836B2"/>
                </a:solidFill>
                <a:latin typeface="Fira Sans Medium"/>
              </a:rPr>
              <a:t>6. </a:t>
            </a:r>
            <a:r>
              <a:rPr lang="en-US" sz="4299" dirty="0" err="1">
                <a:solidFill>
                  <a:srgbClr val="1836B2"/>
                </a:solidFill>
                <a:latin typeface="Fira Sans Medium"/>
              </a:rPr>
              <a:t>Povezava</a:t>
            </a:r>
            <a:endParaRPr lang="en-US" sz="4299" dirty="0">
              <a:solidFill>
                <a:srgbClr val="1836B2"/>
              </a:solidFill>
              <a:latin typeface="Fira Sans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62905" y="5401066"/>
            <a:ext cx="4039985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49076" y="1433836"/>
            <a:ext cx="14191123" cy="1277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sl-SI" sz="7600" dirty="0">
                <a:solidFill>
                  <a:srgbClr val="1836B2"/>
                </a:solidFill>
                <a:latin typeface="Fira Sans Medium Bold"/>
              </a:rPr>
              <a:t>Kako izpeljati STEAM učno uro?</a:t>
            </a:r>
            <a:endParaRPr lang="en-US" sz="7600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8" name="Slika 9">
            <a:extLst>
              <a:ext uri="{FF2B5EF4-FFF2-40B4-BE49-F238E27FC236}">
                <a16:creationId xmlns:a16="http://schemas.microsoft.com/office/drawing/2014/main" id="{CC704649-2562-97FC-8C10-553C0C8218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7751A6FB-47D3-3089-5DF4-F1DC9B2A4B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9">
            <a:extLst>
              <a:ext uri="{FF2B5EF4-FFF2-40B4-BE49-F238E27FC236}">
                <a16:creationId xmlns:a16="http://schemas.microsoft.com/office/drawing/2014/main" id="{C4B2A8AF-E92D-DA8D-5C47-86CEFE82B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90422" y="1077690"/>
            <a:ext cx="8732214" cy="12199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811000" y="1097334"/>
            <a:ext cx="7039643" cy="1083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 dirty="0">
                <a:solidFill>
                  <a:srgbClr val="FFFFFF"/>
                </a:solidFill>
                <a:latin typeface="Fira Sans Medium"/>
              </a:rPr>
              <a:t>STEAM </a:t>
            </a:r>
            <a:r>
              <a:rPr lang="sl-SI" sz="6399" dirty="0">
                <a:solidFill>
                  <a:srgbClr val="FFFFFF"/>
                </a:solidFill>
                <a:latin typeface="Fira Sans Medium"/>
              </a:rPr>
              <a:t>učilnica</a:t>
            </a:r>
            <a:endParaRPr lang="en-US" sz="63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BFDB0E7-66B3-4E7B-983E-CA777EC0B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14" y="2474238"/>
            <a:ext cx="11128086" cy="7795444"/>
          </a:xfrm>
          <a:prstGeom prst="rect">
            <a:avLst/>
          </a:prstGeom>
        </p:spPr>
      </p:pic>
      <p:pic>
        <p:nvPicPr>
          <p:cNvPr id="5" name="Immagine 4" descr="Immagine che contiene testo, grafica vettoriale, clipart">
            <a:extLst>
              <a:ext uri="{FF2B5EF4-FFF2-40B4-BE49-F238E27FC236}">
                <a16:creationId xmlns:a16="http://schemas.microsoft.com/office/drawing/2014/main" id="{A84FF2D5-1D19-69A4-B921-274AAA2B2E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9">
            <a:extLst>
              <a:ext uri="{FF2B5EF4-FFF2-40B4-BE49-F238E27FC236}">
                <a16:creationId xmlns:a16="http://schemas.microsoft.com/office/drawing/2014/main" id="{572B7CE0-3F7A-F645-7D9B-4C98FD062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2" name="Immagine 11" descr="Immagine che contiene testo, grafica vettoriale, clipart">
            <a:extLst>
              <a:ext uri="{FF2B5EF4-FFF2-40B4-BE49-F238E27FC236}">
                <a16:creationId xmlns:a16="http://schemas.microsoft.com/office/drawing/2014/main" id="{F4A83C7F-3284-3B8D-F4AA-556708515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79" y="-8965"/>
            <a:ext cx="9358012" cy="1028700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54002" y="1025576"/>
            <a:ext cx="7933998" cy="110846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754731" y="892226"/>
            <a:ext cx="913663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Jedro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35880" y="2950928"/>
            <a:ext cx="7664041" cy="437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734" lvl="1" indent="-333367" algn="just">
              <a:lnSpc>
                <a:spcPts val="4277"/>
              </a:lnSpc>
              <a:buFont typeface="Arial"/>
              <a:buChar char="•"/>
            </a:pPr>
            <a:r>
              <a:rPr lang="sl-SI" sz="3088" dirty="0">
                <a:solidFill>
                  <a:srgbClr val="043296"/>
                </a:solidFill>
                <a:latin typeface="Fira Sans Medium"/>
              </a:rPr>
              <a:t>V tem koraku določimo glavno vprašanje, da bi odgovorili nanj oziroma problem, da ga bomo rešili.</a:t>
            </a:r>
            <a:r>
              <a:rPr lang="en-US" sz="3088" dirty="0">
                <a:solidFill>
                  <a:srgbClr val="043296"/>
                </a:solidFill>
                <a:latin typeface="Fira Sans Medium"/>
              </a:rPr>
              <a:t> </a:t>
            </a:r>
          </a:p>
          <a:p>
            <a:pPr marL="666734" lvl="1" indent="-333367" algn="just">
              <a:lnSpc>
                <a:spcPts val="4277"/>
              </a:lnSpc>
              <a:buFont typeface="Arial"/>
              <a:buChar char="•"/>
            </a:pPr>
            <a:r>
              <a:rPr lang="sl-SI" sz="3088" dirty="0">
                <a:solidFill>
                  <a:srgbClr val="043296"/>
                </a:solidFill>
                <a:latin typeface="Fira Sans Medium"/>
              </a:rPr>
              <a:t>Pomembno je, da smo osredotočeni v obe smeri – kako je vprašanje ali problem povezan s </a:t>
            </a:r>
            <a:r>
              <a:rPr lang="en-US" sz="3088" dirty="0">
                <a:solidFill>
                  <a:srgbClr val="043296"/>
                </a:solidFill>
                <a:latin typeface="Fira Sans Medium"/>
              </a:rPr>
              <a:t>STEM </a:t>
            </a:r>
            <a:r>
              <a:rPr lang="sl-SI" sz="3088" dirty="0">
                <a:solidFill>
                  <a:srgbClr val="043296"/>
                </a:solidFill>
                <a:latin typeface="Fira Sans Medium"/>
              </a:rPr>
              <a:t>ter s področjem umetnosti (A), ki ste jih izbrali.</a:t>
            </a:r>
            <a:endParaRPr lang="en-US" sz="3088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14093" y="1973418"/>
            <a:ext cx="6212640" cy="6212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9">
            <a:extLst>
              <a:ext uri="{FF2B5EF4-FFF2-40B4-BE49-F238E27FC236}">
                <a16:creationId xmlns:a16="http://schemas.microsoft.com/office/drawing/2014/main" id="{34F970AA-0BC0-E208-C440-DBA1DFAF6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CC4D86DC-E10E-9FC3-F06D-B50C8F531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829238" y="3429725"/>
            <a:ext cx="8430062" cy="4276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Poiščite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elemente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povezani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problemom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ga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želite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rešiti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Opazujte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soodvisnost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med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različnimi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vsebinskimi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sklopi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zakaj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problem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obstaja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kako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ga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rešiti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Odkrijte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ključne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informacije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ozadju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veščine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jih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imajo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ali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jih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morajo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pridobiti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reševanje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problema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0890" y="745069"/>
            <a:ext cx="8653666" cy="934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47202" y="2702103"/>
            <a:ext cx="5430031" cy="54300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354002" y="1028700"/>
            <a:ext cx="7933998" cy="11084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754731" y="977894"/>
            <a:ext cx="913663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Podrobnosti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9">
            <a:extLst>
              <a:ext uri="{FF2B5EF4-FFF2-40B4-BE49-F238E27FC236}">
                <a16:creationId xmlns:a16="http://schemas.microsoft.com/office/drawing/2014/main" id="{2EDBA228-8A76-8B1B-4A3A-3808680799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C40896E6-4C16-A573-5804-26E7EB1EF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02016" y="1025576"/>
            <a:ext cx="9585984" cy="13392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36997" y="1223378"/>
            <a:ext cx="717688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sl-SI" sz="5999" dirty="0">
                <a:solidFill>
                  <a:srgbClr val="FFFFFF"/>
                </a:solidFill>
                <a:latin typeface="Fira Sans Medium"/>
              </a:rPr>
              <a:t>Odkrivanje</a:t>
            </a:r>
            <a:endParaRPr lang="en-US" sz="5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919893" y="3662347"/>
            <a:ext cx="8339407" cy="3916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246" lvl="1" indent="-342123" algn="just">
              <a:lnSpc>
                <a:spcPts val="4389"/>
              </a:lnSpc>
              <a:buFont typeface="Arial"/>
              <a:buChar char="•"/>
            </a:pP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Pri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tem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koraku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gre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aktivno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raziskovanje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; </a:t>
            </a:r>
            <a:r>
              <a:rPr lang="sl-SI" sz="3169" dirty="0">
                <a:solidFill>
                  <a:srgbClr val="043296"/>
                </a:solidFill>
                <a:latin typeface="Fira Sans Medium"/>
              </a:rPr>
              <a:t>učenci r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aziskujejo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možne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rešitve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, pa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tudi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kaj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rešitvah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že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obstajajo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trenutno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NE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deluje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84246" lvl="1" indent="-342123" algn="just">
              <a:lnSpc>
                <a:spcPts val="4389"/>
              </a:lnSpc>
              <a:buFont typeface="Arial"/>
              <a:buChar char="•"/>
            </a:pP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Učitelj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lahko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to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stopnjo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uporabi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sl-SI" sz="3169" dirty="0">
                <a:solidFill>
                  <a:srgbClr val="043296"/>
                </a:solidFill>
                <a:latin typeface="Fira Sans Medium"/>
              </a:rPr>
              <a:t>odkrivanje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vrzeli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jih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morda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imajo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, in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te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vsebine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169" dirty="0">
                <a:solidFill>
                  <a:srgbClr val="043296"/>
                </a:solidFill>
                <a:latin typeface="Fira Sans Medium"/>
              </a:rPr>
              <a:t>dodatno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169" dirty="0" err="1">
                <a:solidFill>
                  <a:srgbClr val="043296"/>
                </a:solidFill>
                <a:latin typeface="Fira Sans Medium"/>
              </a:rPr>
              <a:t>poučuje</a:t>
            </a:r>
            <a:r>
              <a:rPr lang="en-US" sz="3169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0"/>
            <a:ext cx="9126542" cy="103358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28700" y="3274890"/>
            <a:ext cx="5678424" cy="56784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9">
            <a:extLst>
              <a:ext uri="{FF2B5EF4-FFF2-40B4-BE49-F238E27FC236}">
                <a16:creationId xmlns:a16="http://schemas.microsoft.com/office/drawing/2014/main" id="{41F30A17-B73D-8C5C-8FD5-45599BAA0F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615FA14E-EB88-32D3-F256-8C95FEF5A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445151" y="3538865"/>
            <a:ext cx="7597176" cy="373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>
                <a:solidFill>
                  <a:srgbClr val="043296"/>
                </a:solidFill>
                <a:latin typeface="Fira Sans Medium"/>
              </a:rPr>
              <a:t>Ko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razčlenijo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problem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ali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vprašanje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rešitve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že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obstajajo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lahko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začnejo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ustvarjati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lastno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rešitev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problema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>
                <a:solidFill>
                  <a:srgbClr val="043296"/>
                </a:solidFill>
                <a:latin typeface="Fira Sans Medium"/>
              </a:rPr>
              <a:t>Tu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uporabljajo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veščine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procese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znanje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so se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jih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naučili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fazi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odkrivanja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02016" y="1082447"/>
            <a:ext cx="9585984" cy="13392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865446" y="1185343"/>
            <a:ext cx="717688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sl-SI" sz="5999" dirty="0">
                <a:solidFill>
                  <a:srgbClr val="FFFFFF"/>
                </a:solidFill>
                <a:latin typeface="Fira Sans Medium"/>
              </a:rPr>
              <a:t>Uporaba</a:t>
            </a:r>
            <a:endParaRPr lang="en-US" sz="59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8" y="817920"/>
            <a:ext cx="8653666" cy="9344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225474" y="3063960"/>
            <a:ext cx="5430031" cy="54300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9">
            <a:extLst>
              <a:ext uri="{FF2B5EF4-FFF2-40B4-BE49-F238E27FC236}">
                <a16:creationId xmlns:a16="http://schemas.microsoft.com/office/drawing/2014/main" id="{90BA2771-CAC6-56F7-8A79-D9458EA06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F58EE0FD-FC0C-764A-5F95-80A2E6CF5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480116" y="3006810"/>
            <a:ext cx="7597176" cy="589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>
                <a:solidFill>
                  <a:srgbClr val="043296"/>
                </a:solidFill>
                <a:latin typeface="Fira Sans Medium"/>
              </a:rPr>
              <a:t>Ko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ustvarijo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svojo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rešitev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ali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odgovor na vprašanje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je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čas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da jo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delijo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z drugimi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Pomembno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je, da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delo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predstav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ijo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in tako pridobijo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povratne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informacije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; t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ako lahko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učenec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izrazi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svoj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pogled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vprašanje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ali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problem,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ga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je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treba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raziskati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.​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nato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naučijo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dajati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sprejemati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pripombe in komentarje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algn="just">
              <a:lnSpc>
                <a:spcPts val="4155"/>
              </a:lnSpc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02016" y="1082447"/>
            <a:ext cx="9585984" cy="13392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865446" y="1185343"/>
            <a:ext cx="717688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sl-SI" sz="5999" dirty="0">
                <a:solidFill>
                  <a:srgbClr val="FFFFFF"/>
                </a:solidFill>
                <a:latin typeface="Fira Sans Medium"/>
              </a:rPr>
              <a:t>Predstavitev</a:t>
            </a:r>
            <a:endParaRPr lang="en-US" sz="59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02114" y="2428484"/>
            <a:ext cx="5430032" cy="54300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890" y="792159"/>
            <a:ext cx="8626110" cy="99012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9">
            <a:extLst>
              <a:ext uri="{FF2B5EF4-FFF2-40B4-BE49-F238E27FC236}">
                <a16:creationId xmlns:a16="http://schemas.microsoft.com/office/drawing/2014/main" id="{35268BAD-8BD5-6BA5-38D0-41E839B31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480116" y="2955116"/>
            <a:ext cx="7597176" cy="53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>
                <a:solidFill>
                  <a:srgbClr val="043296"/>
                </a:solidFill>
                <a:latin typeface="Fira Sans Medium"/>
              </a:rPr>
              <a:t>Ta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korak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je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tist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k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dokonča in zapre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p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ostopek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lahko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razmišljajo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povratnih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informacijah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so bile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posredovane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in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kako so postopek izvedli (o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lastn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ih s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pretnosti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h)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Zahvaljujoč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temu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trenutku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razmisleka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lahko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po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potrebi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pregledajo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svoje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delo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ustvarijo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še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boljšo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rešitev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algn="just">
              <a:lnSpc>
                <a:spcPts val="4155"/>
              </a:lnSpc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algn="just">
              <a:lnSpc>
                <a:spcPts val="4155"/>
              </a:lnSpc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702016" y="1082447"/>
            <a:ext cx="9585984" cy="13392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865446" y="1185343"/>
            <a:ext cx="717688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sl-SI" sz="5999" dirty="0">
                <a:solidFill>
                  <a:srgbClr val="FFFFFF"/>
                </a:solidFill>
                <a:latin typeface="Fira Sans Medium"/>
              </a:rPr>
              <a:t>Povezava</a:t>
            </a:r>
            <a:endParaRPr lang="en-US" sz="5999" dirty="0">
              <a:solidFill>
                <a:srgbClr val="FFFFFF"/>
              </a:solidFill>
              <a:latin typeface="Fira Sans Medium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15835" y="3012266"/>
            <a:ext cx="5430031" cy="54300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942900"/>
            <a:ext cx="8653666" cy="9344100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F517FF62-93B3-BD3E-B9E1-6C50512FDC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282" b="282"/>
          <a:stretch>
            <a:fillRect/>
          </a:stretch>
        </p:blipFill>
        <p:spPr>
          <a:xfrm>
            <a:off x="2856399" y="2984768"/>
            <a:ext cx="12270402" cy="474486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10F52F-14BF-4ACC-B1EF-FD1725929E3B}"/>
              </a:ext>
            </a:extLst>
          </p:cNvPr>
          <p:cNvSpPr txBox="1"/>
          <p:nvPr/>
        </p:nvSpPr>
        <p:spPr>
          <a:xfrm>
            <a:off x="5866359" y="2747774"/>
            <a:ext cx="3094563" cy="12772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7700" dirty="0">
                <a:latin typeface="Fira Sans" panose="020B0503050000020004" pitchFamily="34" charset="0"/>
              </a:rPr>
              <a:t>KAJ JE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E8FE5BF-0554-4550-8206-953835564E46}"/>
              </a:ext>
            </a:extLst>
          </p:cNvPr>
          <p:cNvSpPr txBox="1"/>
          <p:nvPr/>
        </p:nvSpPr>
        <p:spPr>
          <a:xfrm>
            <a:off x="6651317" y="4307852"/>
            <a:ext cx="5207011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4400" dirty="0">
                <a:latin typeface="Fira Sans" panose="020B0503050000020004" pitchFamily="34" charset="0"/>
              </a:rPr>
              <a:t>STEAM predstavlja: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363A5A9-5252-4972-AC9A-53D75CCE46EC}"/>
              </a:ext>
            </a:extLst>
          </p:cNvPr>
          <p:cNvSpPr txBox="1"/>
          <p:nvPr/>
        </p:nvSpPr>
        <p:spPr>
          <a:xfrm>
            <a:off x="2971800" y="7169819"/>
            <a:ext cx="1363979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latin typeface="Fira Sans" panose="020B0503050000020004" pitchFamily="34" charset="0"/>
              </a:rPr>
              <a:t>      Znanost        Tehnologijo     Inženirstvo       Umetnost       Matematiko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5E6AB90-AD55-49B4-BCA3-00B63AA95A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4" name="Immagine 3" descr="Immagine che contiene testo, grafica vettoriale, clipart">
            <a:extLst>
              <a:ext uri="{FF2B5EF4-FFF2-40B4-BE49-F238E27FC236}">
                <a16:creationId xmlns:a16="http://schemas.microsoft.com/office/drawing/2014/main" id="{A151F6C0-229D-9DF8-78C4-2499FC2B54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882356" y="3599042"/>
            <a:ext cx="8779573" cy="2637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sl-SI" sz="7600" dirty="0">
                <a:solidFill>
                  <a:srgbClr val="1836B2"/>
                </a:solidFill>
                <a:latin typeface="Fira Sans Medium Bold"/>
              </a:rPr>
              <a:t>Kaj iskati v STEAM učnih urah?</a:t>
            </a:r>
            <a:endParaRPr lang="en-US" sz="7600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61310"/>
          <a:stretch>
            <a:fillRect/>
          </a:stretch>
        </p:blipFill>
        <p:spPr>
          <a:xfrm>
            <a:off x="2529060" y="873618"/>
            <a:ext cx="4778968" cy="8229600"/>
          </a:xfrm>
          <a:prstGeom prst="rect">
            <a:avLst/>
          </a:prstGeom>
        </p:spPr>
      </p:pic>
      <p:pic>
        <p:nvPicPr>
          <p:cNvPr id="3" name="Slika 9">
            <a:extLst>
              <a:ext uri="{FF2B5EF4-FFF2-40B4-BE49-F238E27FC236}">
                <a16:creationId xmlns:a16="http://schemas.microsoft.com/office/drawing/2014/main" id="{A59B4BED-4FD9-51BF-ECD8-054CD07AAC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8" name="Immagine 7" descr="Immagine che contiene testo, grafica vettoriale, clipart">
            <a:extLst>
              <a:ext uri="{FF2B5EF4-FFF2-40B4-BE49-F238E27FC236}">
                <a16:creationId xmlns:a16="http://schemas.microsoft.com/office/drawing/2014/main" id="{461ACC98-3993-A730-FE8C-94CE66A40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9">
            <a:extLst>
              <a:ext uri="{FF2B5EF4-FFF2-40B4-BE49-F238E27FC236}">
                <a16:creationId xmlns:a16="http://schemas.microsoft.com/office/drawing/2014/main" id="{81CCC6A3-BD27-E0EF-A3C6-986D30542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43E56B2D-191A-8665-609A-B95045B2E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74709" y="1289542"/>
            <a:ext cx="678536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Fira Sans Medium"/>
              </a:rPr>
              <a:t>STEAM </a:t>
            </a:r>
            <a:r>
              <a:rPr lang="sl-SI" sz="6999" dirty="0">
                <a:solidFill>
                  <a:srgbClr val="FFFFFF"/>
                </a:solidFill>
                <a:latin typeface="Fira Sans Medium"/>
              </a:rPr>
              <a:t>učna ura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84172" y="3232074"/>
            <a:ext cx="8089878" cy="462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220" lvl="1" indent="-402610" algn="l">
              <a:lnSpc>
                <a:spcPts val="5165"/>
              </a:lnSpc>
              <a:buFont typeface="Arial"/>
              <a:buChar char="•"/>
            </a:pPr>
            <a:r>
              <a:rPr lang="en-US" sz="3729" dirty="0">
                <a:solidFill>
                  <a:srgbClr val="1836B2"/>
                </a:solidFill>
                <a:latin typeface="Fira Sans Medium"/>
              </a:rPr>
              <a:t>STEAM </a:t>
            </a:r>
            <a:r>
              <a:rPr lang="sl-SI" sz="3729" dirty="0">
                <a:solidFill>
                  <a:srgbClr val="1836B2"/>
                </a:solidFill>
                <a:latin typeface="Fira Sans Medium"/>
              </a:rPr>
              <a:t>rezultati</a:t>
            </a:r>
            <a:endParaRPr lang="en-US" sz="3729" dirty="0">
              <a:solidFill>
                <a:srgbClr val="1836B2"/>
              </a:solidFill>
              <a:latin typeface="Fira Sans Medium"/>
            </a:endParaRPr>
          </a:p>
          <a:p>
            <a:pPr marL="805220" lvl="1" indent="-402610" algn="l">
              <a:lnSpc>
                <a:spcPts val="5165"/>
              </a:lnSpc>
              <a:buFont typeface="Arial"/>
              <a:buChar char="•"/>
            </a:pPr>
            <a:r>
              <a:rPr lang="en-US" sz="3729" dirty="0" err="1">
                <a:solidFill>
                  <a:srgbClr val="1836B2"/>
                </a:solidFill>
                <a:latin typeface="Fira Sans Medium"/>
              </a:rPr>
              <a:t>Namern</a:t>
            </a:r>
            <a:r>
              <a:rPr lang="sl-SI" sz="3729" dirty="0">
                <a:solidFill>
                  <a:srgbClr val="1836B2"/>
                </a:solidFill>
                <a:latin typeface="Fira Sans Medium"/>
              </a:rPr>
              <a:t>e</a:t>
            </a:r>
            <a:r>
              <a:rPr lang="en-US" sz="372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729" dirty="0" err="1">
                <a:solidFill>
                  <a:srgbClr val="1836B2"/>
                </a:solidFill>
                <a:latin typeface="Fira Sans Medium"/>
              </a:rPr>
              <a:t>povezav</a:t>
            </a:r>
            <a:r>
              <a:rPr lang="sl-SI" sz="3729" dirty="0">
                <a:solidFill>
                  <a:srgbClr val="1836B2"/>
                </a:solidFill>
                <a:latin typeface="Fira Sans Medium"/>
              </a:rPr>
              <a:t>e</a:t>
            </a:r>
            <a:endParaRPr lang="en-US" sz="3729" dirty="0">
              <a:solidFill>
                <a:srgbClr val="1836B2"/>
              </a:solidFill>
              <a:latin typeface="Fira Sans Medium"/>
            </a:endParaRPr>
          </a:p>
          <a:p>
            <a:pPr marL="805220" lvl="1" indent="-402610" algn="l">
              <a:lnSpc>
                <a:spcPts val="5165"/>
              </a:lnSpc>
              <a:buFont typeface="Arial"/>
              <a:buChar char="•"/>
            </a:pPr>
            <a:r>
              <a:rPr lang="sl-SI" sz="3729" dirty="0">
                <a:solidFill>
                  <a:srgbClr val="1836B2"/>
                </a:solidFill>
                <a:latin typeface="Fira Sans Medium"/>
              </a:rPr>
              <a:t>Poizvedovanje (</a:t>
            </a:r>
            <a:r>
              <a:rPr lang="sl-SI" sz="3729" dirty="0" err="1">
                <a:solidFill>
                  <a:srgbClr val="1836B2"/>
                </a:solidFill>
                <a:latin typeface="Fira Sans Medium"/>
              </a:rPr>
              <a:t>Inquiry-based</a:t>
            </a:r>
            <a:r>
              <a:rPr lang="sl-SI" sz="3729" dirty="0">
                <a:solidFill>
                  <a:srgbClr val="1836B2"/>
                </a:solidFill>
                <a:latin typeface="Fira Sans Medium"/>
              </a:rPr>
              <a:t>)</a:t>
            </a:r>
            <a:endParaRPr lang="en-US" sz="3729" dirty="0">
              <a:solidFill>
                <a:srgbClr val="1836B2"/>
              </a:solidFill>
              <a:latin typeface="Fira Sans Medium"/>
            </a:endParaRPr>
          </a:p>
          <a:p>
            <a:pPr marL="805220" lvl="1" indent="-402610" algn="l">
              <a:lnSpc>
                <a:spcPts val="5165"/>
              </a:lnSpc>
              <a:buFont typeface="Arial"/>
              <a:buChar char="•"/>
            </a:pPr>
            <a:r>
              <a:rPr lang="sl-SI" sz="3729" dirty="0">
                <a:solidFill>
                  <a:srgbClr val="1836B2"/>
                </a:solidFill>
                <a:latin typeface="Fira Sans Medium"/>
              </a:rPr>
              <a:t>Celovitost</a:t>
            </a:r>
            <a:endParaRPr lang="en-US" sz="3729" dirty="0">
              <a:solidFill>
                <a:srgbClr val="1836B2"/>
              </a:solidFill>
              <a:latin typeface="Fira Sans Medium"/>
            </a:endParaRPr>
          </a:p>
          <a:p>
            <a:pPr marL="805220" lvl="1" indent="-402610" algn="l">
              <a:lnSpc>
                <a:spcPts val="5165"/>
              </a:lnSpc>
              <a:buFont typeface="Arial"/>
              <a:buChar char="•"/>
            </a:pPr>
            <a:r>
              <a:rPr lang="en-US" sz="3729" dirty="0" err="1">
                <a:solidFill>
                  <a:srgbClr val="1836B2"/>
                </a:solidFill>
                <a:latin typeface="Fira Sans Medium"/>
              </a:rPr>
              <a:t>Veščine</a:t>
            </a:r>
            <a:r>
              <a:rPr lang="en-US" sz="3729" dirty="0">
                <a:solidFill>
                  <a:srgbClr val="1836B2"/>
                </a:solidFill>
                <a:latin typeface="Fira Sans Medium"/>
              </a:rPr>
              <a:t> 21. </a:t>
            </a:r>
            <a:r>
              <a:rPr lang="en-US" sz="3729" dirty="0" err="1">
                <a:solidFill>
                  <a:srgbClr val="1836B2"/>
                </a:solidFill>
                <a:latin typeface="Fira Sans Medium"/>
              </a:rPr>
              <a:t>stoletja</a:t>
            </a:r>
            <a:endParaRPr lang="en-US" sz="3729" dirty="0">
              <a:solidFill>
                <a:srgbClr val="1836B2"/>
              </a:solidFill>
              <a:latin typeface="Fira Sans Medium"/>
            </a:endParaRPr>
          </a:p>
          <a:p>
            <a:pPr marL="805220" lvl="1" indent="-402610" algn="l">
              <a:lnSpc>
                <a:spcPts val="5165"/>
              </a:lnSpc>
              <a:buFont typeface="Arial"/>
              <a:buChar char="•"/>
            </a:pPr>
            <a:r>
              <a:rPr lang="sl-SI" sz="3729" dirty="0">
                <a:solidFill>
                  <a:srgbClr val="1836B2"/>
                </a:solidFill>
                <a:latin typeface="Fira Sans Medium"/>
              </a:rPr>
              <a:t>Pravične ocene</a:t>
            </a:r>
            <a:endParaRPr lang="en-US" sz="3729" dirty="0">
              <a:solidFill>
                <a:srgbClr val="1836B2"/>
              </a:solidFill>
              <a:latin typeface="Fira Sans Medium"/>
            </a:endParaRPr>
          </a:p>
          <a:p>
            <a:pPr marL="805220" lvl="1" indent="-402610" algn="l">
              <a:lnSpc>
                <a:spcPts val="5165"/>
              </a:lnSpc>
              <a:buFont typeface="Arial"/>
              <a:buChar char="•"/>
            </a:pPr>
            <a:r>
              <a:rPr lang="en-US" sz="3729" dirty="0" err="1">
                <a:solidFill>
                  <a:srgbClr val="1836B2"/>
                </a:solidFill>
                <a:latin typeface="Fira Sans Medium"/>
              </a:rPr>
              <a:t>Ustvarjanje</a:t>
            </a:r>
            <a:r>
              <a:rPr lang="en-US" sz="3729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729" dirty="0" err="1">
                <a:solidFill>
                  <a:srgbClr val="1836B2"/>
                </a:solidFill>
                <a:latin typeface="Fira Sans Medium"/>
              </a:rPr>
              <a:t>pomena</a:t>
            </a:r>
            <a:endParaRPr lang="en-US" sz="3729" dirty="0">
              <a:solidFill>
                <a:srgbClr val="1836B2"/>
              </a:solidFill>
              <a:latin typeface="Fira Sans Medium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1230" r="39174" b="-1"/>
          <a:stretch>
            <a:fillRect/>
          </a:stretch>
        </p:blipFill>
        <p:spPr>
          <a:xfrm>
            <a:off x="708117" y="4269144"/>
            <a:ext cx="5376300" cy="60178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7190" y="3120074"/>
            <a:ext cx="4652839" cy="76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91879" y="5181429"/>
            <a:ext cx="3403071" cy="32731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605474" y="1036004"/>
            <a:ext cx="11077053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en-US" sz="6999" spc="209" dirty="0">
                <a:solidFill>
                  <a:srgbClr val="1836B2"/>
                </a:solidFill>
                <a:latin typeface="Fira Sans Medium Bold"/>
              </a:rPr>
              <a:t>STEAM </a:t>
            </a:r>
            <a:r>
              <a:rPr lang="sl-SI" sz="6999" spc="209" dirty="0">
                <a:solidFill>
                  <a:srgbClr val="1836B2"/>
                </a:solidFill>
                <a:latin typeface="Fira Sans Medium Bold"/>
              </a:rPr>
              <a:t>REZULTATI</a:t>
            </a:r>
            <a:r>
              <a:rPr lang="en-US" sz="6999" spc="209" dirty="0">
                <a:solidFill>
                  <a:srgbClr val="1836B2"/>
                </a:solidFill>
                <a:latin typeface="Fira Sans Medium Bold"/>
              </a:rPr>
              <a:t> &amp;</a:t>
            </a:r>
          </a:p>
          <a:p>
            <a:pPr algn="ctr">
              <a:lnSpc>
                <a:spcPts val="8189"/>
              </a:lnSpc>
            </a:pPr>
            <a:r>
              <a:rPr lang="sl-SI" sz="6999" spc="209" dirty="0">
                <a:solidFill>
                  <a:srgbClr val="1836B2"/>
                </a:solidFill>
                <a:latin typeface="Fira Sans Medium Bold"/>
              </a:rPr>
              <a:t>NAMERNE POVEZAVE</a:t>
            </a:r>
            <a:endParaRPr lang="en-US" sz="6999" spc="209" dirty="0">
              <a:solidFill>
                <a:srgbClr val="1836B2"/>
              </a:solidFill>
              <a:latin typeface="Fira Sans Medium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96121" y="4157653"/>
            <a:ext cx="11295758" cy="266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5"/>
              </a:lnSpc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Najkakovostnejše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STEAM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učne ure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morajo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namerno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povezovati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vsaj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2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usklajena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standarda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standardi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morajo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biti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namenoma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izbrani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vsebinskih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področjih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temah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skupaj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smiselne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algn="just">
              <a:lnSpc>
                <a:spcPts val="4155"/>
              </a:lnSpc>
            </a:pPr>
            <a:r>
              <a:rPr lang="en-US" sz="3000" dirty="0">
                <a:solidFill>
                  <a:srgbClr val="043296"/>
                </a:solidFill>
                <a:latin typeface="Fira Sans Medium"/>
              </a:rPr>
              <a:t>Poleg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tega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naj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rezultati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izhajajo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izkušnje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pripada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področju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STEAM.</a:t>
            </a:r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A8E482F3-C686-234B-0DBF-934DC3E82F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87600EDA-9F61-8755-2A1C-6DDF3D6CA3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7190" y="2809911"/>
            <a:ext cx="4652839" cy="76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05474" y="3297768"/>
            <a:ext cx="11295758" cy="481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Vsaka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dobra STEAM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učna ura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temelji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poizvedovanju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reševanju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problemov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učenju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temelji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procesih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>
                <a:solidFill>
                  <a:srgbClr val="043296"/>
                </a:solidFill>
                <a:latin typeface="Fira Sans Medium"/>
              </a:rPr>
              <a:t>Ko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načrtujete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svojo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STEAM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učno uro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bodite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pozorni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bistveno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vprašanje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postopek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obdaja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njegovo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raziskovanje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Vprašajte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se: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K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ateri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problemi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preiskujejo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rešujejo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?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Kako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vsebini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uporabljata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raziskovanje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problema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?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Zakaj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je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proces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pomemben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zastavljeno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vprašanje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?</a:t>
            </a:r>
          </a:p>
          <a:p>
            <a:pPr algn="just">
              <a:lnSpc>
                <a:spcPts val="4155"/>
              </a:lnSpc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4106" y="6885058"/>
            <a:ext cx="2511367" cy="237324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05474" y="1595761"/>
            <a:ext cx="11077053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sl-SI" sz="6999" spc="209" dirty="0">
                <a:solidFill>
                  <a:srgbClr val="1836B2"/>
                </a:solidFill>
                <a:latin typeface="Fira Sans Medium Bold"/>
              </a:rPr>
              <a:t>POIZVEDOVANJE</a:t>
            </a:r>
            <a:endParaRPr lang="en-US" sz="6999" spc="209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F33FD0CC-2261-961E-33AF-9C904E9762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E6E9BCFA-8BA7-694D-4ABA-94BC611F7D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7190" y="2809911"/>
            <a:ext cx="4652839" cy="76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87007" y="3242701"/>
            <a:ext cx="14000594" cy="589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uri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STEAM je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treba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umetniško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vsebino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izbrati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namensko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jo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poučevati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celovito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ne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le dodatno ob drugi vsebini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Učne ure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kateri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ob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koncu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ustvar</a:t>
            </a:r>
            <a:r>
              <a:rPr lang="sl-SI" sz="3000" dirty="0" err="1">
                <a:solidFill>
                  <a:srgbClr val="043296"/>
                </a:solidFill>
                <a:latin typeface="Fira Sans Medium"/>
              </a:rPr>
              <a:t>ijo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nek izdelek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se ne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morejo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same po sebi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imenovati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»STEAM«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. Le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dodajanje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barve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traku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lepila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še 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ne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pomeni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da je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to 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STEAM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učna ura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STEAM učna ura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bi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morala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aktivno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poučevati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umetnostni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standard z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uporabo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spretnosti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so se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jih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naučili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med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šolskimi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urami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iz predmeta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umetnosti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algn="just">
              <a:lnSpc>
                <a:spcPts val="4155"/>
              </a:lnSpc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605474" y="1595761"/>
            <a:ext cx="11077053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sl-SI" sz="6999" spc="209" dirty="0">
                <a:solidFill>
                  <a:srgbClr val="1836B2"/>
                </a:solidFill>
                <a:latin typeface="Fira Sans Medium Bold"/>
              </a:rPr>
              <a:t>CELOVITOST</a:t>
            </a:r>
            <a:endParaRPr lang="en-US" sz="6999" spc="209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9940CACB-1819-5BC5-A35D-6F7659DAB2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8BC2586E-C811-225A-0C99-B976443CE3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1291" y="1012736"/>
            <a:ext cx="10952668" cy="8238740"/>
            <a:chOff x="0" y="0"/>
            <a:chExt cx="14603557" cy="109849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603563" cy="10984992"/>
            </a:xfrm>
            <a:custGeom>
              <a:avLst/>
              <a:gdLst/>
              <a:ahLst/>
              <a:cxnLst/>
              <a:rect l="l" t="t" r="r" b="b"/>
              <a:pathLst>
                <a:path w="14603563" h="10984992">
                  <a:moveTo>
                    <a:pt x="7301783" y="0"/>
                  </a:moveTo>
                  <a:cubicBezTo>
                    <a:pt x="11334410" y="0"/>
                    <a:pt x="14603563" y="2459101"/>
                    <a:pt x="14603563" y="5492496"/>
                  </a:cubicBezTo>
                  <a:cubicBezTo>
                    <a:pt x="14603563" y="8525891"/>
                    <a:pt x="11334410" y="10984992"/>
                    <a:pt x="7301783" y="10984992"/>
                  </a:cubicBezTo>
                  <a:cubicBezTo>
                    <a:pt x="3269155" y="10984992"/>
                    <a:pt x="0" y="8525891"/>
                    <a:pt x="0" y="5492496"/>
                  </a:cubicBezTo>
                  <a:cubicBezTo>
                    <a:pt x="0" y="2459101"/>
                    <a:pt x="3269155" y="0"/>
                    <a:pt x="7301783" y="0"/>
                  </a:cubicBezTo>
                  <a:close/>
                </a:path>
              </a:pathLst>
            </a:custGeom>
            <a:solidFill>
              <a:srgbClr val="EFE2F8">
                <a:alpha val="19608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7190" y="2809911"/>
            <a:ext cx="4652839" cy="76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23113" y="3502185"/>
            <a:ext cx="7849023" cy="53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Sodelovanje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ustvarjalnost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kritično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razmišljanje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komunikacija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zlahka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vtkani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vsako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kakovostno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STEAM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 učno uro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647700" lvl="1" indent="-323850" algn="just">
              <a:lnSpc>
                <a:spcPts val="4155"/>
              </a:lnSpc>
              <a:buFont typeface="Arial"/>
              <a:buChar char="•"/>
            </a:pPr>
            <a:r>
              <a:rPr lang="sl-SI" sz="3000" dirty="0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so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aktivno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vključeni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učni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proces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sodelujejo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skupinah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ustvarjajo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izvirne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rešitve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sl-SI" sz="3000" dirty="0">
                <a:solidFill>
                  <a:srgbClr val="043296"/>
                </a:solidFill>
                <a:latin typeface="Fira Sans Medium"/>
              </a:rPr>
              <a:t>objekte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ter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raziskujejo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vprašanja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z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več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043296"/>
                </a:solidFill>
                <a:latin typeface="Fira Sans Medium"/>
              </a:rPr>
              <a:t>vidikov</a:t>
            </a:r>
            <a:r>
              <a:rPr lang="en-US" sz="3000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algn="just">
              <a:lnSpc>
                <a:spcPts val="4155"/>
              </a:lnSpc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  <a:p>
            <a:pPr algn="just">
              <a:lnSpc>
                <a:spcPts val="4155"/>
              </a:lnSpc>
            </a:pPr>
            <a:endParaRPr lang="en-US" sz="3000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605474" y="1595761"/>
            <a:ext cx="11077053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sl-SI" sz="6999" spc="209" dirty="0">
                <a:solidFill>
                  <a:srgbClr val="1836B2"/>
                </a:solidFill>
                <a:latin typeface="Fira Sans Medium Bold"/>
              </a:rPr>
              <a:t>VEŠČINE </a:t>
            </a:r>
            <a:r>
              <a:rPr lang="en-US" sz="6999" spc="209" dirty="0">
                <a:solidFill>
                  <a:srgbClr val="1836B2"/>
                </a:solidFill>
                <a:latin typeface="Fira Sans Medium Bold"/>
              </a:rPr>
              <a:t>21</a:t>
            </a:r>
            <a:r>
              <a:rPr lang="sl-SI" sz="6999" spc="209" dirty="0">
                <a:solidFill>
                  <a:srgbClr val="1836B2"/>
                </a:solidFill>
                <a:latin typeface="Fira Sans Medium Bold"/>
              </a:rPr>
              <a:t>. STOLETJA</a:t>
            </a:r>
            <a:endParaRPr lang="en-US" sz="6999" spc="209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7" name="Slika 9">
            <a:extLst>
              <a:ext uri="{FF2B5EF4-FFF2-40B4-BE49-F238E27FC236}">
                <a16:creationId xmlns:a16="http://schemas.microsoft.com/office/drawing/2014/main" id="{8160ECEC-94AD-6BB5-190D-64E31FEAE3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1" name="Immagine 10" descr="Immagine che contiene testo, grafica vettoriale, clipart">
            <a:extLst>
              <a:ext uri="{FF2B5EF4-FFF2-40B4-BE49-F238E27FC236}">
                <a16:creationId xmlns:a16="http://schemas.microsoft.com/office/drawing/2014/main" id="{FBAA903F-DEEC-803E-B87F-007E71107F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7190" y="2809911"/>
            <a:ext cx="4652839" cy="76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36936" y="3509235"/>
            <a:ext cx="9866186" cy="478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2180" lvl="1" indent="-366090" algn="just">
              <a:lnSpc>
                <a:spcPts val="4696"/>
              </a:lnSpc>
              <a:buFont typeface="Arial"/>
              <a:buChar char="•"/>
            </a:pP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Končno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prava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STEAM</a:t>
            </a:r>
            <a:r>
              <a:rPr lang="sl-SI" sz="3391" spc="-132" dirty="0">
                <a:solidFill>
                  <a:srgbClr val="043296"/>
                </a:solidFill>
                <a:latin typeface="Fira Sans Medium"/>
              </a:rPr>
              <a:t> učna ura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zahteva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oceno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vsebine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umetniških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standardov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ki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so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bili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izbrani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poučeni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732180" lvl="1" indent="-366090" algn="just">
              <a:lnSpc>
                <a:spcPts val="4696"/>
              </a:lnSpc>
              <a:buFont typeface="Arial"/>
              <a:buChar char="•"/>
            </a:pP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Ne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pozabite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da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ocenjevanje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ni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isto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kot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vrednotenje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.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Ocena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je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merilo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rasti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ne le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končna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391" spc="-132" dirty="0">
                <a:solidFill>
                  <a:srgbClr val="043296"/>
                </a:solidFill>
                <a:latin typeface="Fira Sans Medium"/>
              </a:rPr>
              <a:t>sodba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algn="just">
              <a:lnSpc>
                <a:spcPts val="4696"/>
              </a:lnSpc>
            </a:pPr>
            <a:endParaRPr lang="en-US" sz="3391" spc="-132" dirty="0">
              <a:solidFill>
                <a:srgbClr val="043296"/>
              </a:solidFill>
              <a:latin typeface="Fira Sans Medium"/>
            </a:endParaRPr>
          </a:p>
          <a:p>
            <a:pPr algn="just">
              <a:lnSpc>
                <a:spcPts val="4696"/>
              </a:lnSpc>
            </a:pPr>
            <a:endParaRPr lang="en-US" sz="3391" spc="-132" dirty="0">
              <a:solidFill>
                <a:srgbClr val="043296"/>
              </a:solidFill>
              <a:latin typeface="Fira Sans Medium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60846" y="4792299"/>
            <a:ext cx="2489255" cy="25728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05474" y="1595761"/>
            <a:ext cx="11077053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sl-SI" sz="6999" spc="209" dirty="0">
                <a:solidFill>
                  <a:srgbClr val="1836B2"/>
                </a:solidFill>
                <a:latin typeface="Fira Sans Medium Bold"/>
              </a:rPr>
              <a:t>PRAVIČNO OCENJEVANJE</a:t>
            </a:r>
            <a:endParaRPr lang="en-US" sz="6999" spc="209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17759463-DEC0-7F23-8736-32D389FA39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5EE1893E-3977-CF30-1729-F472DBA215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7190" y="2809911"/>
            <a:ext cx="4652839" cy="76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31993" y="6091784"/>
            <a:ext cx="5474074" cy="36402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99098" y="3187286"/>
            <a:ext cx="12089023" cy="297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2180" lvl="1" indent="-366090" algn="just">
              <a:lnSpc>
                <a:spcPts val="4696"/>
              </a:lnSpc>
              <a:buFont typeface="Arial"/>
              <a:buChar char="•"/>
            </a:pP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Vzpostavljanje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povezav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med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poučeno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vsebino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njihov</a:t>
            </a:r>
            <a:r>
              <a:rPr lang="sl-SI" sz="3391" spc="-132" dirty="0">
                <a:solidFill>
                  <a:srgbClr val="043296"/>
                </a:solidFill>
                <a:latin typeface="Fira Sans Medium"/>
              </a:rPr>
              <a:t>o uporabo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resničnem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svetu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je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način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da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razumejo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da je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pomembno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ka</a:t>
            </a:r>
            <a:r>
              <a:rPr lang="sl-SI" sz="3391" spc="-132" dirty="0">
                <a:solidFill>
                  <a:srgbClr val="043296"/>
                </a:solidFill>
                <a:latin typeface="Fira Sans Medium"/>
              </a:rPr>
              <a:t>r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počnejo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v STEAM</a:t>
            </a:r>
            <a:r>
              <a:rPr lang="sl-SI" sz="3391" spc="-132" dirty="0">
                <a:solidFill>
                  <a:srgbClr val="043296"/>
                </a:solidFill>
                <a:latin typeface="Fira Sans Medium"/>
              </a:rPr>
              <a:t> učilnici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.</a:t>
            </a:r>
          </a:p>
          <a:p>
            <a:pPr marL="732180" lvl="1" indent="-366090" algn="just">
              <a:lnSpc>
                <a:spcPts val="4696"/>
              </a:lnSpc>
              <a:buFont typeface="Arial"/>
              <a:buChar char="•"/>
            </a:pPr>
            <a:r>
              <a:rPr lang="sl-SI" sz="3391" spc="-132" dirty="0">
                <a:solidFill>
                  <a:srgbClr val="043296"/>
                </a:solidFill>
                <a:latin typeface="Fira Sans Medium"/>
              </a:rPr>
              <a:t>Učenci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391" spc="-132" dirty="0">
                <a:solidFill>
                  <a:srgbClr val="043296"/>
                </a:solidFill>
                <a:latin typeface="Fira Sans Medium"/>
              </a:rPr>
              <a:t>se morajo zavedati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da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ima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to,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kar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ustvarjajo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uporabljajo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,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resnične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možnosti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priložnosti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delo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 v </a:t>
            </a:r>
            <a:r>
              <a:rPr lang="en-US" sz="3391" spc="-132" dirty="0" err="1">
                <a:solidFill>
                  <a:srgbClr val="043296"/>
                </a:solidFill>
                <a:latin typeface="Fira Sans Medium"/>
              </a:rPr>
              <a:t>svetu</a:t>
            </a:r>
            <a:r>
              <a:rPr lang="en-US" sz="3391" spc="-132" dirty="0">
                <a:solidFill>
                  <a:srgbClr val="043296"/>
                </a:solidFill>
                <a:latin typeface="Fira Sans Medium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6000" y="1595761"/>
            <a:ext cx="13801601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89"/>
              </a:lnSpc>
            </a:pPr>
            <a:r>
              <a:rPr lang="sl-SI" sz="6999" spc="209" dirty="0">
                <a:solidFill>
                  <a:srgbClr val="1836B2"/>
                </a:solidFill>
                <a:latin typeface="Fira Sans Medium"/>
              </a:rPr>
              <a:t>Dodatek</a:t>
            </a:r>
            <a:r>
              <a:rPr lang="en-US" sz="6999" spc="209" dirty="0">
                <a:solidFill>
                  <a:srgbClr val="1836B2"/>
                </a:solidFill>
                <a:latin typeface="Fira Sans Medium"/>
              </a:rPr>
              <a:t>: </a:t>
            </a:r>
            <a:r>
              <a:rPr lang="sl-SI" sz="6999" spc="209" dirty="0">
                <a:solidFill>
                  <a:srgbClr val="1836B2"/>
                </a:solidFill>
                <a:latin typeface="Fira Sans Medium"/>
              </a:rPr>
              <a:t>USTVARJANJE POMENA</a:t>
            </a:r>
            <a:endParaRPr lang="en-US" sz="6999" spc="209" dirty="0">
              <a:solidFill>
                <a:srgbClr val="1836B2"/>
              </a:solidFill>
              <a:latin typeface="Fira Sans Medium"/>
            </a:endParaRPr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495BE325-8806-8155-CC28-CD2E4C2DE6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F28ED017-542E-9094-5E45-CD4D7174D0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9">
            <a:extLst>
              <a:ext uri="{FF2B5EF4-FFF2-40B4-BE49-F238E27FC236}">
                <a16:creationId xmlns:a16="http://schemas.microsoft.com/office/drawing/2014/main" id="{1341A752-F5CB-7A14-1CB0-11AFBBD09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48" name="Immagine 47" descr="Immagine che contiene testo, grafica vettoriale, clipart">
            <a:extLst>
              <a:ext uri="{FF2B5EF4-FFF2-40B4-BE49-F238E27FC236}">
                <a16:creationId xmlns:a16="http://schemas.microsoft.com/office/drawing/2014/main" id="{DDC30E87-4832-E417-B519-3AD0E20D6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110127" y="3009900"/>
            <a:ext cx="7977474" cy="1047000"/>
            <a:chOff x="0" y="-175606"/>
            <a:chExt cx="10636632" cy="13960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300611"/>
              <a:ext cx="10354669" cy="919783"/>
              <a:chOff x="0" y="0"/>
              <a:chExt cx="19236266" cy="170871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236182" cy="1708733"/>
              </a:xfrm>
              <a:custGeom>
                <a:avLst/>
                <a:gdLst/>
                <a:ahLst/>
                <a:cxnLst/>
                <a:rect l="l" t="t" r="r" b="b"/>
                <a:pathLst>
                  <a:path w="19236182" h="1708733">
                    <a:moveTo>
                      <a:pt x="0" y="170836"/>
                    </a:moveTo>
                    <a:cubicBezTo>
                      <a:pt x="0" y="76463"/>
                      <a:pt x="104648" y="0"/>
                      <a:pt x="233807" y="0"/>
                    </a:cubicBezTo>
                    <a:lnTo>
                      <a:pt x="19002375" y="0"/>
                    </a:lnTo>
                    <a:cubicBezTo>
                      <a:pt x="19131535" y="0"/>
                      <a:pt x="19236182" y="76463"/>
                      <a:pt x="19236182" y="170836"/>
                    </a:cubicBezTo>
                    <a:lnTo>
                      <a:pt x="19236182" y="1537800"/>
                    </a:lnTo>
                    <a:cubicBezTo>
                      <a:pt x="19236182" y="1632173"/>
                      <a:pt x="19131535" y="1708636"/>
                      <a:pt x="19002375" y="1708636"/>
                    </a:cubicBezTo>
                    <a:lnTo>
                      <a:pt x="233807" y="1708636"/>
                    </a:lnTo>
                    <a:cubicBezTo>
                      <a:pt x="104648" y="1708733"/>
                      <a:pt x="0" y="1632173"/>
                      <a:pt x="0" y="1537800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760079" y="-175606"/>
              <a:ext cx="7876553" cy="129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599" dirty="0">
                  <a:solidFill>
                    <a:srgbClr val="1836B2"/>
                  </a:solidFill>
                  <a:latin typeface="Fira Sans Medium"/>
                </a:rPr>
                <a:t> </a:t>
              </a:r>
            </a:p>
            <a:p>
              <a:pPr algn="just">
                <a:lnSpc>
                  <a:spcPts val="4155"/>
                </a:lnSpc>
              </a:pPr>
              <a:r>
                <a:rPr lang="sl-SI" sz="3000" dirty="0">
                  <a:solidFill>
                    <a:srgbClr val="1836B2"/>
                  </a:solidFill>
                  <a:latin typeface="Fira Sans Medium"/>
                </a:rPr>
                <a:t>Razmišljanje zunaj okvirjev</a:t>
              </a:r>
              <a:endParaRPr lang="en-US" sz="3000" dirty="0">
                <a:solidFill>
                  <a:srgbClr val="1836B2"/>
                </a:solidFill>
                <a:latin typeface="Fira Sans Medium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10127" y="4000500"/>
            <a:ext cx="7977474" cy="1057348"/>
            <a:chOff x="0" y="-189403"/>
            <a:chExt cx="10636632" cy="140979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300611"/>
              <a:ext cx="10354669" cy="919783"/>
              <a:chOff x="0" y="0"/>
              <a:chExt cx="19236266" cy="170871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236182" cy="1708733"/>
              </a:xfrm>
              <a:custGeom>
                <a:avLst/>
                <a:gdLst/>
                <a:ahLst/>
                <a:cxnLst/>
                <a:rect l="l" t="t" r="r" b="b"/>
                <a:pathLst>
                  <a:path w="19236182" h="1708733">
                    <a:moveTo>
                      <a:pt x="0" y="170836"/>
                    </a:moveTo>
                    <a:cubicBezTo>
                      <a:pt x="0" y="76463"/>
                      <a:pt x="104648" y="0"/>
                      <a:pt x="233807" y="0"/>
                    </a:cubicBezTo>
                    <a:lnTo>
                      <a:pt x="19002375" y="0"/>
                    </a:lnTo>
                    <a:cubicBezTo>
                      <a:pt x="19131535" y="0"/>
                      <a:pt x="19236182" y="76463"/>
                      <a:pt x="19236182" y="170836"/>
                    </a:cubicBezTo>
                    <a:lnTo>
                      <a:pt x="19236182" y="1537800"/>
                    </a:lnTo>
                    <a:cubicBezTo>
                      <a:pt x="19236182" y="1632173"/>
                      <a:pt x="19131535" y="1708636"/>
                      <a:pt x="19002375" y="1708636"/>
                    </a:cubicBezTo>
                    <a:lnTo>
                      <a:pt x="233807" y="1708636"/>
                    </a:lnTo>
                    <a:cubicBezTo>
                      <a:pt x="104648" y="1708733"/>
                      <a:pt x="0" y="1632173"/>
                      <a:pt x="0" y="1537800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2760079" y="-189403"/>
              <a:ext cx="7876553" cy="129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599" dirty="0">
                  <a:solidFill>
                    <a:srgbClr val="1836B2"/>
                  </a:solidFill>
                  <a:latin typeface="Fira Sans Medium"/>
                </a:rPr>
                <a:t> </a:t>
              </a:r>
            </a:p>
            <a:p>
              <a:pPr algn="just">
                <a:lnSpc>
                  <a:spcPts val="4155"/>
                </a:lnSpc>
              </a:pPr>
              <a:r>
                <a:rPr lang="sl-SI" sz="3000" dirty="0">
                  <a:solidFill>
                    <a:srgbClr val="1836B2"/>
                  </a:solidFill>
                  <a:latin typeface="Fira Sans Medium"/>
                </a:rPr>
                <a:t>Naraščanje motivacije</a:t>
              </a:r>
              <a:endParaRPr lang="en-US" sz="3000" dirty="0">
                <a:solidFill>
                  <a:srgbClr val="1836B2"/>
                </a:solidFill>
                <a:latin typeface="Fira Sans Medium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197472" y="6972300"/>
            <a:ext cx="7977474" cy="1088536"/>
            <a:chOff x="0" y="-230987"/>
            <a:chExt cx="10636632" cy="145138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00611"/>
              <a:ext cx="10354669" cy="919783"/>
              <a:chOff x="0" y="0"/>
              <a:chExt cx="19236266" cy="170871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236182" cy="1708733"/>
              </a:xfrm>
              <a:custGeom>
                <a:avLst/>
                <a:gdLst/>
                <a:ahLst/>
                <a:cxnLst/>
                <a:rect l="l" t="t" r="r" b="b"/>
                <a:pathLst>
                  <a:path w="19236182" h="1708733">
                    <a:moveTo>
                      <a:pt x="0" y="170836"/>
                    </a:moveTo>
                    <a:cubicBezTo>
                      <a:pt x="0" y="76463"/>
                      <a:pt x="104648" y="0"/>
                      <a:pt x="233807" y="0"/>
                    </a:cubicBezTo>
                    <a:lnTo>
                      <a:pt x="19002375" y="0"/>
                    </a:lnTo>
                    <a:cubicBezTo>
                      <a:pt x="19131535" y="0"/>
                      <a:pt x="19236182" y="76463"/>
                      <a:pt x="19236182" y="170836"/>
                    </a:cubicBezTo>
                    <a:lnTo>
                      <a:pt x="19236182" y="1537800"/>
                    </a:lnTo>
                    <a:cubicBezTo>
                      <a:pt x="19236182" y="1632173"/>
                      <a:pt x="19131535" y="1708636"/>
                      <a:pt x="19002375" y="1708636"/>
                    </a:cubicBezTo>
                    <a:lnTo>
                      <a:pt x="233807" y="1708636"/>
                    </a:lnTo>
                    <a:cubicBezTo>
                      <a:pt x="104648" y="1708733"/>
                      <a:pt x="0" y="1632173"/>
                      <a:pt x="0" y="1537800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760079" y="-230987"/>
              <a:ext cx="7876553" cy="129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599" dirty="0">
                  <a:solidFill>
                    <a:srgbClr val="1836B2"/>
                  </a:solidFill>
                  <a:latin typeface="Fira Sans Medium"/>
                </a:rPr>
                <a:t> </a:t>
              </a:r>
            </a:p>
            <a:p>
              <a:pPr algn="just">
                <a:lnSpc>
                  <a:spcPts val="4155"/>
                </a:lnSpc>
              </a:pPr>
              <a:r>
                <a:rPr lang="sl-SI" sz="3000" dirty="0">
                  <a:solidFill>
                    <a:srgbClr val="1836B2"/>
                  </a:solidFill>
                  <a:latin typeface="Fira Sans Medium"/>
                </a:rPr>
                <a:t>Spodbuja radovednost</a:t>
              </a:r>
              <a:endParaRPr lang="en-US" sz="3000" dirty="0">
                <a:solidFill>
                  <a:srgbClr val="1836B2"/>
                </a:solidFill>
                <a:latin typeface="Fira Sans Medium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10127" y="4991100"/>
            <a:ext cx="7977474" cy="1067696"/>
            <a:chOff x="0" y="-203200"/>
            <a:chExt cx="10636632" cy="1423594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300611"/>
              <a:ext cx="10354669" cy="919783"/>
              <a:chOff x="0" y="0"/>
              <a:chExt cx="19236266" cy="170871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236182" cy="1708733"/>
              </a:xfrm>
              <a:custGeom>
                <a:avLst/>
                <a:gdLst/>
                <a:ahLst/>
                <a:cxnLst/>
                <a:rect l="l" t="t" r="r" b="b"/>
                <a:pathLst>
                  <a:path w="19236182" h="1708733">
                    <a:moveTo>
                      <a:pt x="0" y="170836"/>
                    </a:moveTo>
                    <a:cubicBezTo>
                      <a:pt x="0" y="76463"/>
                      <a:pt x="104648" y="0"/>
                      <a:pt x="233807" y="0"/>
                    </a:cubicBezTo>
                    <a:lnTo>
                      <a:pt x="19002375" y="0"/>
                    </a:lnTo>
                    <a:cubicBezTo>
                      <a:pt x="19131535" y="0"/>
                      <a:pt x="19236182" y="76463"/>
                      <a:pt x="19236182" y="170836"/>
                    </a:cubicBezTo>
                    <a:lnTo>
                      <a:pt x="19236182" y="1537800"/>
                    </a:lnTo>
                    <a:cubicBezTo>
                      <a:pt x="19236182" y="1632173"/>
                      <a:pt x="19131535" y="1708636"/>
                      <a:pt x="19002375" y="1708636"/>
                    </a:cubicBezTo>
                    <a:lnTo>
                      <a:pt x="233807" y="1708636"/>
                    </a:lnTo>
                    <a:cubicBezTo>
                      <a:pt x="104648" y="1708733"/>
                      <a:pt x="0" y="1632173"/>
                      <a:pt x="0" y="1537800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760079" y="-203200"/>
              <a:ext cx="7876553" cy="129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599" dirty="0">
                  <a:solidFill>
                    <a:srgbClr val="1836B2"/>
                  </a:solidFill>
                  <a:latin typeface="Fira Sans Medium"/>
                </a:rPr>
                <a:t> </a:t>
              </a:r>
            </a:p>
            <a:p>
              <a:pPr algn="just">
                <a:lnSpc>
                  <a:spcPts val="4155"/>
                </a:lnSpc>
              </a:pPr>
              <a:r>
                <a:rPr lang="sl-SI" sz="3000" dirty="0">
                  <a:solidFill>
                    <a:srgbClr val="1836B2"/>
                  </a:solidFill>
                  <a:latin typeface="Fira Sans Medium"/>
                </a:rPr>
                <a:t>Sodelovanje pri delu</a:t>
              </a:r>
              <a:endParaRPr lang="en-US" sz="3000" dirty="0">
                <a:solidFill>
                  <a:srgbClr val="1836B2"/>
                </a:solidFill>
                <a:latin typeface="Fira Sans Medium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197472" y="5981700"/>
            <a:ext cx="7977474" cy="1078116"/>
            <a:chOff x="0" y="-217094"/>
            <a:chExt cx="10636632" cy="1437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300611"/>
              <a:ext cx="10354669" cy="919783"/>
              <a:chOff x="0" y="0"/>
              <a:chExt cx="19236266" cy="170871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236182" cy="1708733"/>
              </a:xfrm>
              <a:custGeom>
                <a:avLst/>
                <a:gdLst/>
                <a:ahLst/>
                <a:cxnLst/>
                <a:rect l="l" t="t" r="r" b="b"/>
                <a:pathLst>
                  <a:path w="19236182" h="1708733">
                    <a:moveTo>
                      <a:pt x="0" y="170836"/>
                    </a:moveTo>
                    <a:cubicBezTo>
                      <a:pt x="0" y="76463"/>
                      <a:pt x="104648" y="0"/>
                      <a:pt x="233807" y="0"/>
                    </a:cubicBezTo>
                    <a:lnTo>
                      <a:pt x="19002375" y="0"/>
                    </a:lnTo>
                    <a:cubicBezTo>
                      <a:pt x="19131535" y="0"/>
                      <a:pt x="19236182" y="76463"/>
                      <a:pt x="19236182" y="170836"/>
                    </a:cubicBezTo>
                    <a:lnTo>
                      <a:pt x="19236182" y="1537800"/>
                    </a:lnTo>
                    <a:cubicBezTo>
                      <a:pt x="19236182" y="1632173"/>
                      <a:pt x="19131535" y="1708636"/>
                      <a:pt x="19002375" y="1708636"/>
                    </a:cubicBezTo>
                    <a:lnTo>
                      <a:pt x="233807" y="1708636"/>
                    </a:lnTo>
                    <a:cubicBezTo>
                      <a:pt x="104648" y="1708733"/>
                      <a:pt x="0" y="1632173"/>
                      <a:pt x="0" y="1537800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2760079" y="-217094"/>
              <a:ext cx="7876553" cy="129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599" dirty="0">
                  <a:solidFill>
                    <a:srgbClr val="1836B2"/>
                  </a:solidFill>
                  <a:latin typeface="Fira Sans Medium"/>
                </a:rPr>
                <a:t> </a:t>
              </a:r>
            </a:p>
            <a:p>
              <a:pPr algn="just">
                <a:lnSpc>
                  <a:spcPts val="4155"/>
                </a:lnSpc>
              </a:pPr>
              <a:r>
                <a:rPr lang="sl-SI" sz="3000" dirty="0">
                  <a:solidFill>
                    <a:srgbClr val="1836B2"/>
                  </a:solidFill>
                  <a:latin typeface="Fira Sans Medium"/>
                </a:rPr>
                <a:t>Praktično („</a:t>
              </a:r>
              <a:r>
                <a:rPr lang="sl-SI" sz="3000" dirty="0" err="1">
                  <a:solidFill>
                    <a:srgbClr val="1836B2"/>
                  </a:solidFill>
                  <a:latin typeface="Fira Sans Medium"/>
                </a:rPr>
                <a:t>hands</a:t>
              </a:r>
              <a:r>
                <a:rPr lang="sl-SI" sz="3000" dirty="0">
                  <a:solidFill>
                    <a:srgbClr val="1836B2"/>
                  </a:solidFill>
                  <a:latin typeface="Fira Sans Medium"/>
                </a:rPr>
                <a:t>-on“) učenje</a:t>
              </a:r>
              <a:endParaRPr lang="en-US" sz="3000" dirty="0">
                <a:solidFill>
                  <a:srgbClr val="1836B2"/>
                </a:solidFill>
                <a:latin typeface="Fira Sans Medium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197472" y="7962900"/>
            <a:ext cx="7977474" cy="1098956"/>
            <a:chOff x="0" y="-244880"/>
            <a:chExt cx="10636632" cy="1465274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300611"/>
              <a:ext cx="10354669" cy="919783"/>
              <a:chOff x="0" y="0"/>
              <a:chExt cx="19236266" cy="170871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236182" cy="1708733"/>
              </a:xfrm>
              <a:custGeom>
                <a:avLst/>
                <a:gdLst/>
                <a:ahLst/>
                <a:cxnLst/>
                <a:rect l="l" t="t" r="r" b="b"/>
                <a:pathLst>
                  <a:path w="19236182" h="1708733">
                    <a:moveTo>
                      <a:pt x="0" y="170836"/>
                    </a:moveTo>
                    <a:cubicBezTo>
                      <a:pt x="0" y="76463"/>
                      <a:pt x="104648" y="0"/>
                      <a:pt x="233807" y="0"/>
                    </a:cubicBezTo>
                    <a:lnTo>
                      <a:pt x="19002375" y="0"/>
                    </a:lnTo>
                    <a:cubicBezTo>
                      <a:pt x="19131535" y="0"/>
                      <a:pt x="19236182" y="76463"/>
                      <a:pt x="19236182" y="170836"/>
                    </a:cubicBezTo>
                    <a:lnTo>
                      <a:pt x="19236182" y="1537800"/>
                    </a:lnTo>
                    <a:cubicBezTo>
                      <a:pt x="19236182" y="1632173"/>
                      <a:pt x="19131535" y="1708636"/>
                      <a:pt x="19002375" y="1708636"/>
                    </a:cubicBezTo>
                    <a:lnTo>
                      <a:pt x="233807" y="1708636"/>
                    </a:lnTo>
                    <a:cubicBezTo>
                      <a:pt x="104648" y="1708733"/>
                      <a:pt x="0" y="1632173"/>
                      <a:pt x="0" y="1537800"/>
                    </a:cubicBezTo>
                    <a:close/>
                  </a:path>
                </a:pathLst>
              </a:custGeom>
              <a:solidFill>
                <a:srgbClr val="EFE2F8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2760079" y="-244880"/>
              <a:ext cx="7876553" cy="1290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599" dirty="0">
                  <a:solidFill>
                    <a:srgbClr val="1836B2"/>
                  </a:solidFill>
                  <a:latin typeface="Fira Sans Medium"/>
                </a:rPr>
                <a:t> </a:t>
              </a:r>
            </a:p>
            <a:p>
              <a:pPr algn="just">
                <a:lnSpc>
                  <a:spcPts val="4155"/>
                </a:lnSpc>
              </a:pPr>
              <a:r>
                <a:rPr lang="sl-SI" sz="3000" dirty="0">
                  <a:solidFill>
                    <a:srgbClr val="1836B2"/>
                  </a:solidFill>
                  <a:latin typeface="Fira Sans Medium"/>
                </a:rPr>
                <a:t>Komunikacijske veščine</a:t>
              </a:r>
              <a:endParaRPr lang="en-US" sz="3000" dirty="0">
                <a:solidFill>
                  <a:srgbClr val="1836B2"/>
                </a:solidFill>
                <a:latin typeface="Fira Sans Medium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848709" y="3466246"/>
            <a:ext cx="590582" cy="590582"/>
            <a:chOff x="0" y="0"/>
            <a:chExt cx="787442" cy="787442"/>
          </a:xfrm>
        </p:grpSpPr>
        <p:sp>
          <p:nvSpPr>
            <p:cNvPr id="30" name="Freeform 30"/>
            <p:cNvSpPr/>
            <p:nvPr/>
          </p:nvSpPr>
          <p:spPr>
            <a:xfrm>
              <a:off x="12700" y="127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blipFill>
              <a:blip r:embed="rId6"/>
              <a:stretch>
                <a:fillRect l="-1666" t="-1666" r="-1672" b="-1672"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12700" y="0"/>
                  </a:moveTo>
                  <a:lnTo>
                    <a:pt x="774700" y="0"/>
                  </a:lnTo>
                  <a:cubicBezTo>
                    <a:pt x="781685" y="0"/>
                    <a:pt x="787400" y="5715"/>
                    <a:pt x="787400" y="12700"/>
                  </a:cubicBezTo>
                  <a:lnTo>
                    <a:pt x="787400" y="774700"/>
                  </a:lnTo>
                  <a:cubicBezTo>
                    <a:pt x="787400" y="781685"/>
                    <a:pt x="781685" y="787400"/>
                    <a:pt x="774700" y="787400"/>
                  </a:cubicBezTo>
                  <a:lnTo>
                    <a:pt x="12700" y="787400"/>
                  </a:lnTo>
                  <a:cubicBezTo>
                    <a:pt x="5715" y="787400"/>
                    <a:pt x="0" y="781685"/>
                    <a:pt x="0" y="774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774700" y="762000"/>
                  </a:lnTo>
                  <a:lnTo>
                    <a:pt x="774700" y="774700"/>
                  </a:lnTo>
                  <a:lnTo>
                    <a:pt x="762000" y="774700"/>
                  </a:lnTo>
                  <a:lnTo>
                    <a:pt x="762000" y="12700"/>
                  </a:lnTo>
                  <a:lnTo>
                    <a:pt x="774700" y="12700"/>
                  </a:lnTo>
                  <a:lnTo>
                    <a:pt x="774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8848709" y="4466474"/>
            <a:ext cx="590582" cy="590582"/>
            <a:chOff x="0" y="0"/>
            <a:chExt cx="787442" cy="787442"/>
          </a:xfrm>
        </p:grpSpPr>
        <p:sp>
          <p:nvSpPr>
            <p:cNvPr id="33" name="Freeform 33"/>
            <p:cNvSpPr/>
            <p:nvPr/>
          </p:nvSpPr>
          <p:spPr>
            <a:xfrm>
              <a:off x="12700" y="127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blipFill>
              <a:blip r:embed="rId7"/>
              <a:stretch>
                <a:fillRect l="-1666" t="-1666" r="-1672" b="-1672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12700" y="0"/>
                  </a:moveTo>
                  <a:lnTo>
                    <a:pt x="774700" y="0"/>
                  </a:lnTo>
                  <a:cubicBezTo>
                    <a:pt x="781685" y="0"/>
                    <a:pt x="787400" y="5715"/>
                    <a:pt x="787400" y="12700"/>
                  </a:cubicBezTo>
                  <a:lnTo>
                    <a:pt x="787400" y="774700"/>
                  </a:lnTo>
                  <a:cubicBezTo>
                    <a:pt x="787400" y="781685"/>
                    <a:pt x="781685" y="787400"/>
                    <a:pt x="774700" y="787400"/>
                  </a:cubicBezTo>
                  <a:lnTo>
                    <a:pt x="12700" y="787400"/>
                  </a:lnTo>
                  <a:cubicBezTo>
                    <a:pt x="5715" y="787400"/>
                    <a:pt x="0" y="781685"/>
                    <a:pt x="0" y="774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774700" y="762000"/>
                  </a:lnTo>
                  <a:lnTo>
                    <a:pt x="774700" y="774700"/>
                  </a:lnTo>
                  <a:lnTo>
                    <a:pt x="762000" y="774700"/>
                  </a:lnTo>
                  <a:lnTo>
                    <a:pt x="762000" y="12700"/>
                  </a:lnTo>
                  <a:lnTo>
                    <a:pt x="774700" y="12700"/>
                  </a:lnTo>
                  <a:lnTo>
                    <a:pt x="774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8848709" y="5468213"/>
            <a:ext cx="590582" cy="590582"/>
            <a:chOff x="0" y="0"/>
            <a:chExt cx="787442" cy="787442"/>
          </a:xfrm>
        </p:grpSpPr>
        <p:sp>
          <p:nvSpPr>
            <p:cNvPr id="36" name="Freeform 36"/>
            <p:cNvSpPr/>
            <p:nvPr/>
          </p:nvSpPr>
          <p:spPr>
            <a:xfrm>
              <a:off x="12700" y="127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blipFill>
              <a:blip r:embed="rId8"/>
              <a:stretch>
                <a:fillRect l="-1666" t="-1666" r="-1672" b="-1672"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12700" y="0"/>
                  </a:moveTo>
                  <a:lnTo>
                    <a:pt x="774700" y="0"/>
                  </a:lnTo>
                  <a:cubicBezTo>
                    <a:pt x="781685" y="0"/>
                    <a:pt x="787400" y="5715"/>
                    <a:pt x="787400" y="12700"/>
                  </a:cubicBezTo>
                  <a:lnTo>
                    <a:pt x="787400" y="774700"/>
                  </a:lnTo>
                  <a:cubicBezTo>
                    <a:pt x="787400" y="781685"/>
                    <a:pt x="781685" y="787400"/>
                    <a:pt x="774700" y="787400"/>
                  </a:cubicBezTo>
                  <a:lnTo>
                    <a:pt x="12700" y="787400"/>
                  </a:lnTo>
                  <a:cubicBezTo>
                    <a:pt x="5715" y="787400"/>
                    <a:pt x="0" y="781685"/>
                    <a:pt x="0" y="774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774700" y="762000"/>
                  </a:lnTo>
                  <a:lnTo>
                    <a:pt x="774700" y="774700"/>
                  </a:lnTo>
                  <a:lnTo>
                    <a:pt x="762000" y="774700"/>
                  </a:lnTo>
                  <a:lnTo>
                    <a:pt x="762000" y="12700"/>
                  </a:lnTo>
                  <a:lnTo>
                    <a:pt x="774700" y="12700"/>
                  </a:lnTo>
                  <a:lnTo>
                    <a:pt x="774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8848709" y="6468370"/>
            <a:ext cx="590582" cy="590582"/>
            <a:chOff x="0" y="0"/>
            <a:chExt cx="787442" cy="787442"/>
          </a:xfrm>
        </p:grpSpPr>
        <p:sp>
          <p:nvSpPr>
            <p:cNvPr id="39" name="Freeform 39"/>
            <p:cNvSpPr/>
            <p:nvPr/>
          </p:nvSpPr>
          <p:spPr>
            <a:xfrm>
              <a:off x="12700" y="127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blipFill>
              <a:blip r:embed="rId9"/>
              <a:stretch>
                <a:fillRect l="-1666" t="-1666" r="-1672" b="-1672"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12700" y="0"/>
                  </a:moveTo>
                  <a:lnTo>
                    <a:pt x="774700" y="0"/>
                  </a:lnTo>
                  <a:cubicBezTo>
                    <a:pt x="781685" y="0"/>
                    <a:pt x="787400" y="5715"/>
                    <a:pt x="787400" y="12700"/>
                  </a:cubicBezTo>
                  <a:lnTo>
                    <a:pt x="787400" y="774700"/>
                  </a:lnTo>
                  <a:cubicBezTo>
                    <a:pt x="787400" y="781685"/>
                    <a:pt x="781685" y="787400"/>
                    <a:pt x="774700" y="787400"/>
                  </a:cubicBezTo>
                  <a:lnTo>
                    <a:pt x="12700" y="787400"/>
                  </a:lnTo>
                  <a:cubicBezTo>
                    <a:pt x="5715" y="787400"/>
                    <a:pt x="0" y="781685"/>
                    <a:pt x="0" y="774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774700" y="762000"/>
                  </a:lnTo>
                  <a:lnTo>
                    <a:pt x="774700" y="774700"/>
                  </a:lnTo>
                  <a:lnTo>
                    <a:pt x="762000" y="774700"/>
                  </a:lnTo>
                  <a:lnTo>
                    <a:pt x="762000" y="12700"/>
                  </a:lnTo>
                  <a:lnTo>
                    <a:pt x="774700" y="12700"/>
                  </a:lnTo>
                  <a:lnTo>
                    <a:pt x="774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8848709" y="7470253"/>
            <a:ext cx="590582" cy="590582"/>
            <a:chOff x="0" y="0"/>
            <a:chExt cx="787442" cy="787442"/>
          </a:xfrm>
        </p:grpSpPr>
        <p:sp>
          <p:nvSpPr>
            <p:cNvPr id="42" name="Freeform 42"/>
            <p:cNvSpPr/>
            <p:nvPr/>
          </p:nvSpPr>
          <p:spPr>
            <a:xfrm>
              <a:off x="12700" y="127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0" y="0"/>
                  </a:moveTo>
                  <a:lnTo>
                    <a:pt x="762000" y="0"/>
                  </a:lnTo>
                  <a:lnTo>
                    <a:pt x="762000" y="762000"/>
                  </a:lnTo>
                  <a:lnTo>
                    <a:pt x="0" y="762000"/>
                  </a:lnTo>
                  <a:close/>
                </a:path>
              </a:pathLst>
            </a:custGeom>
            <a:blipFill>
              <a:blip r:embed="rId10"/>
              <a:stretch>
                <a:fillRect l="-1666" t="-1666" r="-1672" b="-1672"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787400" cy="787400"/>
            </a:xfrm>
            <a:custGeom>
              <a:avLst/>
              <a:gdLst/>
              <a:ahLst/>
              <a:cxnLst/>
              <a:rect l="l" t="t" r="r" b="b"/>
              <a:pathLst>
                <a:path w="787400" h="787400">
                  <a:moveTo>
                    <a:pt x="12700" y="0"/>
                  </a:moveTo>
                  <a:lnTo>
                    <a:pt x="774700" y="0"/>
                  </a:lnTo>
                  <a:cubicBezTo>
                    <a:pt x="781685" y="0"/>
                    <a:pt x="787400" y="5715"/>
                    <a:pt x="787400" y="12700"/>
                  </a:cubicBezTo>
                  <a:lnTo>
                    <a:pt x="787400" y="774700"/>
                  </a:lnTo>
                  <a:cubicBezTo>
                    <a:pt x="787400" y="781685"/>
                    <a:pt x="781685" y="787400"/>
                    <a:pt x="774700" y="787400"/>
                  </a:cubicBezTo>
                  <a:lnTo>
                    <a:pt x="12700" y="787400"/>
                  </a:lnTo>
                  <a:cubicBezTo>
                    <a:pt x="5715" y="787400"/>
                    <a:pt x="0" y="781685"/>
                    <a:pt x="0" y="774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74700"/>
                  </a:lnTo>
                  <a:lnTo>
                    <a:pt x="12700" y="774700"/>
                  </a:lnTo>
                  <a:lnTo>
                    <a:pt x="12700" y="762000"/>
                  </a:lnTo>
                  <a:lnTo>
                    <a:pt x="774700" y="762000"/>
                  </a:lnTo>
                  <a:lnTo>
                    <a:pt x="774700" y="774700"/>
                  </a:lnTo>
                  <a:lnTo>
                    <a:pt x="762000" y="774700"/>
                  </a:lnTo>
                  <a:lnTo>
                    <a:pt x="762000" y="12700"/>
                  </a:lnTo>
                  <a:lnTo>
                    <a:pt x="774700" y="12700"/>
                  </a:lnTo>
                  <a:lnTo>
                    <a:pt x="774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886838" y="8470410"/>
            <a:ext cx="514323" cy="491822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02114" y="6058795"/>
            <a:ext cx="3003060" cy="3003060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6589814" y="1214485"/>
            <a:ext cx="1217390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Koristi STEAM pristopa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9">
            <a:extLst>
              <a:ext uri="{FF2B5EF4-FFF2-40B4-BE49-F238E27FC236}">
                <a16:creationId xmlns:a16="http://schemas.microsoft.com/office/drawing/2014/main" id="{4F449761-D78E-7ADB-8866-D34AADD9A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9" name="Immagine 8" descr="Immagine che contiene testo, grafica vettoriale, clipart">
            <a:extLst>
              <a:ext uri="{FF2B5EF4-FFF2-40B4-BE49-F238E27FC236}">
                <a16:creationId xmlns:a16="http://schemas.microsoft.com/office/drawing/2014/main" id="{BB0759AB-7B21-5D61-7411-6DC3F6417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42022" y="3531538"/>
            <a:ext cx="9932815" cy="69033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33685" y="1214485"/>
            <a:ext cx="13440402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Kako doseči cilje STEAM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62200" y="3151558"/>
            <a:ext cx="11246229" cy="4231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5580"/>
              </a:lnSpc>
              <a:buFont typeface="Arial"/>
              <a:buChar char="•"/>
            </a:pPr>
            <a:r>
              <a:rPr lang="sl-SI" sz="3000" dirty="0">
                <a:solidFill>
                  <a:srgbClr val="1836B2"/>
                </a:solidFill>
                <a:latin typeface="Fira Sans Medium"/>
              </a:rPr>
              <a:t>Sodelovanje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med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učitelji</a:t>
            </a:r>
            <a:r>
              <a:rPr lang="sl-SI" sz="3000" dirty="0">
                <a:solidFill>
                  <a:srgbClr val="1836B2"/>
                </a:solidFill>
                <a:latin typeface="Fira Sans Medium"/>
              </a:rPr>
              <a:t> pri načrtovanju</a:t>
            </a:r>
            <a:endParaRPr lang="en-US" sz="3000" dirty="0">
              <a:solidFill>
                <a:srgbClr val="1836B2"/>
              </a:solidFill>
              <a:latin typeface="Fira Sans Medium"/>
            </a:endParaRPr>
          </a:p>
          <a:p>
            <a:pPr marL="647700" lvl="1" indent="-323850">
              <a:lnSpc>
                <a:spcPts val="5580"/>
              </a:lnSpc>
              <a:buFont typeface="Arial"/>
              <a:buChar char="•"/>
            </a:pP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Prilagajanje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programov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novemu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načinu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poučevanja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učenja</a:t>
            </a:r>
            <a:endParaRPr lang="en-US" sz="3000" dirty="0">
              <a:solidFill>
                <a:srgbClr val="1836B2"/>
              </a:solidFill>
              <a:latin typeface="Fira Sans Medium"/>
            </a:endParaRPr>
          </a:p>
          <a:p>
            <a:pPr marL="647700" lvl="1" indent="-323850">
              <a:lnSpc>
                <a:spcPts val="5580"/>
              </a:lnSpc>
              <a:buFont typeface="Arial"/>
              <a:buChar char="•"/>
            </a:pP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Strokovni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razvoj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vse</a:t>
            </a:r>
            <a:r>
              <a:rPr lang="sl-SI" sz="3000" dirty="0">
                <a:solidFill>
                  <a:srgbClr val="1836B2"/>
                </a:solidFill>
                <a:latin typeface="Fira Sans Medium"/>
              </a:rPr>
              <a:t>h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zaposlen</a:t>
            </a:r>
            <a:r>
              <a:rPr lang="sl-SI" sz="3000" dirty="0">
                <a:solidFill>
                  <a:srgbClr val="1836B2"/>
                </a:solidFill>
                <a:latin typeface="Fira Sans Medium"/>
              </a:rPr>
              <a:t>ih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v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praksah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načelih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STEAM</a:t>
            </a:r>
          </a:p>
          <a:p>
            <a:pPr marL="647700" lvl="1" indent="-323850">
              <a:lnSpc>
                <a:spcPts val="5580"/>
              </a:lnSpc>
              <a:buFont typeface="Arial"/>
              <a:buChar char="•"/>
            </a:pP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Preslikava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sheme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STEAM za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načrtovanje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kurikuluma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ocenjevanja</a:t>
            </a:r>
            <a:endParaRPr lang="en-US" sz="3000" dirty="0">
              <a:solidFill>
                <a:srgbClr val="1836B2"/>
              </a:solidFill>
              <a:latin typeface="Fira Sans Medium"/>
            </a:endParaRPr>
          </a:p>
          <a:p>
            <a:pPr marL="647700" lvl="1" indent="-323850">
              <a:lnSpc>
                <a:spcPts val="5580"/>
              </a:lnSpc>
              <a:buFont typeface="Arial"/>
              <a:buChar char="•"/>
            </a:pP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Usklajevanje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raz</a:t>
            </a:r>
            <a:r>
              <a:rPr lang="sl-SI" sz="3000" dirty="0">
                <a:solidFill>
                  <a:srgbClr val="1836B2"/>
                </a:solidFill>
                <a:latin typeface="Fira Sans Medium"/>
              </a:rPr>
              <a:t>členitev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standardov</a:t>
            </a:r>
            <a:r>
              <a:rPr lang="en-US" sz="3000" dirty="0">
                <a:solidFill>
                  <a:srgbClr val="1836B2"/>
                </a:solidFill>
                <a:latin typeface="Fira Sans Medium"/>
              </a:rPr>
              <a:t> in </a:t>
            </a:r>
            <a:r>
              <a:rPr lang="en-US" sz="3000" dirty="0" err="1">
                <a:solidFill>
                  <a:srgbClr val="1836B2"/>
                </a:solidFill>
                <a:latin typeface="Fira Sans Medium"/>
              </a:rPr>
              <a:t>ocenjevanja</a:t>
            </a:r>
            <a:endParaRPr lang="en-US" sz="3000" dirty="0">
              <a:solidFill>
                <a:srgbClr val="1836B2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42357" y="1619091"/>
            <a:ext cx="14656472" cy="142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42"/>
              </a:lnSpc>
            </a:pPr>
            <a:r>
              <a:rPr lang="sl-SI" sz="8315" dirty="0">
                <a:solidFill>
                  <a:srgbClr val="1836B2"/>
                </a:solidFill>
                <a:latin typeface="Fira Sans Medium Bold"/>
              </a:rPr>
              <a:t>Kaj je STEAM izobraževanje?</a:t>
            </a:r>
            <a:endParaRPr lang="en-US" sz="8315" dirty="0">
              <a:solidFill>
                <a:srgbClr val="1836B2"/>
              </a:solidFill>
              <a:latin typeface="Fira Sans Medium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223078" y="3736988"/>
            <a:ext cx="8007272" cy="3786714"/>
            <a:chOff x="0" y="0"/>
            <a:chExt cx="10676363" cy="504895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676363" cy="5048952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394587" y="476925"/>
              <a:ext cx="9887190" cy="4517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050"/>
                </a:lnSpc>
              </a:pPr>
              <a:r>
                <a:rPr lang="en-US" sz="2899" dirty="0">
                  <a:solidFill>
                    <a:srgbClr val="FFFFFF"/>
                  </a:solidFill>
                  <a:latin typeface="Fira Sans Medium Bold"/>
                </a:rPr>
                <a:t>STEAM </a:t>
              </a:r>
              <a:r>
                <a:rPr lang="sl-SI" sz="2899" dirty="0">
                  <a:solidFill>
                    <a:srgbClr val="FFFFFF"/>
                  </a:solidFill>
                  <a:latin typeface="Fira Sans Medium Bold"/>
                </a:rPr>
                <a:t>izobraževanje</a:t>
              </a:r>
              <a:r>
                <a:rPr lang="en-US" sz="2899" dirty="0">
                  <a:solidFill>
                    <a:srgbClr val="FFFFFF"/>
                  </a:solidFill>
                  <a:latin typeface="Fira Sans Medium Bold"/>
                </a:rPr>
                <a:t> </a:t>
              </a:r>
              <a:r>
                <a:rPr lang="sl-SI" sz="2899" dirty="0">
                  <a:solidFill>
                    <a:srgbClr val="FFFFFF"/>
                  </a:solidFill>
                  <a:latin typeface="Fira Sans Medium Bold"/>
                </a:rPr>
                <a:t>je učni pristop, ki uporablja znanost, tehnologijo, inženirstvo, umetnost in matematiko kot vstopno točko za vodenje učencev v preiskovalnem in kritičnem razmišljanju ter dialogu. </a:t>
              </a:r>
              <a:br>
                <a:rPr lang="sl-SI" sz="2899" dirty="0">
                  <a:solidFill>
                    <a:srgbClr val="FFFFFF"/>
                  </a:solidFill>
                  <a:latin typeface="Fira Sans Medium Bold"/>
                </a:rPr>
              </a:br>
              <a:r>
                <a:rPr lang="en-US" sz="2899" dirty="0">
                  <a:solidFill>
                    <a:srgbClr val="FFFFFF"/>
                  </a:solidFill>
                  <a:latin typeface="Fira Sans Medium Bold Italics"/>
                </a:rPr>
                <a:t>Susan Riley</a:t>
              </a:r>
            </a:p>
            <a:p>
              <a:pPr algn="l">
                <a:lnSpc>
                  <a:spcPts val="1449"/>
                </a:lnSpc>
              </a:pPr>
              <a:endParaRPr lang="en-US" sz="2899" dirty="0">
                <a:solidFill>
                  <a:srgbClr val="FFFFFF"/>
                </a:solidFill>
                <a:latin typeface="Fira Sans Medium Bold Itali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3703" b="11419"/>
          <a:stretch>
            <a:fillRect/>
          </a:stretch>
        </p:blipFill>
        <p:spPr>
          <a:xfrm>
            <a:off x="9852649" y="3042203"/>
            <a:ext cx="6437559" cy="5901059"/>
          </a:xfrm>
          <a:prstGeom prst="rect">
            <a:avLst/>
          </a:prstGeom>
        </p:spPr>
      </p:pic>
      <p:pic>
        <p:nvPicPr>
          <p:cNvPr id="17" name="Slika 9">
            <a:extLst>
              <a:ext uri="{FF2B5EF4-FFF2-40B4-BE49-F238E27FC236}">
                <a16:creationId xmlns:a16="http://schemas.microsoft.com/office/drawing/2014/main" id="{9E8E141A-5227-9D3C-1623-7E5217115F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8" name="Immagine 17" descr="Immagine che contiene testo, grafica vettoriale, clipart">
            <a:extLst>
              <a:ext uri="{FF2B5EF4-FFF2-40B4-BE49-F238E27FC236}">
                <a16:creationId xmlns:a16="http://schemas.microsoft.com/office/drawing/2014/main" id="{4AA73A3C-BDC9-FCC7-3CBC-14116CA662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75"/>
            <a:ext cx="16924915" cy="771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47676" y="6033282"/>
            <a:ext cx="3119767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81957" y="3659505"/>
            <a:ext cx="13724086" cy="146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80"/>
              </a:lnSpc>
            </a:pP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Zakaj od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 STEM </a:t>
            </a: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d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o STEAM?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EF864E9-67EF-0D82-B08B-C73BC130C3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1" name="Immagine 10" descr="Immagine che contiene testo, grafica vettoriale, clipart">
            <a:extLst>
              <a:ext uri="{FF2B5EF4-FFF2-40B4-BE49-F238E27FC236}">
                <a16:creationId xmlns:a16="http://schemas.microsoft.com/office/drawing/2014/main" id="{EA40E5C2-CE7E-248A-C89A-2D58BF2774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11326" y="188428"/>
            <a:ext cx="5080074" cy="1009857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1823375"/>
            <a:ext cx="9348355" cy="1306068"/>
            <a:chOff x="0" y="0"/>
            <a:chExt cx="12464473" cy="174142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464472" cy="1741424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542244" y="30391"/>
              <a:ext cx="10922229" cy="1573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99"/>
                </a:lnSpc>
              </a:pPr>
              <a:r>
                <a:rPr lang="en-US" sz="6999" dirty="0">
                  <a:solidFill>
                    <a:srgbClr val="FFFFFF"/>
                  </a:solidFill>
                  <a:latin typeface="Fira Sans Medium"/>
                </a:rPr>
                <a:t>STEM </a:t>
              </a:r>
              <a:r>
                <a:rPr lang="sl-SI" sz="6999" dirty="0">
                  <a:solidFill>
                    <a:srgbClr val="FFFFFF"/>
                  </a:solidFill>
                  <a:latin typeface="Fira Sans Medium"/>
                </a:rPr>
                <a:t>in</a:t>
              </a:r>
              <a:r>
                <a:rPr lang="en-US" sz="6999" dirty="0">
                  <a:solidFill>
                    <a:srgbClr val="FFFFFF"/>
                  </a:solidFill>
                  <a:latin typeface="Fira Sans Medium"/>
                </a:rPr>
                <a:t> STEAM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76622" y="3969404"/>
            <a:ext cx="8115300" cy="4175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2"/>
              </a:lnSpc>
            </a:pPr>
            <a:r>
              <a:rPr lang="en-US" sz="2962" dirty="0">
                <a:solidFill>
                  <a:srgbClr val="1836B2"/>
                </a:solidFill>
                <a:latin typeface="Fira Sans Medium"/>
              </a:rPr>
              <a:t>STEAM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povzdigne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STEM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na višji nivo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: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omogoča učencem, da povežejo svoje učenje na STEM področjih skupaj z umetnostjo – z učnimi metodami, elementi, oblikovalnimi principi in standardi</a:t>
            </a:r>
            <a:r>
              <a:rPr lang="en-US" sz="2962" dirty="0">
                <a:solidFill>
                  <a:srgbClr val="1836B2"/>
                </a:solidFill>
                <a:latin typeface="Fira Sans Medium"/>
              </a:rPr>
              <a:t> </a:t>
            </a:r>
            <a:r>
              <a:rPr lang="sl-SI" sz="2962" dirty="0">
                <a:solidFill>
                  <a:srgbClr val="1836B2"/>
                </a:solidFill>
                <a:latin typeface="Fira Sans Medium"/>
              </a:rPr>
              <a:t>iz umetnosti ter tako dosežejo širšo medpredmetno učno izkušnjo. To jim omogoča odkrivanje nepričakovanih povezav med predmeti. </a:t>
            </a:r>
            <a:endParaRPr lang="en-US" sz="2962" dirty="0">
              <a:solidFill>
                <a:srgbClr val="1836B2"/>
              </a:solidFill>
              <a:latin typeface="Fira Sans Medium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F78A732-B938-07A5-2DC3-F48B074DD1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1" name="Immagine 10" descr="Immagine che contiene testo, grafica vettoriale, clipart">
            <a:extLst>
              <a:ext uri="{FF2B5EF4-FFF2-40B4-BE49-F238E27FC236}">
                <a16:creationId xmlns:a16="http://schemas.microsoft.com/office/drawing/2014/main" id="{0AC33507-4323-7673-7BE6-9EB4D0C0E3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373" y="2057400"/>
            <a:ext cx="1235212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17071" y="625153"/>
            <a:ext cx="6522225" cy="459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80"/>
              </a:lnSpc>
            </a:pP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Kaj so veščine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 21</a:t>
            </a: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. stoletja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45571" y="5138098"/>
            <a:ext cx="9133844" cy="304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7"/>
              </a:lnSpc>
            </a:pP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Izraz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se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nanaša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na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širok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nabor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znanja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,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veščin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,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delovnih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navad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in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značajskih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lastnosti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, za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katere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se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verjame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, da so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ključnega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pomena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za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uspeh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v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današnjem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svetu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,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zlasti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v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šoli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in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na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sodobnih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delovnih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3442" dirty="0" err="1">
                <a:solidFill>
                  <a:srgbClr val="1836B2"/>
                </a:solidFill>
                <a:latin typeface="Fira Sans Medium Bold"/>
              </a:rPr>
              <a:t>mestih</a:t>
            </a:r>
            <a:r>
              <a:rPr lang="en-US" sz="3442" dirty="0">
                <a:solidFill>
                  <a:srgbClr val="1836B2"/>
                </a:solidFill>
                <a:latin typeface="Fira Sans Medium Bold"/>
              </a:rPr>
              <a:t>.</a:t>
            </a:r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596C87B2-20DA-0A0E-0209-0CA3C0DAC5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09458100-5F03-1016-6282-2142C0AD4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1152" y="9515866"/>
            <a:ext cx="16924915" cy="77113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929543"/>
            <a:ext cx="6522225" cy="3033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80"/>
              </a:lnSpc>
            </a:pP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Veščine </a:t>
            </a:r>
            <a:r>
              <a:rPr lang="en-US" sz="8700" dirty="0">
                <a:solidFill>
                  <a:srgbClr val="1836B2"/>
                </a:solidFill>
                <a:latin typeface="Fira Sans Medium Bold"/>
              </a:rPr>
              <a:t>21</a:t>
            </a:r>
            <a:r>
              <a:rPr lang="sl-SI" sz="8700" dirty="0">
                <a:solidFill>
                  <a:srgbClr val="1836B2"/>
                </a:solidFill>
                <a:latin typeface="Fira Sans Medium Bold"/>
              </a:rPr>
              <a:t>. stoletja</a:t>
            </a:r>
            <a:endParaRPr lang="en-US" sz="8700" dirty="0">
              <a:solidFill>
                <a:srgbClr val="1836B2"/>
              </a:solidFill>
              <a:latin typeface="Fira Sans Medium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8953" r="-181" b="4550"/>
          <a:stretch>
            <a:fillRect/>
          </a:stretch>
        </p:blipFill>
        <p:spPr>
          <a:xfrm>
            <a:off x="8314188" y="999085"/>
            <a:ext cx="7977293" cy="828883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2962386-8457-4E59-A51C-504B56A4C58C}"/>
              </a:ext>
            </a:extLst>
          </p:cNvPr>
          <p:cNvSpPr txBox="1"/>
          <p:nvPr/>
        </p:nvSpPr>
        <p:spPr>
          <a:xfrm>
            <a:off x="10993581" y="1227036"/>
            <a:ext cx="2618509" cy="492443"/>
          </a:xfrm>
          <a:prstGeom prst="rect">
            <a:avLst/>
          </a:prstGeom>
          <a:solidFill>
            <a:srgbClr val="2F63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600" b="1" dirty="0">
                <a:solidFill>
                  <a:schemeClr val="bg1"/>
                </a:solidFill>
              </a:rPr>
              <a:t>VEŠČINE UČENJA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EF4EFD8-9443-4ECB-9652-10E0F885B9C4}"/>
              </a:ext>
            </a:extLst>
          </p:cNvPr>
          <p:cNvSpPr txBox="1"/>
          <p:nvPr/>
        </p:nvSpPr>
        <p:spPr>
          <a:xfrm>
            <a:off x="10820400" y="4118366"/>
            <a:ext cx="3304309" cy="492443"/>
          </a:xfrm>
          <a:prstGeom prst="rect">
            <a:avLst/>
          </a:prstGeom>
          <a:solidFill>
            <a:srgbClr val="17A4A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600" b="1" dirty="0">
                <a:solidFill>
                  <a:schemeClr val="bg1"/>
                </a:solidFill>
              </a:rPr>
              <a:t>VEŠČINE PISMENOSTI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215CE84-0D04-4B08-8FD8-D040BC2D7BD5}"/>
              </a:ext>
            </a:extLst>
          </p:cNvPr>
          <p:cNvSpPr txBox="1"/>
          <p:nvPr/>
        </p:nvSpPr>
        <p:spPr>
          <a:xfrm>
            <a:off x="11035144" y="6993277"/>
            <a:ext cx="2909456" cy="492443"/>
          </a:xfrm>
          <a:prstGeom prst="rect">
            <a:avLst/>
          </a:prstGeom>
          <a:solidFill>
            <a:srgbClr val="562E7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600" b="1" dirty="0">
                <a:solidFill>
                  <a:schemeClr val="bg1"/>
                </a:solidFill>
              </a:rPr>
              <a:t>VEŠČINE ŽIVLJENJA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5CC1DD9-0ED9-4866-B863-F2FC8DB0A99C}"/>
              </a:ext>
            </a:extLst>
          </p:cNvPr>
          <p:cNvSpPr txBox="1"/>
          <p:nvPr/>
        </p:nvSpPr>
        <p:spPr>
          <a:xfrm>
            <a:off x="8118862" y="3462121"/>
            <a:ext cx="8367944" cy="4462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300" b="1" dirty="0"/>
              <a:t>  Kritično mišljenje   Ustvarjalnost     Sodelovanje      Komunikacija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B3020B3-63D8-4318-8DA0-039E8D68044E}"/>
              </a:ext>
            </a:extLst>
          </p:cNvPr>
          <p:cNvSpPr txBox="1"/>
          <p:nvPr/>
        </p:nvSpPr>
        <p:spPr>
          <a:xfrm>
            <a:off x="9601200" y="6404537"/>
            <a:ext cx="6885606" cy="4462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300" b="1" dirty="0"/>
              <a:t>Informacije            Mediji              Tehnologija</a:t>
            </a:r>
          </a:p>
        </p:txBody>
      </p:sp>
      <p:pic>
        <p:nvPicPr>
          <p:cNvPr id="13" name="Slika 9">
            <a:extLst>
              <a:ext uri="{FF2B5EF4-FFF2-40B4-BE49-F238E27FC236}">
                <a16:creationId xmlns:a16="http://schemas.microsoft.com/office/drawing/2014/main" id="{EFC8D697-B219-6F68-4B2C-2ABE3CF022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4" name="Immagine 13" descr="Immagine che contiene testo, grafica vettoriale, clipart">
            <a:extLst>
              <a:ext uri="{FF2B5EF4-FFF2-40B4-BE49-F238E27FC236}">
                <a16:creationId xmlns:a16="http://schemas.microsoft.com/office/drawing/2014/main" id="{5E8B289E-F5FA-4B01-5C55-F922A60C4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9">
            <a:extLst>
              <a:ext uri="{FF2B5EF4-FFF2-40B4-BE49-F238E27FC236}">
                <a16:creationId xmlns:a16="http://schemas.microsoft.com/office/drawing/2014/main" id="{EE341196-6E6E-771F-CDA5-3A3BEEA9A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10" name="Immagine 9" descr="Immagine che contiene testo, grafica vettoriale, clipart">
            <a:extLst>
              <a:ext uri="{FF2B5EF4-FFF2-40B4-BE49-F238E27FC236}">
                <a16:creationId xmlns:a16="http://schemas.microsoft.com/office/drawing/2014/main" id="{0678D771-28DA-2CCD-1145-BBE091805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84418" y="3379783"/>
            <a:ext cx="4652839" cy="76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74709" y="1289542"/>
            <a:ext cx="829301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Veščine 21. stoletja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37435" y="3952815"/>
            <a:ext cx="14213131" cy="442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2598" lvl="1" indent="-321299" algn="l">
              <a:lnSpc>
                <a:spcPts val="5030"/>
              </a:lnSpc>
              <a:buFont typeface="Arial"/>
              <a:buChar char="•"/>
            </a:pPr>
            <a:r>
              <a:rPr lang="sl-SI" sz="2976" dirty="0">
                <a:solidFill>
                  <a:srgbClr val="1836B2"/>
                </a:solidFill>
                <a:latin typeface="Fira Sans Medium Bold"/>
              </a:rPr>
              <a:t>V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eščine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sl-SI" sz="2976" dirty="0">
                <a:solidFill>
                  <a:srgbClr val="1836B2"/>
                </a:solidFill>
                <a:latin typeface="Fira Sans Medium Bold"/>
              </a:rPr>
              <a:t>učenja 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(4 C) so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pridobljene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sposobnosti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in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navade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,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ki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osebi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omogočajo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učinkovito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učenje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in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delo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.</a:t>
            </a:r>
          </a:p>
          <a:p>
            <a:pPr marL="642598" lvl="1" indent="-321299" algn="l">
              <a:lnSpc>
                <a:spcPts val="5030"/>
              </a:lnSpc>
              <a:buFont typeface="Arial"/>
              <a:buChar char="•"/>
            </a:pP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Veščine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pismenosti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se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osredotočajo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na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to,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kako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lahko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oseba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razloči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dejstva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,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informacije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in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tehnologijo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,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ki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stoji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za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njimi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.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Poudarek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je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na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določanju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zaupanja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vrednih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virov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in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njihovem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ločevanju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od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dezinformacij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,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ki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preplavljajo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internet.</a:t>
            </a:r>
          </a:p>
          <a:p>
            <a:pPr marL="642598" lvl="1" indent="-321299" algn="l">
              <a:lnSpc>
                <a:spcPts val="5030"/>
              </a:lnSpc>
              <a:buFont typeface="Arial"/>
              <a:buChar char="•"/>
            </a:pP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Življenjske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veščine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se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osredotočajo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na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nematerialne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elemente</a:t>
            </a:r>
            <a:r>
              <a:rPr lang="sl-SI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vsakdanjega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življenja</a:t>
            </a:r>
            <a:r>
              <a:rPr lang="sl-SI" sz="2976" dirty="0">
                <a:solidFill>
                  <a:srgbClr val="1836B2"/>
                </a:solidFill>
                <a:latin typeface="Fira Sans Medium Bold"/>
              </a:rPr>
              <a:t> učenca, tako na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osebne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sl-SI" sz="2976" dirty="0">
                <a:solidFill>
                  <a:srgbClr val="1836B2"/>
                </a:solidFill>
                <a:latin typeface="Fira Sans Medium Bold"/>
              </a:rPr>
              <a:t>kot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poklicne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 </a:t>
            </a:r>
            <a:r>
              <a:rPr lang="en-US" sz="2976" dirty="0" err="1">
                <a:solidFill>
                  <a:srgbClr val="1836B2"/>
                </a:solidFill>
                <a:latin typeface="Fira Sans Medium Bold"/>
              </a:rPr>
              <a:t>lastnosti</a:t>
            </a:r>
            <a:r>
              <a:rPr lang="en-US" sz="2976" dirty="0">
                <a:solidFill>
                  <a:srgbClr val="1836B2"/>
                </a:solidFill>
                <a:latin typeface="Fira Sans Medium Bold"/>
              </a:rPr>
              <a:t>.</a:t>
            </a:r>
            <a:endParaRPr lang="en-US" sz="2976" dirty="0">
              <a:solidFill>
                <a:srgbClr val="1836B2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9">
            <a:extLst>
              <a:ext uri="{FF2B5EF4-FFF2-40B4-BE49-F238E27FC236}">
                <a16:creationId xmlns:a16="http://schemas.microsoft.com/office/drawing/2014/main" id="{D614F67F-8A73-D0BE-971A-81C7E0434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4"/>
          <a:stretch/>
        </p:blipFill>
        <p:spPr>
          <a:xfrm>
            <a:off x="15431600" y="300137"/>
            <a:ext cx="2475399" cy="787944"/>
          </a:xfrm>
          <a:prstGeom prst="rect">
            <a:avLst/>
          </a:prstGeom>
        </p:spPr>
      </p:pic>
      <p:pic>
        <p:nvPicPr>
          <p:cNvPr id="28" name="Immagine 27" descr="Immagine che contiene testo, grafica vettoriale, clipart">
            <a:extLst>
              <a:ext uri="{FF2B5EF4-FFF2-40B4-BE49-F238E27FC236}">
                <a16:creationId xmlns:a16="http://schemas.microsoft.com/office/drawing/2014/main" id="{083505B4-36EA-3EB5-2EB1-BBF9E0900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" y="114300"/>
            <a:ext cx="1376248" cy="8945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4418" y="1025576"/>
            <a:ext cx="12203582" cy="1704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74709" y="1289542"/>
            <a:ext cx="8293017" cy="119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sl-SI" sz="6999" dirty="0">
                <a:solidFill>
                  <a:srgbClr val="FFFFFF"/>
                </a:solidFill>
                <a:latin typeface="Fira Sans Medium"/>
              </a:rPr>
              <a:t>Veščine učenja</a:t>
            </a:r>
            <a:endParaRPr lang="en-US" sz="6999" dirty="0">
              <a:solidFill>
                <a:srgbClr val="FFFFFF"/>
              </a:solidFill>
              <a:latin typeface="Fira Sans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89147" y="3144129"/>
            <a:ext cx="15059162" cy="1348182"/>
            <a:chOff x="0" y="0"/>
            <a:chExt cx="19236266" cy="17221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36310" cy="1722120"/>
            </a:xfrm>
            <a:custGeom>
              <a:avLst/>
              <a:gdLst/>
              <a:ahLst/>
              <a:cxnLst/>
              <a:rect l="l" t="t" r="r" b="b"/>
              <a:pathLst>
                <a:path w="19236310" h="1722120">
                  <a:moveTo>
                    <a:pt x="0" y="172212"/>
                  </a:moveTo>
                  <a:cubicBezTo>
                    <a:pt x="0" y="77089"/>
                    <a:pt x="77089" y="0"/>
                    <a:pt x="172212" y="0"/>
                  </a:cubicBezTo>
                  <a:lnTo>
                    <a:pt x="19064097" y="0"/>
                  </a:lnTo>
                  <a:cubicBezTo>
                    <a:pt x="19159220" y="0"/>
                    <a:pt x="19236310" y="77089"/>
                    <a:pt x="19236310" y="172212"/>
                  </a:cubicBezTo>
                  <a:lnTo>
                    <a:pt x="19236310" y="1549908"/>
                  </a:lnTo>
                  <a:cubicBezTo>
                    <a:pt x="19236310" y="1645031"/>
                    <a:pt x="19159220" y="1722120"/>
                    <a:pt x="19064097" y="1722120"/>
                  </a:cubicBezTo>
                  <a:lnTo>
                    <a:pt x="172212" y="1722120"/>
                  </a:lnTo>
                  <a:cubicBezTo>
                    <a:pt x="77089" y="1722120"/>
                    <a:pt x="0" y="1645031"/>
                    <a:pt x="0" y="154990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965919" y="3491317"/>
            <a:ext cx="710382" cy="710382"/>
            <a:chOff x="0" y="0"/>
            <a:chExt cx="947176" cy="9471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7166" cy="947166"/>
            </a:xfrm>
            <a:custGeom>
              <a:avLst/>
              <a:gdLst/>
              <a:ahLst/>
              <a:cxnLst/>
              <a:rect l="l" t="t" r="r" b="b"/>
              <a:pathLst>
                <a:path w="947166" h="947166">
                  <a:moveTo>
                    <a:pt x="0" y="0"/>
                  </a:moveTo>
                  <a:lnTo>
                    <a:pt x="947166" y="0"/>
                  </a:lnTo>
                  <a:lnTo>
                    <a:pt x="947166" y="947166"/>
                  </a:lnTo>
                  <a:lnTo>
                    <a:pt x="0" y="947166"/>
                  </a:lnTo>
                  <a:close/>
                </a:path>
              </a:pathLst>
            </a:custGeom>
            <a:blipFill>
              <a:blip r:embed="rId6"/>
              <a:stretch>
                <a:fillRect r="-1" b="-1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530503" y="3380531"/>
            <a:ext cx="13136200" cy="903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2800" spc="-3" dirty="0">
                <a:solidFill>
                  <a:srgbClr val="043296"/>
                </a:solidFill>
                <a:latin typeface="Fira Sans Medium Bold"/>
              </a:rPr>
              <a:t>Kritično razmišljanje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2800" spc="-3" dirty="0">
                <a:solidFill>
                  <a:srgbClr val="043296"/>
                </a:solidFill>
                <a:latin typeface="Fira Sans Medium"/>
              </a:rPr>
              <a:t>Zmožnost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spraševanja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o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virih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in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izpodbijanja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predpostavk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za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sprejemanje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dobro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informiranih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2800" spc="-3" dirty="0">
                <a:solidFill>
                  <a:srgbClr val="043296"/>
                </a:solidFill>
                <a:latin typeface="Fira Sans Medium"/>
              </a:rPr>
              <a:t>odločitev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podlagi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trdnih</a:t>
            </a:r>
            <a:r>
              <a:rPr lang="en-US" sz="28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2800" spc="-3" dirty="0" err="1">
                <a:solidFill>
                  <a:srgbClr val="043296"/>
                </a:solidFill>
                <a:latin typeface="Fira Sans Medium"/>
              </a:rPr>
              <a:t>dokazov</a:t>
            </a:r>
            <a:r>
              <a:rPr lang="sl-SI" sz="2800" spc="-3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28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689147" y="4815213"/>
            <a:ext cx="15059162" cy="1291605"/>
            <a:chOff x="0" y="0"/>
            <a:chExt cx="20078883" cy="17221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078925" cy="1722120"/>
            </a:xfrm>
            <a:custGeom>
              <a:avLst/>
              <a:gdLst/>
              <a:ahLst/>
              <a:cxnLst/>
              <a:rect l="l" t="t" r="r" b="b"/>
              <a:pathLst>
                <a:path w="20078925" h="1722120">
                  <a:moveTo>
                    <a:pt x="0" y="172212"/>
                  </a:moveTo>
                  <a:cubicBezTo>
                    <a:pt x="0" y="77089"/>
                    <a:pt x="80466" y="0"/>
                    <a:pt x="179756" y="0"/>
                  </a:cubicBezTo>
                  <a:lnTo>
                    <a:pt x="19899171" y="0"/>
                  </a:lnTo>
                  <a:cubicBezTo>
                    <a:pt x="19998461" y="0"/>
                    <a:pt x="20078925" y="77089"/>
                    <a:pt x="20078925" y="172212"/>
                  </a:cubicBezTo>
                  <a:lnTo>
                    <a:pt x="20078925" y="1549908"/>
                  </a:lnTo>
                  <a:cubicBezTo>
                    <a:pt x="20078925" y="1645031"/>
                    <a:pt x="19998461" y="1722120"/>
                    <a:pt x="19899171" y="1722120"/>
                  </a:cubicBezTo>
                  <a:lnTo>
                    <a:pt x="179756" y="1722120"/>
                  </a:lnTo>
                  <a:cubicBezTo>
                    <a:pt x="80466" y="1722120"/>
                    <a:pt x="0" y="1645031"/>
                    <a:pt x="0" y="154990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965919" y="5143500"/>
            <a:ext cx="710382" cy="710382"/>
            <a:chOff x="0" y="0"/>
            <a:chExt cx="947176" cy="9471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47166" cy="947166"/>
            </a:xfrm>
            <a:custGeom>
              <a:avLst/>
              <a:gdLst/>
              <a:ahLst/>
              <a:cxnLst/>
              <a:rect l="l" t="t" r="r" b="b"/>
              <a:pathLst>
                <a:path w="947166" h="947166">
                  <a:moveTo>
                    <a:pt x="0" y="0"/>
                  </a:moveTo>
                  <a:lnTo>
                    <a:pt x="947166" y="0"/>
                  </a:lnTo>
                  <a:lnTo>
                    <a:pt x="947166" y="947166"/>
                  </a:lnTo>
                  <a:lnTo>
                    <a:pt x="0" y="947166"/>
                  </a:lnTo>
                  <a:close/>
                </a:path>
              </a:pathLst>
            </a:custGeom>
            <a:blipFill>
              <a:blip r:embed="rId7"/>
              <a:stretch>
                <a:fillRect r="-1" b="-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3530503" y="4982170"/>
            <a:ext cx="131362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Ustvarjalnost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Razmišljanje izven okvirov in opazovanje problema iz različnih zornih kotov. 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689147" y="6429720"/>
            <a:ext cx="15059162" cy="1291605"/>
            <a:chOff x="0" y="0"/>
            <a:chExt cx="20078883" cy="17221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078925" cy="1722120"/>
            </a:xfrm>
            <a:custGeom>
              <a:avLst/>
              <a:gdLst/>
              <a:ahLst/>
              <a:cxnLst/>
              <a:rect l="l" t="t" r="r" b="b"/>
              <a:pathLst>
                <a:path w="20078925" h="1722120">
                  <a:moveTo>
                    <a:pt x="0" y="172212"/>
                  </a:moveTo>
                  <a:cubicBezTo>
                    <a:pt x="0" y="77089"/>
                    <a:pt x="80466" y="0"/>
                    <a:pt x="179756" y="0"/>
                  </a:cubicBezTo>
                  <a:lnTo>
                    <a:pt x="19899171" y="0"/>
                  </a:lnTo>
                  <a:cubicBezTo>
                    <a:pt x="19998461" y="0"/>
                    <a:pt x="20078925" y="77089"/>
                    <a:pt x="20078925" y="172212"/>
                  </a:cubicBezTo>
                  <a:lnTo>
                    <a:pt x="20078925" y="1549908"/>
                  </a:lnTo>
                  <a:cubicBezTo>
                    <a:pt x="20078925" y="1645031"/>
                    <a:pt x="19998461" y="1722120"/>
                    <a:pt x="19899171" y="1722120"/>
                  </a:cubicBezTo>
                  <a:lnTo>
                    <a:pt x="179756" y="1722120"/>
                  </a:lnTo>
                  <a:cubicBezTo>
                    <a:pt x="80466" y="1722120"/>
                    <a:pt x="0" y="1645031"/>
                    <a:pt x="0" y="154990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965919" y="6716418"/>
            <a:ext cx="710382" cy="710382"/>
            <a:chOff x="0" y="0"/>
            <a:chExt cx="947176" cy="947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47166" cy="947166"/>
            </a:xfrm>
            <a:custGeom>
              <a:avLst/>
              <a:gdLst/>
              <a:ahLst/>
              <a:cxnLst/>
              <a:rect l="l" t="t" r="r" b="b"/>
              <a:pathLst>
                <a:path w="947166" h="947166">
                  <a:moveTo>
                    <a:pt x="0" y="0"/>
                  </a:moveTo>
                  <a:lnTo>
                    <a:pt x="947166" y="0"/>
                  </a:lnTo>
                  <a:lnTo>
                    <a:pt x="947166" y="947166"/>
                  </a:lnTo>
                  <a:lnTo>
                    <a:pt x="0" y="947166"/>
                  </a:lnTo>
                  <a:close/>
                </a:path>
              </a:pathLst>
            </a:custGeom>
            <a:blipFill>
              <a:blip r:embed="rId8"/>
              <a:stretch>
                <a:fillRect r="-1" b="-1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3530503" y="6802143"/>
            <a:ext cx="131362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Sodelovanje: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Učinkovito delo z ostalimi za dosego enakega cilja. 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689147" y="8044227"/>
            <a:ext cx="15059162" cy="1291605"/>
            <a:chOff x="0" y="0"/>
            <a:chExt cx="20078883" cy="17221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078925" cy="1722120"/>
            </a:xfrm>
            <a:custGeom>
              <a:avLst/>
              <a:gdLst/>
              <a:ahLst/>
              <a:cxnLst/>
              <a:rect l="l" t="t" r="r" b="b"/>
              <a:pathLst>
                <a:path w="20078925" h="1722120">
                  <a:moveTo>
                    <a:pt x="0" y="172212"/>
                  </a:moveTo>
                  <a:cubicBezTo>
                    <a:pt x="0" y="77089"/>
                    <a:pt x="80466" y="0"/>
                    <a:pt x="179756" y="0"/>
                  </a:cubicBezTo>
                  <a:lnTo>
                    <a:pt x="19899171" y="0"/>
                  </a:lnTo>
                  <a:cubicBezTo>
                    <a:pt x="19998461" y="0"/>
                    <a:pt x="20078925" y="77089"/>
                    <a:pt x="20078925" y="172212"/>
                  </a:cubicBezTo>
                  <a:lnTo>
                    <a:pt x="20078925" y="1549908"/>
                  </a:lnTo>
                  <a:cubicBezTo>
                    <a:pt x="20078925" y="1645031"/>
                    <a:pt x="19998461" y="1722120"/>
                    <a:pt x="19899171" y="1722120"/>
                  </a:cubicBezTo>
                  <a:lnTo>
                    <a:pt x="179756" y="1722120"/>
                  </a:lnTo>
                  <a:cubicBezTo>
                    <a:pt x="80466" y="1722120"/>
                    <a:pt x="0" y="1645031"/>
                    <a:pt x="0" y="1549908"/>
                  </a:cubicBezTo>
                  <a:close/>
                </a:path>
              </a:pathLst>
            </a:custGeom>
            <a:solidFill>
              <a:srgbClr val="EFE2F8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965919" y="8369025"/>
            <a:ext cx="710382" cy="710382"/>
            <a:chOff x="0" y="0"/>
            <a:chExt cx="947176" cy="9471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47166" cy="947166"/>
            </a:xfrm>
            <a:custGeom>
              <a:avLst/>
              <a:gdLst/>
              <a:ahLst/>
              <a:cxnLst/>
              <a:rect l="l" t="t" r="r" b="b"/>
              <a:pathLst>
                <a:path w="947166" h="947166">
                  <a:moveTo>
                    <a:pt x="0" y="0"/>
                  </a:moveTo>
                  <a:lnTo>
                    <a:pt x="947166" y="0"/>
                  </a:lnTo>
                  <a:lnTo>
                    <a:pt x="947166" y="947166"/>
                  </a:lnTo>
                  <a:lnTo>
                    <a:pt x="0" y="947166"/>
                  </a:lnTo>
                  <a:close/>
                </a:path>
              </a:pathLst>
            </a:custGeom>
            <a:blipFill>
              <a:blip r:embed="rId9"/>
              <a:stretch>
                <a:fillRect r="-1" b="-1"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3530503" y="8181975"/>
            <a:ext cx="1286318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sl-SI" sz="3000" spc="-3" dirty="0">
                <a:solidFill>
                  <a:srgbClr val="043296"/>
                </a:solidFill>
                <a:latin typeface="Fira Sans Medium Bold"/>
              </a:rPr>
              <a:t>Komunikacija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: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posredovanje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idej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na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učinkovit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način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z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uporabo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različnih</a:t>
            </a:r>
            <a:r>
              <a:rPr lang="en-US" sz="3000" spc="-3" dirty="0">
                <a:solidFill>
                  <a:srgbClr val="043296"/>
                </a:solidFill>
                <a:latin typeface="Fira Sans Medium"/>
              </a:rPr>
              <a:t> </a:t>
            </a:r>
            <a:r>
              <a:rPr lang="en-US" sz="3000" spc="-3" dirty="0" err="1">
                <a:solidFill>
                  <a:srgbClr val="043296"/>
                </a:solidFill>
                <a:latin typeface="Fira Sans Medium"/>
              </a:rPr>
              <a:t>metod</a:t>
            </a:r>
            <a:r>
              <a:rPr lang="sl-SI" sz="3000" spc="-3" dirty="0">
                <a:solidFill>
                  <a:srgbClr val="043296"/>
                </a:solidFill>
                <a:latin typeface="Fira Sans Medium"/>
              </a:rPr>
              <a:t>.</a:t>
            </a:r>
            <a:endParaRPr lang="en-US" sz="3000" spc="-3" dirty="0">
              <a:solidFill>
                <a:srgbClr val="043296"/>
              </a:solidFill>
              <a:latin typeface="Fira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1314</Words>
  <Application>Microsoft Office PowerPoint</Application>
  <PresentationFormat>Personalizzato</PresentationFormat>
  <Paragraphs>119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Fira Sans Medium</vt:lpstr>
      <vt:lpstr>Fira Sans Light Bold</vt:lpstr>
      <vt:lpstr>Fira Sans Medium Bold Italics</vt:lpstr>
      <vt:lpstr>Fira Sans Medium Bold</vt:lpstr>
      <vt:lpstr>Arial</vt:lpstr>
      <vt:lpstr>Fira Sans</vt:lpstr>
      <vt:lpstr>Montserrat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Lesson.pdf</dc:title>
  <dc:creator>Carmine</dc:creator>
  <cp:lastModifiedBy>Carmine Picone</cp:lastModifiedBy>
  <cp:revision>33</cp:revision>
  <dcterms:created xsi:type="dcterms:W3CDTF">2006-08-16T00:00:00Z</dcterms:created>
  <dcterms:modified xsi:type="dcterms:W3CDTF">2023-03-04T11:37:05Z</dcterms:modified>
  <dc:identifier>DAFX7ZsaKAk</dc:identifier>
</cp:coreProperties>
</file>