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8288000" cy="10287000"/>
  <p:notesSz cx="6858000" cy="9144000"/>
  <p:embeddedFontLst>
    <p:embeddedFont>
      <p:font typeface="Calibri" panose="020F0502020204030204" pitchFamily="34" charset="0"/>
      <p:regular r:id="rId32"/>
      <p:bold r:id="rId33"/>
      <p:italic r:id="rId34"/>
      <p:boldItalic r:id="rId35"/>
    </p:embeddedFont>
    <p:embeddedFont>
      <p:font typeface="Fira Sans Light Bold" panose="020B0604020202020204" charset="0"/>
      <p:regular r:id="rId36"/>
    </p:embeddedFont>
    <p:embeddedFont>
      <p:font typeface="Fira Sans Medium" panose="020B0603050000020004" pitchFamily="34" charset="0"/>
      <p:regular r:id="rId37"/>
      <p:italic r:id="rId38"/>
    </p:embeddedFont>
    <p:embeddedFont>
      <p:font typeface="Fira Sans Medium Bold" panose="020B0604020202020204" charset="0"/>
      <p:regular r:id="rId39"/>
    </p:embeddedFont>
    <p:embeddedFont>
      <p:font typeface="Montserrat" panose="00000500000000000000" pitchFamily="50"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82" d="100"/>
          <a:sy n="82" d="100"/>
        </p:scale>
        <p:origin x="11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34.sv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37.sv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7.svg"/><Relationship Id="rId7" Type="http://schemas.openxmlformats.org/officeDocument/2006/relationships/image" Target="../media/image43.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45.sv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47.sv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https://youtu.be/_r0VX-aU_T8" TargetMode="External"/><Relationship Id="rId6" Type="http://schemas.openxmlformats.org/officeDocument/2006/relationships/image" Target="../media/image9.jpeg"/><Relationship Id="rId5" Type="http://schemas.openxmlformats.org/officeDocument/2006/relationships/image" Target="../media/image22.jpeg"/><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7.svg"/><Relationship Id="rId3" Type="http://schemas.openxmlformats.org/officeDocument/2006/relationships/image" Target="../media/image49.svg"/><Relationship Id="rId7" Type="http://schemas.openxmlformats.org/officeDocument/2006/relationships/image" Target="../media/image53.svg"/><Relationship Id="rId12" Type="http://schemas.openxmlformats.org/officeDocument/2006/relationships/image" Target="../media/image6.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5" Type="http://schemas.openxmlformats.org/officeDocument/2006/relationships/image" Target="../media/image10.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7.svg"/></Relationships>
</file>

<file path=ppt/slides/_rels/slide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9.jpe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0.png"/><Relationship Id="rId4" Type="http://schemas.openxmlformats.org/officeDocument/2006/relationships/image" Target="../media/image21.svg"/></Relationships>
</file>

<file path=ppt/slides/_rels/slide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0.png"/><Relationship Id="rId4" Type="http://schemas.openxmlformats.org/officeDocument/2006/relationships/image" Target="../media/image7.svg"/></Relationships>
</file>

<file path=ppt/slides/_rels/slide2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0.pn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gif"/><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39.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65.svg"/><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svg"/><Relationship Id="rId7"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0.png"/><Relationship Id="rId4" Type="http://schemas.openxmlformats.org/officeDocument/2006/relationships/image" Target="../media/image12.pn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https://www.youtube.com/watch?v=LMCZvGesRz8&amp;t=6s" TargetMode="External"/><Relationship Id="rId6" Type="http://schemas.openxmlformats.org/officeDocument/2006/relationships/image" Target="../media/image9.jpeg"/><Relationship Id="rId5" Type="http://schemas.openxmlformats.org/officeDocument/2006/relationships/image" Target="../media/image22.jpeg"/><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9.jpeg"/><Relationship Id="rId3" Type="http://schemas.openxmlformats.org/officeDocument/2006/relationships/image" Target="../media/image6.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7.svg"/><Relationship Id="rId9" Type="http://schemas.openxmlformats.org/officeDocument/2006/relationships/image" Target="../media/image28.png"/><Relationship Id="rId1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169288" y="4028456"/>
            <a:ext cx="10182206" cy="6322038"/>
          </a:xfrm>
          <a:prstGeom prst="rect">
            <a:avLst/>
          </a:prstGeom>
        </p:spPr>
      </p:pic>
      <p:pic>
        <p:nvPicPr>
          <p:cNvPr id="9" name="Picture 4">
            <a:extLst>
              <a:ext uri="{FF2B5EF4-FFF2-40B4-BE49-F238E27FC236}">
                <a16:creationId xmlns:a16="http://schemas.microsoft.com/office/drawing/2014/main" id="{EFAC81F0-3EE1-6529-AC54-FA79602382FB}"/>
              </a:ext>
            </a:extLst>
          </p:cNvPr>
          <p:cNvPicPr>
            <a:picLocks noChangeAspect="1"/>
          </p:cNvPicPr>
          <p:nvPr/>
        </p:nvPicPr>
        <p:blipFill>
          <a:blip r:embed="rId4"/>
          <a:srcRect/>
          <a:stretch>
            <a:fillRect/>
          </a:stretch>
        </p:blipFill>
        <p:spPr>
          <a:xfrm>
            <a:off x="4846646" y="9005234"/>
            <a:ext cx="1477179" cy="1091266"/>
          </a:xfrm>
          <a:prstGeom prst="rect">
            <a:avLst/>
          </a:prstGeom>
        </p:spPr>
      </p:pic>
      <p:sp>
        <p:nvSpPr>
          <p:cNvPr id="10" name="TextBox 6">
            <a:extLst>
              <a:ext uri="{FF2B5EF4-FFF2-40B4-BE49-F238E27FC236}">
                <a16:creationId xmlns:a16="http://schemas.microsoft.com/office/drawing/2014/main" id="{79032F91-0701-41ED-4ED1-2670B6C76ACC}"/>
              </a:ext>
            </a:extLst>
          </p:cNvPr>
          <p:cNvSpPr txBox="1"/>
          <p:nvPr/>
        </p:nvSpPr>
        <p:spPr>
          <a:xfrm>
            <a:off x="1028700" y="5203831"/>
            <a:ext cx="9715500" cy="1492588"/>
          </a:xfrm>
          <a:prstGeom prst="rect">
            <a:avLst/>
          </a:prstGeom>
        </p:spPr>
        <p:txBody>
          <a:bodyPr wrap="square" lIns="0" tIns="0" rIns="0" bIns="0" rtlCol="0" anchor="t">
            <a:spAutoFit/>
          </a:bodyPr>
          <a:lstStyle/>
          <a:p>
            <a:pPr algn="l">
              <a:lnSpc>
                <a:spcPts val="5998"/>
              </a:lnSpc>
            </a:pPr>
            <a:r>
              <a:rPr lang="it-IT" sz="4299" spc="128" dirty="0">
                <a:solidFill>
                  <a:srgbClr val="043296"/>
                </a:solidFill>
                <a:latin typeface="Fira Sans Light Bold"/>
              </a:rPr>
              <a:t>Corso di formazione blended </a:t>
            </a:r>
            <a:br>
              <a:rPr lang="it-IT" sz="4299" spc="128" dirty="0">
                <a:solidFill>
                  <a:srgbClr val="043296"/>
                </a:solidFill>
                <a:latin typeface="Fira Sans Light Bold"/>
              </a:rPr>
            </a:br>
            <a:r>
              <a:rPr lang="it-IT" sz="4299" spc="128" dirty="0">
                <a:solidFill>
                  <a:srgbClr val="043296"/>
                </a:solidFill>
                <a:latin typeface="Fira Sans Light Bold"/>
              </a:rPr>
              <a:t>per insegnanti della scuola primaria</a:t>
            </a:r>
          </a:p>
        </p:txBody>
      </p:sp>
      <p:sp>
        <p:nvSpPr>
          <p:cNvPr id="11" name="TextBox 7">
            <a:extLst>
              <a:ext uri="{FF2B5EF4-FFF2-40B4-BE49-F238E27FC236}">
                <a16:creationId xmlns:a16="http://schemas.microsoft.com/office/drawing/2014/main" id="{70AE9F29-D93D-744F-99B8-A163C80A3EF2}"/>
              </a:ext>
            </a:extLst>
          </p:cNvPr>
          <p:cNvSpPr txBox="1"/>
          <p:nvPr/>
        </p:nvSpPr>
        <p:spPr>
          <a:xfrm>
            <a:off x="1138368" y="1722115"/>
            <a:ext cx="15168432" cy="596913"/>
          </a:xfrm>
          <a:prstGeom prst="rect">
            <a:avLst/>
          </a:prstGeom>
        </p:spPr>
        <p:txBody>
          <a:bodyPr lIns="0" tIns="0" rIns="0" bIns="0" rtlCol="0" anchor="t">
            <a:spAutoFit/>
          </a:bodyPr>
          <a:lstStyle/>
          <a:p>
            <a:pPr algn="l">
              <a:lnSpc>
                <a:spcPts val="4899"/>
              </a:lnSpc>
            </a:pPr>
            <a:r>
              <a:rPr lang="en-US" sz="3499" spc="104" dirty="0">
                <a:solidFill>
                  <a:srgbClr val="A066CB"/>
                </a:solidFill>
                <a:latin typeface="Fira Sans Medium Bold"/>
              </a:rPr>
              <a:t>SPACE*LAB Erasmus+ Project 2021-1-IT02-KA220-SCH-000032535</a:t>
            </a:r>
          </a:p>
        </p:txBody>
      </p:sp>
      <p:sp>
        <p:nvSpPr>
          <p:cNvPr id="12" name="TextBox 8">
            <a:extLst>
              <a:ext uri="{FF2B5EF4-FFF2-40B4-BE49-F238E27FC236}">
                <a16:creationId xmlns:a16="http://schemas.microsoft.com/office/drawing/2014/main" id="{2C50BCAC-B962-EF6E-5EC4-8E45DFCA69EC}"/>
              </a:ext>
            </a:extLst>
          </p:cNvPr>
          <p:cNvSpPr txBox="1"/>
          <p:nvPr/>
        </p:nvSpPr>
        <p:spPr>
          <a:xfrm>
            <a:off x="1028700" y="3314700"/>
            <a:ext cx="8491579" cy="1965331"/>
          </a:xfrm>
          <a:prstGeom prst="rect">
            <a:avLst/>
          </a:prstGeom>
        </p:spPr>
        <p:txBody>
          <a:bodyPr lIns="0" tIns="0" rIns="0" bIns="0" rtlCol="0" anchor="t">
            <a:spAutoFit/>
          </a:bodyPr>
          <a:lstStyle/>
          <a:p>
            <a:pPr algn="l">
              <a:lnSpc>
                <a:spcPts val="16099"/>
              </a:lnSpc>
            </a:pPr>
            <a:r>
              <a:rPr lang="en-US" sz="11499" dirty="0">
                <a:solidFill>
                  <a:srgbClr val="1836B2"/>
                </a:solidFill>
                <a:latin typeface="Montserrat"/>
              </a:rPr>
              <a:t>SPACE*Lab </a:t>
            </a:r>
          </a:p>
        </p:txBody>
      </p:sp>
      <p:pic>
        <p:nvPicPr>
          <p:cNvPr id="13" name="Immagine 12" descr="Immagine che contiene testo">
            <a:extLst>
              <a:ext uri="{FF2B5EF4-FFF2-40B4-BE49-F238E27FC236}">
                <a16:creationId xmlns:a16="http://schemas.microsoft.com/office/drawing/2014/main" id="{A4D790BC-F85C-5644-C65B-8F564F820F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700" y="9184422"/>
            <a:ext cx="3589136" cy="752983"/>
          </a:xfrm>
          <a:prstGeom prst="rect">
            <a:avLst/>
          </a:prstGeom>
        </p:spPr>
      </p:pic>
      <p:pic>
        <p:nvPicPr>
          <p:cNvPr id="14" name="Immagine 13" descr="Immagine che contiene testo, grafica vettoriale, clipart">
            <a:extLst>
              <a:ext uri="{FF2B5EF4-FFF2-40B4-BE49-F238E27FC236}">
                <a16:creationId xmlns:a16="http://schemas.microsoft.com/office/drawing/2014/main" id="{EA59D4D4-3A54-55EF-0DAE-4E2229BD2E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06886" y="2705100"/>
            <a:ext cx="3429000" cy="2228850"/>
          </a:xfrm>
          <a:prstGeom prst="rect">
            <a:avLst/>
          </a:prstGeom>
        </p:spPr>
      </p:pic>
      <p:sp>
        <p:nvSpPr>
          <p:cNvPr id="3" name="TextBox 9">
            <a:extLst>
              <a:ext uri="{FF2B5EF4-FFF2-40B4-BE49-F238E27FC236}">
                <a16:creationId xmlns:a16="http://schemas.microsoft.com/office/drawing/2014/main" id="{A9047FFC-CABB-B757-57A7-771FE7F284A0}"/>
              </a:ext>
            </a:extLst>
          </p:cNvPr>
          <p:cNvSpPr txBox="1"/>
          <p:nvPr/>
        </p:nvSpPr>
        <p:spPr>
          <a:xfrm>
            <a:off x="3476413" y="621030"/>
            <a:ext cx="11335174" cy="407670"/>
          </a:xfrm>
          <a:prstGeom prst="rect">
            <a:avLst/>
          </a:prstGeom>
        </p:spPr>
        <p:txBody>
          <a:bodyPr lIns="0" tIns="0" rIns="0" bIns="0" rtlCol="0" anchor="t">
            <a:spAutoFit/>
          </a:bodyPr>
          <a:lstStyle/>
          <a:p>
            <a:pPr algn="ctr">
              <a:lnSpc>
                <a:spcPts val="1679"/>
              </a:lnSpc>
              <a:spcBef>
                <a:spcPct val="0"/>
              </a:spcBef>
            </a:pPr>
            <a:r>
              <a:rPr lang="en-US" sz="1200" dirty="0">
                <a:solidFill>
                  <a:srgbClr val="000000"/>
                </a:solidFill>
                <a:latin typeface="Fira Sans Medium"/>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66"/>
            <a:ext cx="16924915" cy="77113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46960" y="3856849"/>
            <a:ext cx="2438522" cy="5659016"/>
          </a:xfrm>
          <a:prstGeom prst="rect">
            <a:avLst/>
          </a:prstGeom>
        </p:spPr>
      </p:pic>
      <p:sp>
        <p:nvSpPr>
          <p:cNvPr id="6" name="TextBox 6"/>
          <p:cNvSpPr txBox="1"/>
          <p:nvPr/>
        </p:nvSpPr>
        <p:spPr>
          <a:xfrm>
            <a:off x="4587127" y="2035737"/>
            <a:ext cx="10271873" cy="1154162"/>
          </a:xfrm>
          <a:prstGeom prst="rect">
            <a:avLst/>
          </a:prstGeom>
        </p:spPr>
        <p:txBody>
          <a:bodyPr wrap="square" lIns="0" tIns="0" rIns="0" bIns="0" rtlCol="0" anchor="t">
            <a:spAutoFit/>
          </a:bodyPr>
          <a:lstStyle/>
          <a:p>
            <a:pPr algn="l">
              <a:lnSpc>
                <a:spcPts val="9005"/>
              </a:lnSpc>
            </a:pPr>
            <a:r>
              <a:rPr lang="en-US" sz="7899" spc="-94" dirty="0">
                <a:solidFill>
                  <a:srgbClr val="043296"/>
                </a:solidFill>
                <a:latin typeface="Fira Sans Medium"/>
              </a:rPr>
              <a:t>Nel PBL </a:t>
            </a:r>
            <a:r>
              <a:rPr lang="en-US" sz="7899" spc="-94" dirty="0" err="1">
                <a:solidFill>
                  <a:srgbClr val="043296"/>
                </a:solidFill>
                <a:latin typeface="Fira Sans Medium"/>
              </a:rPr>
              <a:t>l’insegnante</a:t>
            </a:r>
            <a:r>
              <a:rPr lang="en-US" sz="7899" spc="-94" dirty="0">
                <a:solidFill>
                  <a:srgbClr val="043296"/>
                </a:solidFill>
                <a:latin typeface="Fira Sans Medium"/>
              </a:rPr>
              <a:t>… </a:t>
            </a:r>
          </a:p>
        </p:txBody>
      </p:sp>
      <p:sp>
        <p:nvSpPr>
          <p:cNvPr id="7" name="TextBox 7"/>
          <p:cNvSpPr txBox="1"/>
          <p:nvPr/>
        </p:nvSpPr>
        <p:spPr>
          <a:xfrm>
            <a:off x="4575404" y="4152900"/>
            <a:ext cx="9524138" cy="2821285"/>
          </a:xfrm>
          <a:prstGeom prst="rect">
            <a:avLst/>
          </a:prstGeom>
        </p:spPr>
        <p:txBody>
          <a:bodyPr wrap="square" lIns="0" tIns="0" rIns="0" bIns="0" rtlCol="0" anchor="t">
            <a:spAutoFit/>
          </a:bodyPr>
          <a:lstStyle/>
          <a:p>
            <a:pPr>
              <a:lnSpc>
                <a:spcPts val="4422"/>
              </a:lnSpc>
            </a:pPr>
            <a:r>
              <a:rPr lang="it-IT" sz="3900" dirty="0">
                <a:solidFill>
                  <a:srgbClr val="043296"/>
                </a:solidFill>
                <a:latin typeface="Fira Sans Medium"/>
              </a:rPr>
              <a:t>È sempre presente! È una guida a fianco dello studente che segue i suoi progressi.</a:t>
            </a:r>
          </a:p>
          <a:p>
            <a:pPr>
              <a:lnSpc>
                <a:spcPts val="4422"/>
              </a:lnSpc>
            </a:pPr>
            <a:r>
              <a:rPr lang="it-IT" sz="3900" dirty="0">
                <a:solidFill>
                  <a:srgbClr val="043296"/>
                </a:solidFill>
                <a:latin typeface="Fira Sans Medium"/>
              </a:rPr>
              <a:t>L’insegnante controlla e segue il processo di apprendimento e le risorse a disposizione degli studenti. </a:t>
            </a:r>
            <a:endParaRPr lang="en-US" sz="3900" dirty="0">
              <a:solidFill>
                <a:srgbClr val="043296"/>
              </a:solidFill>
              <a:latin typeface="Fira Sans Medium"/>
            </a:endParaRPr>
          </a:p>
        </p:txBody>
      </p:sp>
      <p:pic>
        <p:nvPicPr>
          <p:cNvPr id="8" name="Immagine 7" descr="Immagine che contiene testo, grafica vettoriale, clipart">
            <a:extLst>
              <a:ext uri="{FF2B5EF4-FFF2-40B4-BE49-F238E27FC236}">
                <a16:creationId xmlns:a16="http://schemas.microsoft.com/office/drawing/2014/main" id="{D2418793-A641-2098-37E2-111C4E1903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255B147E-619E-0795-FFB2-9790E9EB27A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274709" y="1028700"/>
            <a:ext cx="11013291" cy="1538678"/>
          </a:xfrm>
          <a:prstGeom prst="rect">
            <a:avLst/>
          </a:prstGeom>
        </p:spPr>
      </p:pic>
      <p:sp>
        <p:nvSpPr>
          <p:cNvPr id="3" name="TextBox 3"/>
          <p:cNvSpPr txBox="1"/>
          <p:nvPr/>
        </p:nvSpPr>
        <p:spPr>
          <a:xfrm>
            <a:off x="8221864" y="1134461"/>
            <a:ext cx="9118982" cy="1193806"/>
          </a:xfrm>
          <a:prstGeom prst="rect">
            <a:avLst/>
          </a:prstGeom>
        </p:spPr>
        <p:txBody>
          <a:bodyPr lIns="0" tIns="0" rIns="0" bIns="0" rtlCol="0" anchor="t">
            <a:spAutoFit/>
          </a:bodyPr>
          <a:lstStyle/>
          <a:p>
            <a:pPr algn="l">
              <a:lnSpc>
                <a:spcPts val="9799"/>
              </a:lnSpc>
            </a:pPr>
            <a:r>
              <a:rPr lang="en-US" sz="6999" dirty="0">
                <a:solidFill>
                  <a:srgbClr val="FFFFFF"/>
                </a:solidFill>
                <a:latin typeface="Fira Sans Medium"/>
              </a:rPr>
              <a:t>La </a:t>
            </a:r>
            <a:r>
              <a:rPr lang="en-US" sz="6999" dirty="0" err="1">
                <a:solidFill>
                  <a:srgbClr val="FFFFFF"/>
                </a:solidFill>
                <a:latin typeface="Fira Sans Medium"/>
              </a:rPr>
              <a:t>domanda</a:t>
            </a:r>
            <a:r>
              <a:rPr lang="en-US" sz="6999" dirty="0">
                <a:solidFill>
                  <a:srgbClr val="FFFFFF"/>
                </a:solidFill>
                <a:latin typeface="Fira Sans Medium"/>
              </a:rPr>
              <a:t> </a:t>
            </a:r>
            <a:r>
              <a:rPr lang="en-US" sz="6999" dirty="0" err="1">
                <a:solidFill>
                  <a:srgbClr val="FFFFFF"/>
                </a:solidFill>
                <a:latin typeface="Fira Sans Medium"/>
              </a:rPr>
              <a:t>stimolo</a:t>
            </a:r>
            <a:endParaRPr lang="en-US" sz="6999" dirty="0">
              <a:solidFill>
                <a:srgbClr val="FFFFFF"/>
              </a:solidFill>
              <a:latin typeface="Fira Sans Medium"/>
            </a:endParaRPr>
          </a:p>
        </p:txBody>
      </p:sp>
      <p:grpSp>
        <p:nvGrpSpPr>
          <p:cNvPr id="6" name="Group 6"/>
          <p:cNvGrpSpPr/>
          <p:nvPr/>
        </p:nvGrpSpPr>
        <p:grpSpPr>
          <a:xfrm>
            <a:off x="7733080" y="2848854"/>
            <a:ext cx="9526220" cy="1347234"/>
            <a:chOff x="0" y="0"/>
            <a:chExt cx="12168599" cy="1720929"/>
          </a:xfrm>
        </p:grpSpPr>
        <p:sp>
          <p:nvSpPr>
            <p:cNvPr id="7" name="Freeform 7"/>
            <p:cNvSpPr/>
            <p:nvPr/>
          </p:nvSpPr>
          <p:spPr>
            <a:xfrm>
              <a:off x="0" y="0"/>
              <a:ext cx="12168643" cy="1720909"/>
            </a:xfrm>
            <a:custGeom>
              <a:avLst/>
              <a:gdLst/>
              <a:ahLst/>
              <a:cxnLst/>
              <a:rect l="l" t="t" r="r" b="b"/>
              <a:pathLst>
                <a:path w="12168643" h="1720909">
                  <a:moveTo>
                    <a:pt x="0" y="172091"/>
                  </a:moveTo>
                  <a:cubicBezTo>
                    <a:pt x="0" y="77035"/>
                    <a:pt x="48765" y="0"/>
                    <a:pt x="108939" y="0"/>
                  </a:cubicBezTo>
                  <a:lnTo>
                    <a:pt x="12059688" y="0"/>
                  </a:lnTo>
                  <a:cubicBezTo>
                    <a:pt x="12119861" y="0"/>
                    <a:pt x="12168643" y="77035"/>
                    <a:pt x="12168643" y="172091"/>
                  </a:cubicBezTo>
                  <a:lnTo>
                    <a:pt x="12168643" y="1548818"/>
                  </a:lnTo>
                  <a:cubicBezTo>
                    <a:pt x="12168643" y="1643874"/>
                    <a:pt x="12119861" y="1720909"/>
                    <a:pt x="12059688" y="1720909"/>
                  </a:cubicBezTo>
                  <a:lnTo>
                    <a:pt x="108939" y="1720909"/>
                  </a:lnTo>
                  <a:cubicBezTo>
                    <a:pt x="48765" y="1720909"/>
                    <a:pt x="0" y="1643874"/>
                    <a:pt x="0" y="1548818"/>
                  </a:cubicBezTo>
                  <a:close/>
                </a:path>
              </a:pathLst>
            </a:custGeom>
            <a:solidFill>
              <a:srgbClr val="EFE2F8"/>
            </a:solidFill>
          </p:spPr>
        </p:sp>
      </p:grpSp>
      <p:sp>
        <p:nvSpPr>
          <p:cNvPr id="8" name="TextBox 8"/>
          <p:cNvSpPr txBox="1"/>
          <p:nvPr/>
        </p:nvSpPr>
        <p:spPr>
          <a:xfrm>
            <a:off x="8201739" y="3104415"/>
            <a:ext cx="8807283" cy="923925"/>
          </a:xfrm>
          <a:prstGeom prst="rect">
            <a:avLst/>
          </a:prstGeom>
        </p:spPr>
        <p:txBody>
          <a:bodyPr lIns="0" tIns="0" rIns="0" bIns="0" rtlCol="0" anchor="t">
            <a:spAutoFit/>
          </a:bodyPr>
          <a:lstStyle/>
          <a:p>
            <a:pPr algn="l">
              <a:lnSpc>
                <a:spcPts val="3600"/>
              </a:lnSpc>
            </a:pPr>
            <a:r>
              <a:rPr lang="it-IT" sz="3000" spc="-3" dirty="0">
                <a:solidFill>
                  <a:srgbClr val="043296"/>
                </a:solidFill>
                <a:latin typeface="Fira Sans Medium Bold"/>
              </a:rPr>
              <a:t>Una domanda stimolo è presentata come cornice del progetto</a:t>
            </a:r>
          </a:p>
        </p:txBody>
      </p:sp>
      <p:grpSp>
        <p:nvGrpSpPr>
          <p:cNvPr id="9" name="Group 9"/>
          <p:cNvGrpSpPr/>
          <p:nvPr/>
        </p:nvGrpSpPr>
        <p:grpSpPr>
          <a:xfrm>
            <a:off x="7733080" y="4385837"/>
            <a:ext cx="9607766" cy="1291605"/>
            <a:chOff x="0" y="0"/>
            <a:chExt cx="12810355" cy="1722140"/>
          </a:xfrm>
        </p:grpSpPr>
        <p:sp>
          <p:nvSpPr>
            <p:cNvPr id="10" name="Freeform 10"/>
            <p:cNvSpPr/>
            <p:nvPr/>
          </p:nvSpPr>
          <p:spPr>
            <a:xfrm>
              <a:off x="0" y="0"/>
              <a:ext cx="12810397" cy="1722120"/>
            </a:xfrm>
            <a:custGeom>
              <a:avLst/>
              <a:gdLst/>
              <a:ahLst/>
              <a:cxnLst/>
              <a:rect l="l" t="t" r="r" b="b"/>
              <a:pathLst>
                <a:path w="12810397" h="1722120">
                  <a:moveTo>
                    <a:pt x="0" y="172212"/>
                  </a:moveTo>
                  <a:cubicBezTo>
                    <a:pt x="0" y="77089"/>
                    <a:pt x="51337" y="0"/>
                    <a:pt x="114684" y="0"/>
                  </a:cubicBezTo>
                  <a:lnTo>
                    <a:pt x="12695699" y="0"/>
                  </a:lnTo>
                  <a:cubicBezTo>
                    <a:pt x="12759046" y="0"/>
                    <a:pt x="12810397" y="77089"/>
                    <a:pt x="12810397" y="172212"/>
                  </a:cubicBezTo>
                  <a:lnTo>
                    <a:pt x="12810397" y="1549908"/>
                  </a:lnTo>
                  <a:cubicBezTo>
                    <a:pt x="12810397" y="1645031"/>
                    <a:pt x="12759046" y="1722120"/>
                    <a:pt x="12695699" y="1722120"/>
                  </a:cubicBezTo>
                  <a:lnTo>
                    <a:pt x="114684" y="1722120"/>
                  </a:lnTo>
                  <a:cubicBezTo>
                    <a:pt x="51337" y="1722120"/>
                    <a:pt x="0" y="1645031"/>
                    <a:pt x="0" y="1549908"/>
                  </a:cubicBezTo>
                  <a:close/>
                </a:path>
              </a:pathLst>
            </a:custGeom>
            <a:solidFill>
              <a:srgbClr val="EFE2F8"/>
            </a:solidFill>
          </p:spPr>
        </p:sp>
      </p:grpSp>
      <p:sp>
        <p:nvSpPr>
          <p:cNvPr id="11" name="TextBox 11"/>
          <p:cNvSpPr txBox="1"/>
          <p:nvPr/>
        </p:nvSpPr>
        <p:spPr>
          <a:xfrm>
            <a:off x="7848600" y="4599343"/>
            <a:ext cx="9672710" cy="903068"/>
          </a:xfrm>
          <a:prstGeom prst="rect">
            <a:avLst/>
          </a:prstGeom>
        </p:spPr>
        <p:txBody>
          <a:bodyPr lIns="0" tIns="0" rIns="0" bIns="0" rtlCol="0" anchor="t">
            <a:spAutoFit/>
          </a:bodyPr>
          <a:lstStyle/>
          <a:p>
            <a:pPr algn="l">
              <a:lnSpc>
                <a:spcPts val="3600"/>
              </a:lnSpc>
            </a:pPr>
            <a:r>
              <a:rPr lang="it-IT" sz="2800" spc="-3" dirty="0">
                <a:solidFill>
                  <a:srgbClr val="043296"/>
                </a:solidFill>
                <a:latin typeface="Fira Sans Medium Bold"/>
              </a:rPr>
              <a:t>Una buona domanda stimolo è una domanda che indirizza tutte le domande verso una soluzione o un prodotto</a:t>
            </a:r>
          </a:p>
        </p:txBody>
      </p:sp>
      <p:grpSp>
        <p:nvGrpSpPr>
          <p:cNvPr id="12" name="Group 12"/>
          <p:cNvGrpSpPr/>
          <p:nvPr/>
        </p:nvGrpSpPr>
        <p:grpSpPr>
          <a:xfrm>
            <a:off x="7733080" y="5867942"/>
            <a:ext cx="9607766" cy="981442"/>
            <a:chOff x="0" y="0"/>
            <a:chExt cx="12810355" cy="1308589"/>
          </a:xfrm>
        </p:grpSpPr>
        <p:sp>
          <p:nvSpPr>
            <p:cNvPr id="13" name="Freeform 13"/>
            <p:cNvSpPr/>
            <p:nvPr/>
          </p:nvSpPr>
          <p:spPr>
            <a:xfrm>
              <a:off x="0" y="0"/>
              <a:ext cx="12810397" cy="1308574"/>
            </a:xfrm>
            <a:custGeom>
              <a:avLst/>
              <a:gdLst/>
              <a:ahLst/>
              <a:cxnLst/>
              <a:rect l="l" t="t" r="r" b="b"/>
              <a:pathLst>
                <a:path w="12810397" h="1308574">
                  <a:moveTo>
                    <a:pt x="0" y="130857"/>
                  </a:moveTo>
                  <a:cubicBezTo>
                    <a:pt x="0" y="58577"/>
                    <a:pt x="51337" y="0"/>
                    <a:pt x="114684" y="0"/>
                  </a:cubicBezTo>
                  <a:lnTo>
                    <a:pt x="12695699" y="0"/>
                  </a:lnTo>
                  <a:cubicBezTo>
                    <a:pt x="12759046" y="0"/>
                    <a:pt x="12810397" y="58577"/>
                    <a:pt x="12810397" y="130857"/>
                  </a:cubicBezTo>
                  <a:lnTo>
                    <a:pt x="12810397" y="1177716"/>
                  </a:lnTo>
                  <a:cubicBezTo>
                    <a:pt x="12810397" y="1249997"/>
                    <a:pt x="12759046" y="1308574"/>
                    <a:pt x="12695699" y="1308574"/>
                  </a:cubicBezTo>
                  <a:lnTo>
                    <a:pt x="114684" y="1308574"/>
                  </a:lnTo>
                  <a:cubicBezTo>
                    <a:pt x="51337" y="1308574"/>
                    <a:pt x="0" y="1249997"/>
                    <a:pt x="0" y="1177716"/>
                  </a:cubicBezTo>
                  <a:close/>
                </a:path>
              </a:pathLst>
            </a:custGeom>
            <a:solidFill>
              <a:srgbClr val="EFE2F8"/>
            </a:solidFill>
          </p:spPr>
        </p:sp>
      </p:grpSp>
      <p:sp>
        <p:nvSpPr>
          <p:cNvPr id="14" name="TextBox 14"/>
          <p:cNvSpPr txBox="1"/>
          <p:nvPr/>
        </p:nvSpPr>
        <p:spPr>
          <a:xfrm>
            <a:off x="8221864" y="6125294"/>
            <a:ext cx="5769823" cy="466725"/>
          </a:xfrm>
          <a:prstGeom prst="rect">
            <a:avLst/>
          </a:prstGeom>
        </p:spPr>
        <p:txBody>
          <a:bodyPr lIns="0" tIns="0" rIns="0" bIns="0" rtlCol="0" anchor="t">
            <a:spAutoFit/>
          </a:bodyPr>
          <a:lstStyle/>
          <a:p>
            <a:pPr algn="l">
              <a:lnSpc>
                <a:spcPts val="3600"/>
              </a:lnSpc>
            </a:pPr>
            <a:r>
              <a:rPr lang="en-US" sz="3000" spc="-3" dirty="0">
                <a:solidFill>
                  <a:srgbClr val="043296"/>
                </a:solidFill>
                <a:latin typeface="Fira Sans Medium Bold"/>
              </a:rPr>
              <a:t>È </a:t>
            </a:r>
            <a:r>
              <a:rPr lang="en-US" sz="3000" spc="-3" dirty="0" err="1">
                <a:solidFill>
                  <a:srgbClr val="043296"/>
                </a:solidFill>
                <a:latin typeface="Fira Sans Medium Bold"/>
              </a:rPr>
              <a:t>una</a:t>
            </a:r>
            <a:r>
              <a:rPr lang="en-US" sz="3000" spc="-3" dirty="0">
                <a:solidFill>
                  <a:srgbClr val="043296"/>
                </a:solidFill>
                <a:latin typeface="Fira Sans Medium Bold"/>
              </a:rPr>
              <a:t> </a:t>
            </a:r>
            <a:r>
              <a:rPr lang="en-US" sz="3000" spc="-3" dirty="0" err="1">
                <a:solidFill>
                  <a:srgbClr val="043296"/>
                </a:solidFill>
                <a:latin typeface="Fira Sans Medium Bold"/>
              </a:rPr>
              <a:t>domanda</a:t>
            </a:r>
            <a:r>
              <a:rPr lang="en-US" sz="3000" spc="-3" dirty="0">
                <a:solidFill>
                  <a:srgbClr val="043296"/>
                </a:solidFill>
                <a:latin typeface="Fira Sans Medium Bold"/>
              </a:rPr>
              <a:t> </a:t>
            </a:r>
            <a:r>
              <a:rPr lang="en-US" sz="3000" spc="-3" dirty="0" err="1">
                <a:solidFill>
                  <a:srgbClr val="043296"/>
                </a:solidFill>
                <a:latin typeface="Fira Sans Medium Bold"/>
              </a:rPr>
              <a:t>aperta</a:t>
            </a:r>
            <a:r>
              <a:rPr lang="en-US" sz="3000" spc="-3" dirty="0">
                <a:solidFill>
                  <a:srgbClr val="043296"/>
                </a:solidFill>
                <a:latin typeface="Fira Sans Medium Bold"/>
              </a:rPr>
              <a:t> </a:t>
            </a:r>
          </a:p>
        </p:txBody>
      </p:sp>
      <p:grpSp>
        <p:nvGrpSpPr>
          <p:cNvPr id="15" name="Group 15"/>
          <p:cNvGrpSpPr/>
          <p:nvPr/>
        </p:nvGrpSpPr>
        <p:grpSpPr>
          <a:xfrm>
            <a:off x="7733080" y="7039884"/>
            <a:ext cx="9607766" cy="1007289"/>
            <a:chOff x="0" y="0"/>
            <a:chExt cx="12810355" cy="1343052"/>
          </a:xfrm>
        </p:grpSpPr>
        <p:sp>
          <p:nvSpPr>
            <p:cNvPr id="16" name="Freeform 16"/>
            <p:cNvSpPr/>
            <p:nvPr/>
          </p:nvSpPr>
          <p:spPr>
            <a:xfrm>
              <a:off x="0" y="0"/>
              <a:ext cx="12810397" cy="1343036"/>
            </a:xfrm>
            <a:custGeom>
              <a:avLst/>
              <a:gdLst/>
              <a:ahLst/>
              <a:cxnLst/>
              <a:rect l="l" t="t" r="r" b="b"/>
              <a:pathLst>
                <a:path w="12810397" h="1343036">
                  <a:moveTo>
                    <a:pt x="0" y="134304"/>
                  </a:moveTo>
                  <a:cubicBezTo>
                    <a:pt x="0" y="60120"/>
                    <a:pt x="51337" y="0"/>
                    <a:pt x="114684" y="0"/>
                  </a:cubicBezTo>
                  <a:lnTo>
                    <a:pt x="12695699" y="0"/>
                  </a:lnTo>
                  <a:cubicBezTo>
                    <a:pt x="12759046" y="0"/>
                    <a:pt x="12810397" y="60120"/>
                    <a:pt x="12810397" y="134304"/>
                  </a:cubicBezTo>
                  <a:lnTo>
                    <a:pt x="12810397" y="1208732"/>
                  </a:lnTo>
                  <a:cubicBezTo>
                    <a:pt x="12810397" y="1282916"/>
                    <a:pt x="12759046" y="1343036"/>
                    <a:pt x="12695699" y="1343036"/>
                  </a:cubicBezTo>
                  <a:lnTo>
                    <a:pt x="114684" y="1343036"/>
                  </a:lnTo>
                  <a:cubicBezTo>
                    <a:pt x="51337" y="1343036"/>
                    <a:pt x="0" y="1282916"/>
                    <a:pt x="0" y="1208732"/>
                  </a:cubicBezTo>
                  <a:close/>
                </a:path>
              </a:pathLst>
            </a:custGeom>
            <a:solidFill>
              <a:srgbClr val="EFE2F8"/>
            </a:solidFill>
          </p:spPr>
        </p:sp>
      </p:grpSp>
      <p:sp>
        <p:nvSpPr>
          <p:cNvPr id="17" name="TextBox 17"/>
          <p:cNvSpPr txBox="1"/>
          <p:nvPr/>
        </p:nvSpPr>
        <p:spPr>
          <a:xfrm>
            <a:off x="8221864" y="7270978"/>
            <a:ext cx="12863188" cy="466725"/>
          </a:xfrm>
          <a:prstGeom prst="rect">
            <a:avLst/>
          </a:prstGeom>
        </p:spPr>
        <p:txBody>
          <a:bodyPr lIns="0" tIns="0" rIns="0" bIns="0" rtlCol="0" anchor="t">
            <a:spAutoFit/>
          </a:bodyPr>
          <a:lstStyle/>
          <a:p>
            <a:pPr algn="l">
              <a:lnSpc>
                <a:spcPts val="3600"/>
              </a:lnSpc>
            </a:pPr>
            <a:r>
              <a:rPr lang="it-IT" sz="3000" spc="-3" dirty="0">
                <a:solidFill>
                  <a:srgbClr val="043296"/>
                </a:solidFill>
                <a:latin typeface="Fira Sans Medium Bold"/>
              </a:rPr>
              <a:t>Impegna il pensiero di alto livello </a:t>
            </a:r>
          </a:p>
        </p:txBody>
      </p:sp>
      <p:grpSp>
        <p:nvGrpSpPr>
          <p:cNvPr id="18" name="Group 18"/>
          <p:cNvGrpSpPr/>
          <p:nvPr/>
        </p:nvGrpSpPr>
        <p:grpSpPr>
          <a:xfrm>
            <a:off x="7733080" y="8237672"/>
            <a:ext cx="9607766" cy="1340250"/>
            <a:chOff x="0" y="0"/>
            <a:chExt cx="12810355" cy="1787001"/>
          </a:xfrm>
        </p:grpSpPr>
        <p:sp>
          <p:nvSpPr>
            <p:cNvPr id="19" name="Freeform 19"/>
            <p:cNvSpPr/>
            <p:nvPr/>
          </p:nvSpPr>
          <p:spPr>
            <a:xfrm>
              <a:off x="0" y="0"/>
              <a:ext cx="12810397" cy="1786980"/>
            </a:xfrm>
            <a:custGeom>
              <a:avLst/>
              <a:gdLst/>
              <a:ahLst/>
              <a:cxnLst/>
              <a:rect l="l" t="t" r="r" b="b"/>
              <a:pathLst>
                <a:path w="12810397" h="1786980">
                  <a:moveTo>
                    <a:pt x="0" y="178698"/>
                  </a:moveTo>
                  <a:cubicBezTo>
                    <a:pt x="0" y="79992"/>
                    <a:pt x="51337" y="0"/>
                    <a:pt x="114684" y="0"/>
                  </a:cubicBezTo>
                  <a:lnTo>
                    <a:pt x="12695699" y="0"/>
                  </a:lnTo>
                  <a:cubicBezTo>
                    <a:pt x="12759046" y="0"/>
                    <a:pt x="12810397" y="79992"/>
                    <a:pt x="12810397" y="178698"/>
                  </a:cubicBezTo>
                  <a:lnTo>
                    <a:pt x="12810397" y="1608282"/>
                  </a:lnTo>
                  <a:cubicBezTo>
                    <a:pt x="12810397" y="1706987"/>
                    <a:pt x="12759046" y="1786980"/>
                    <a:pt x="12695699" y="1786980"/>
                  </a:cubicBezTo>
                  <a:lnTo>
                    <a:pt x="114684" y="1786980"/>
                  </a:lnTo>
                  <a:cubicBezTo>
                    <a:pt x="51337" y="1786980"/>
                    <a:pt x="0" y="1706987"/>
                    <a:pt x="0" y="1608282"/>
                  </a:cubicBezTo>
                  <a:close/>
                </a:path>
              </a:pathLst>
            </a:custGeom>
            <a:solidFill>
              <a:srgbClr val="EFE2F8"/>
            </a:solidFill>
          </p:spPr>
        </p:sp>
      </p:grpSp>
      <p:sp>
        <p:nvSpPr>
          <p:cNvPr id="20" name="TextBox 20"/>
          <p:cNvSpPr txBox="1"/>
          <p:nvPr/>
        </p:nvSpPr>
        <p:spPr>
          <a:xfrm>
            <a:off x="8201739" y="8285244"/>
            <a:ext cx="9607766" cy="1292662"/>
          </a:xfrm>
          <a:prstGeom prst="rect">
            <a:avLst/>
          </a:prstGeom>
        </p:spPr>
        <p:txBody>
          <a:bodyPr wrap="square" lIns="0" tIns="0" rIns="0" bIns="0" rtlCol="0" anchor="t">
            <a:spAutoFit/>
          </a:bodyPr>
          <a:lstStyle/>
          <a:p>
            <a:pPr>
              <a:spcBef>
                <a:spcPct val="0"/>
              </a:spcBef>
            </a:pPr>
            <a:r>
              <a:rPr lang="it-IT" sz="2800" spc="-3" dirty="0">
                <a:solidFill>
                  <a:srgbClr val="043296"/>
                </a:solidFill>
                <a:latin typeface="Fira Sans Medium Bold"/>
              </a:rPr>
              <a:t>Richiede la capacità di sintetizzare le informazioni provenienti da una molteplicità di fonti , esperienze e attività.</a:t>
            </a:r>
          </a:p>
        </p:txBody>
      </p:sp>
      <p:pic>
        <p:nvPicPr>
          <p:cNvPr id="21" name="Picture 21"/>
          <p:cNvPicPr>
            <a:picLocks noChangeAspect="1"/>
          </p:cNvPicPr>
          <p:nvPr/>
        </p:nvPicPr>
        <p:blipFill>
          <a:blip r:embed="rId4"/>
          <a:srcRect l="40628" r="270" b="4"/>
          <a:stretch>
            <a:fillRect/>
          </a:stretch>
        </p:blipFill>
        <p:spPr>
          <a:xfrm>
            <a:off x="413551" y="1798039"/>
            <a:ext cx="6689707" cy="8488853"/>
          </a:xfrm>
          <a:prstGeom prst="rect">
            <a:avLst/>
          </a:prstGeom>
        </p:spPr>
      </p:pic>
      <p:pic>
        <p:nvPicPr>
          <p:cNvPr id="22" name="Immagine 21" descr="Immagine che contiene testo, grafica vettoriale, clipart">
            <a:extLst>
              <a:ext uri="{FF2B5EF4-FFF2-40B4-BE49-F238E27FC236}">
                <a16:creationId xmlns:a16="http://schemas.microsoft.com/office/drawing/2014/main" id="{87ED384A-BB6E-87CD-31FF-2823BD509A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23" name="Immagine 22" descr="Immagine che contiene testo">
            <a:extLst>
              <a:ext uri="{FF2B5EF4-FFF2-40B4-BE49-F238E27FC236}">
                <a16:creationId xmlns:a16="http://schemas.microsoft.com/office/drawing/2014/main" id="{E0A0AF52-9806-4823-6732-806C4E68F6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66"/>
            <a:ext cx="16924915" cy="771134"/>
          </a:xfrm>
          <a:prstGeom prst="rect">
            <a:avLst/>
          </a:prstGeom>
        </p:spPr>
      </p:pic>
      <p:sp>
        <p:nvSpPr>
          <p:cNvPr id="5" name="TextBox 5"/>
          <p:cNvSpPr txBox="1"/>
          <p:nvPr/>
        </p:nvSpPr>
        <p:spPr>
          <a:xfrm>
            <a:off x="1726974" y="3042160"/>
            <a:ext cx="12190736" cy="6878678"/>
          </a:xfrm>
          <a:prstGeom prst="rect">
            <a:avLst/>
          </a:prstGeom>
        </p:spPr>
        <p:txBody>
          <a:bodyPr lIns="0" tIns="0" rIns="0" bIns="0" rtlCol="0" anchor="t">
            <a:spAutoFit/>
          </a:bodyPr>
          <a:lstStyle/>
          <a:p>
            <a:pPr marL="928331" lvl="1" indent="-464165">
              <a:lnSpc>
                <a:spcPts val="6019"/>
              </a:lnSpc>
              <a:spcBef>
                <a:spcPct val="0"/>
              </a:spcBef>
              <a:buFont typeface="Arial"/>
              <a:buChar char="•"/>
            </a:pPr>
            <a:r>
              <a:rPr lang="it-IT" sz="4299" dirty="0">
                <a:solidFill>
                  <a:srgbClr val="1836B2"/>
                </a:solidFill>
                <a:latin typeface="Fira Sans Medium"/>
              </a:rPr>
              <a:t>È sufficientemente aperta da consentire la ricerca individuale</a:t>
            </a:r>
          </a:p>
          <a:p>
            <a:pPr marL="928331" lvl="1" indent="-464165">
              <a:lnSpc>
                <a:spcPts val="6019"/>
              </a:lnSpc>
              <a:spcBef>
                <a:spcPct val="0"/>
              </a:spcBef>
              <a:buFont typeface="Arial"/>
              <a:buChar char="•"/>
            </a:pPr>
            <a:r>
              <a:rPr lang="it-IT" sz="4299" dirty="0">
                <a:solidFill>
                  <a:srgbClr val="1836B2"/>
                </a:solidFill>
                <a:latin typeface="Fira Sans Medium"/>
              </a:rPr>
              <a:t>È importante e significativa per gli studenti</a:t>
            </a:r>
          </a:p>
          <a:p>
            <a:pPr marL="928331" lvl="1" indent="-464165">
              <a:lnSpc>
                <a:spcPts val="6019"/>
              </a:lnSpc>
              <a:spcBef>
                <a:spcPct val="0"/>
              </a:spcBef>
              <a:buFont typeface="Arial"/>
              <a:buChar char="•"/>
            </a:pPr>
            <a:r>
              <a:rPr lang="it-IT" sz="4299" dirty="0">
                <a:solidFill>
                  <a:srgbClr val="1836B2"/>
                </a:solidFill>
                <a:latin typeface="Fira Sans Medium"/>
              </a:rPr>
              <a:t>È un supporto all’apprendimento autogestito</a:t>
            </a:r>
          </a:p>
          <a:p>
            <a:pPr marL="928331" lvl="1" indent="-464165">
              <a:lnSpc>
                <a:spcPts val="6019"/>
              </a:lnSpc>
              <a:spcBef>
                <a:spcPct val="0"/>
              </a:spcBef>
              <a:buFont typeface="Arial"/>
              <a:buChar char="•"/>
            </a:pPr>
            <a:r>
              <a:rPr lang="it-IT" sz="4299" dirty="0">
                <a:solidFill>
                  <a:srgbClr val="1836B2"/>
                </a:solidFill>
                <a:latin typeface="Fira Sans Medium"/>
              </a:rPr>
              <a:t>Comporta un’autentica risoluzione di problemi</a:t>
            </a:r>
          </a:p>
          <a:p>
            <a:pPr marL="928331" lvl="1" indent="-464165">
              <a:lnSpc>
                <a:spcPts val="6019"/>
              </a:lnSpc>
              <a:spcBef>
                <a:spcPct val="0"/>
              </a:spcBef>
              <a:buFont typeface="Arial"/>
              <a:buChar char="•"/>
            </a:pPr>
            <a:r>
              <a:rPr lang="it-IT" sz="4299" dirty="0">
                <a:solidFill>
                  <a:srgbClr val="1836B2"/>
                </a:solidFill>
                <a:latin typeface="Fira Sans Medium"/>
              </a:rPr>
              <a:t>Si presta a lavori interdisciplinari e alla collaborazione</a:t>
            </a:r>
          </a:p>
          <a:p>
            <a:pPr>
              <a:lnSpc>
                <a:spcPts val="6019"/>
              </a:lnSpc>
              <a:spcBef>
                <a:spcPct val="0"/>
              </a:spcBef>
            </a:pPr>
            <a:endParaRPr lang="en-US" sz="4299" dirty="0">
              <a:solidFill>
                <a:srgbClr val="1836B2"/>
              </a:solidFill>
              <a:latin typeface="Fira Sans Medium"/>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917710" y="2726689"/>
            <a:ext cx="3688357" cy="4114800"/>
          </a:xfrm>
          <a:prstGeom prst="rect">
            <a:avLst/>
          </a:prstGeom>
        </p:spPr>
      </p:pic>
      <p:sp>
        <p:nvSpPr>
          <p:cNvPr id="7" name="TextBox 7"/>
          <p:cNvSpPr txBox="1"/>
          <p:nvPr/>
        </p:nvSpPr>
        <p:spPr>
          <a:xfrm>
            <a:off x="2083889" y="1433836"/>
            <a:ext cx="13438524" cy="1292853"/>
          </a:xfrm>
          <a:prstGeom prst="rect">
            <a:avLst/>
          </a:prstGeom>
        </p:spPr>
        <p:txBody>
          <a:bodyPr lIns="0" tIns="0" rIns="0" bIns="0" rtlCol="0" anchor="t">
            <a:spAutoFit/>
          </a:bodyPr>
          <a:lstStyle/>
          <a:p>
            <a:pPr algn="l">
              <a:lnSpc>
                <a:spcPts val="10640"/>
              </a:lnSpc>
            </a:pPr>
            <a:r>
              <a:rPr lang="en-US" sz="7600" dirty="0">
                <a:solidFill>
                  <a:srgbClr val="1836B2"/>
                </a:solidFill>
                <a:latin typeface="Fira Sans Medium Bold"/>
              </a:rPr>
              <a:t>Una buona </a:t>
            </a:r>
            <a:r>
              <a:rPr lang="en-US" sz="7600" dirty="0" err="1">
                <a:solidFill>
                  <a:srgbClr val="1836B2"/>
                </a:solidFill>
                <a:latin typeface="Fira Sans Medium Bold"/>
              </a:rPr>
              <a:t>domanda</a:t>
            </a:r>
            <a:r>
              <a:rPr lang="en-US" sz="7600" dirty="0">
                <a:solidFill>
                  <a:srgbClr val="1836B2"/>
                </a:solidFill>
                <a:latin typeface="Fira Sans Medium Bold"/>
              </a:rPr>
              <a:t> </a:t>
            </a:r>
            <a:r>
              <a:rPr lang="en-US" sz="7600" dirty="0" err="1">
                <a:solidFill>
                  <a:srgbClr val="1836B2"/>
                </a:solidFill>
                <a:latin typeface="Fira Sans Medium Bold"/>
              </a:rPr>
              <a:t>stimolo</a:t>
            </a:r>
            <a:r>
              <a:rPr lang="en-US" sz="7600" dirty="0">
                <a:solidFill>
                  <a:srgbClr val="1836B2"/>
                </a:solidFill>
                <a:latin typeface="Fira Sans Medium Bold"/>
              </a:rPr>
              <a:t>:</a:t>
            </a:r>
          </a:p>
        </p:txBody>
      </p:sp>
      <p:pic>
        <p:nvPicPr>
          <p:cNvPr id="8" name="Immagine 7" descr="Immagine che contiene testo, grafica vettoriale, clipart">
            <a:extLst>
              <a:ext uri="{FF2B5EF4-FFF2-40B4-BE49-F238E27FC236}">
                <a16:creationId xmlns:a16="http://schemas.microsoft.com/office/drawing/2014/main" id="{4E108417-E0CF-06B5-D86F-10C1FDC749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2172CC74-D776-CDEE-57B0-12F4A667C1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68296" y="1888866"/>
            <a:ext cx="13533120" cy="924306"/>
          </a:xfrm>
          <a:prstGeom prst="rect">
            <a:avLst/>
          </a:prstGeom>
        </p:spPr>
        <p:txBody>
          <a:bodyPr lIns="0" tIns="0" rIns="0" bIns="0" rtlCol="0" anchor="t">
            <a:spAutoFit/>
          </a:bodyPr>
          <a:lstStyle/>
          <a:p>
            <a:pPr algn="l">
              <a:lnSpc>
                <a:spcPts val="7181"/>
              </a:lnSpc>
            </a:pPr>
            <a:r>
              <a:rPr lang="it-IT" sz="6300" spc="-75" dirty="0">
                <a:solidFill>
                  <a:srgbClr val="043296"/>
                </a:solidFill>
                <a:latin typeface="Fira Sans Medium"/>
              </a:rPr>
              <a:t>Una domanda stimolo può essere...</a:t>
            </a:r>
          </a:p>
        </p:txBody>
      </p:sp>
      <p:grpSp>
        <p:nvGrpSpPr>
          <p:cNvPr id="3" name="Group 3"/>
          <p:cNvGrpSpPr/>
          <p:nvPr/>
        </p:nvGrpSpPr>
        <p:grpSpPr>
          <a:xfrm>
            <a:off x="2148214" y="3556122"/>
            <a:ext cx="13735050" cy="732613"/>
            <a:chOff x="0" y="0"/>
            <a:chExt cx="18313400" cy="984800"/>
          </a:xfrm>
        </p:grpSpPr>
        <p:sp>
          <p:nvSpPr>
            <p:cNvPr id="4" name="Freeform 4"/>
            <p:cNvSpPr/>
            <p:nvPr/>
          </p:nvSpPr>
          <p:spPr>
            <a:xfrm>
              <a:off x="12700" y="12700"/>
              <a:ext cx="18288000" cy="959358"/>
            </a:xfrm>
            <a:custGeom>
              <a:avLst/>
              <a:gdLst/>
              <a:ahLst/>
              <a:cxnLst/>
              <a:rect l="l" t="t" r="r" b="b"/>
              <a:pathLst>
                <a:path w="18288000" h="959358">
                  <a:moveTo>
                    <a:pt x="0" y="159893"/>
                  </a:moveTo>
                  <a:cubicBezTo>
                    <a:pt x="0" y="71628"/>
                    <a:pt x="73406" y="0"/>
                    <a:pt x="163957" y="0"/>
                  </a:cubicBezTo>
                  <a:lnTo>
                    <a:pt x="18124043" y="0"/>
                  </a:lnTo>
                  <a:cubicBezTo>
                    <a:pt x="18214594" y="0"/>
                    <a:pt x="18288000" y="71628"/>
                    <a:pt x="18288000" y="159893"/>
                  </a:cubicBezTo>
                  <a:lnTo>
                    <a:pt x="18288000" y="799465"/>
                  </a:lnTo>
                  <a:cubicBezTo>
                    <a:pt x="18288000" y="887730"/>
                    <a:pt x="18214594" y="959358"/>
                    <a:pt x="18124043" y="959358"/>
                  </a:cubicBezTo>
                  <a:lnTo>
                    <a:pt x="163957" y="959358"/>
                  </a:lnTo>
                  <a:cubicBezTo>
                    <a:pt x="73406" y="959358"/>
                    <a:pt x="0" y="887857"/>
                    <a:pt x="0" y="799465"/>
                  </a:cubicBezTo>
                  <a:close/>
                </a:path>
              </a:pathLst>
            </a:custGeom>
            <a:solidFill>
              <a:srgbClr val="90278E"/>
            </a:solidFill>
          </p:spPr>
        </p:sp>
        <p:sp>
          <p:nvSpPr>
            <p:cNvPr id="5" name="Freeform 5"/>
            <p:cNvSpPr/>
            <p:nvPr/>
          </p:nvSpPr>
          <p:spPr>
            <a:xfrm>
              <a:off x="0" y="0"/>
              <a:ext cx="18313400" cy="984758"/>
            </a:xfrm>
            <a:custGeom>
              <a:avLst/>
              <a:gdLst/>
              <a:ahLst/>
              <a:cxnLst/>
              <a:rect l="l" t="t" r="r" b="b"/>
              <a:pathLst>
                <a:path w="18313400" h="984758">
                  <a:moveTo>
                    <a:pt x="0" y="172593"/>
                  </a:moveTo>
                  <a:cubicBezTo>
                    <a:pt x="0" y="76962"/>
                    <a:pt x="79375" y="0"/>
                    <a:pt x="176657" y="0"/>
                  </a:cubicBezTo>
                  <a:lnTo>
                    <a:pt x="18136743" y="0"/>
                  </a:lnTo>
                  <a:lnTo>
                    <a:pt x="18136743" y="12700"/>
                  </a:lnTo>
                  <a:lnTo>
                    <a:pt x="18136743" y="0"/>
                  </a:lnTo>
                  <a:cubicBezTo>
                    <a:pt x="18234025" y="0"/>
                    <a:pt x="18313400" y="76962"/>
                    <a:pt x="18313400" y="172593"/>
                  </a:cubicBezTo>
                  <a:lnTo>
                    <a:pt x="18300700" y="172593"/>
                  </a:lnTo>
                  <a:lnTo>
                    <a:pt x="18313400" y="172593"/>
                  </a:lnTo>
                  <a:lnTo>
                    <a:pt x="18313400" y="812165"/>
                  </a:lnTo>
                  <a:lnTo>
                    <a:pt x="18300700" y="812165"/>
                  </a:lnTo>
                  <a:lnTo>
                    <a:pt x="18313400" y="812165"/>
                  </a:lnTo>
                  <a:cubicBezTo>
                    <a:pt x="18313400" y="907796"/>
                    <a:pt x="18234025" y="984758"/>
                    <a:pt x="18136743" y="984758"/>
                  </a:cubicBezTo>
                  <a:lnTo>
                    <a:pt x="18136743" y="972058"/>
                  </a:lnTo>
                  <a:lnTo>
                    <a:pt x="18136743" y="984758"/>
                  </a:lnTo>
                  <a:lnTo>
                    <a:pt x="176657" y="984758"/>
                  </a:lnTo>
                  <a:lnTo>
                    <a:pt x="176657" y="972058"/>
                  </a:lnTo>
                  <a:lnTo>
                    <a:pt x="176657" y="984758"/>
                  </a:lnTo>
                  <a:cubicBezTo>
                    <a:pt x="79375" y="984758"/>
                    <a:pt x="0" y="907796"/>
                    <a:pt x="0" y="812165"/>
                  </a:cubicBezTo>
                  <a:lnTo>
                    <a:pt x="0" y="172593"/>
                  </a:lnTo>
                  <a:lnTo>
                    <a:pt x="12700" y="172593"/>
                  </a:lnTo>
                  <a:lnTo>
                    <a:pt x="0" y="172593"/>
                  </a:lnTo>
                  <a:moveTo>
                    <a:pt x="25400" y="172593"/>
                  </a:moveTo>
                  <a:lnTo>
                    <a:pt x="25400" y="812165"/>
                  </a:lnTo>
                  <a:lnTo>
                    <a:pt x="12700" y="812165"/>
                  </a:lnTo>
                  <a:lnTo>
                    <a:pt x="25400" y="812165"/>
                  </a:lnTo>
                  <a:cubicBezTo>
                    <a:pt x="25400" y="893191"/>
                    <a:pt x="92837" y="959358"/>
                    <a:pt x="176657" y="959358"/>
                  </a:cubicBezTo>
                  <a:lnTo>
                    <a:pt x="18136743" y="959358"/>
                  </a:lnTo>
                  <a:cubicBezTo>
                    <a:pt x="18220562" y="959358"/>
                    <a:pt x="18288000" y="893191"/>
                    <a:pt x="18288000" y="812165"/>
                  </a:cubicBezTo>
                  <a:lnTo>
                    <a:pt x="18288000" y="172593"/>
                  </a:lnTo>
                  <a:cubicBezTo>
                    <a:pt x="18288000" y="91567"/>
                    <a:pt x="18220562" y="25400"/>
                    <a:pt x="18136743" y="25400"/>
                  </a:cubicBezTo>
                  <a:lnTo>
                    <a:pt x="176657" y="25400"/>
                  </a:lnTo>
                  <a:lnTo>
                    <a:pt x="176657" y="12700"/>
                  </a:lnTo>
                  <a:lnTo>
                    <a:pt x="176657" y="25400"/>
                  </a:lnTo>
                  <a:cubicBezTo>
                    <a:pt x="92837" y="25400"/>
                    <a:pt x="25400" y="91567"/>
                    <a:pt x="25400" y="172593"/>
                  </a:cubicBezTo>
                  <a:close/>
                </a:path>
              </a:pathLst>
            </a:custGeom>
            <a:solidFill>
              <a:srgbClr val="FFFFFF"/>
            </a:solidFill>
          </p:spPr>
        </p:sp>
      </p:grpSp>
      <p:sp>
        <p:nvSpPr>
          <p:cNvPr id="6" name="TextBox 6"/>
          <p:cNvSpPr txBox="1"/>
          <p:nvPr/>
        </p:nvSpPr>
        <p:spPr>
          <a:xfrm>
            <a:off x="2489601" y="3726180"/>
            <a:ext cx="13512399" cy="426720"/>
          </a:xfrm>
          <a:prstGeom prst="rect">
            <a:avLst/>
          </a:prstGeom>
        </p:spPr>
        <p:txBody>
          <a:bodyPr lIns="0" tIns="0" rIns="0" bIns="0" rtlCol="0" anchor="t">
            <a:spAutoFit/>
          </a:bodyPr>
          <a:lstStyle/>
          <a:p>
            <a:pPr algn="l">
              <a:lnSpc>
                <a:spcPts val="3240"/>
              </a:lnSpc>
            </a:pPr>
            <a:r>
              <a:rPr lang="it-IT" sz="3000" dirty="0">
                <a:solidFill>
                  <a:srgbClr val="FFFFFF"/>
                </a:solidFill>
                <a:latin typeface="Fira Sans Medium Bold"/>
              </a:rPr>
              <a:t>Esplorazione di una domanda filosofica</a:t>
            </a:r>
          </a:p>
        </p:txBody>
      </p:sp>
      <p:sp>
        <p:nvSpPr>
          <p:cNvPr id="7" name="TextBox 7"/>
          <p:cNvSpPr txBox="1"/>
          <p:nvPr/>
        </p:nvSpPr>
        <p:spPr>
          <a:xfrm>
            <a:off x="2443299" y="4334411"/>
            <a:ext cx="13292963" cy="666849"/>
          </a:xfrm>
          <a:prstGeom prst="rect">
            <a:avLst/>
          </a:prstGeom>
        </p:spPr>
        <p:txBody>
          <a:bodyPr lIns="0" tIns="0" rIns="0" bIns="0" rtlCol="0" anchor="t">
            <a:spAutoFit/>
          </a:bodyPr>
          <a:lstStyle/>
          <a:p>
            <a:pPr marL="632460" lvl="2" indent="-342900" algn="l">
              <a:lnSpc>
                <a:spcPts val="2592"/>
              </a:lnSpc>
              <a:buFont typeface="Arial" panose="020B0604020202020204" pitchFamily="34" charset="0"/>
              <a:buChar char="•"/>
            </a:pPr>
            <a:r>
              <a:rPr lang="it-IT" sz="2400" dirty="0">
                <a:solidFill>
                  <a:srgbClr val="043296"/>
                </a:solidFill>
                <a:latin typeface="Fira Sans Medium"/>
              </a:rPr>
              <a:t>Quando diventiamo grandi?</a:t>
            </a:r>
          </a:p>
          <a:p>
            <a:pPr marL="632460" lvl="2" indent="-342900" algn="l">
              <a:lnSpc>
                <a:spcPts val="2592"/>
              </a:lnSpc>
              <a:buFont typeface="Arial" panose="020B0604020202020204" pitchFamily="34" charset="0"/>
              <a:buChar char="•"/>
            </a:pPr>
            <a:r>
              <a:rPr lang="it-IT" sz="2400" dirty="0">
                <a:solidFill>
                  <a:srgbClr val="043296"/>
                </a:solidFill>
                <a:latin typeface="Fira Sans Medium"/>
              </a:rPr>
              <a:t>Chi ha il potere e come fa ad ottenerlo? </a:t>
            </a:r>
          </a:p>
        </p:txBody>
      </p:sp>
      <p:grpSp>
        <p:nvGrpSpPr>
          <p:cNvPr id="8" name="Group 8"/>
          <p:cNvGrpSpPr/>
          <p:nvPr/>
        </p:nvGrpSpPr>
        <p:grpSpPr>
          <a:xfrm>
            <a:off x="2148215" y="5098499"/>
            <a:ext cx="13735050" cy="738569"/>
            <a:chOff x="0" y="0"/>
            <a:chExt cx="18313400" cy="984758"/>
          </a:xfrm>
        </p:grpSpPr>
        <p:sp>
          <p:nvSpPr>
            <p:cNvPr id="9" name="Freeform 9"/>
            <p:cNvSpPr/>
            <p:nvPr/>
          </p:nvSpPr>
          <p:spPr>
            <a:xfrm>
              <a:off x="12700" y="12700"/>
              <a:ext cx="18288000" cy="959359"/>
            </a:xfrm>
            <a:custGeom>
              <a:avLst/>
              <a:gdLst/>
              <a:ahLst/>
              <a:cxnLst/>
              <a:rect l="l" t="t" r="r" b="b"/>
              <a:pathLst>
                <a:path w="18288000" h="959358">
                  <a:moveTo>
                    <a:pt x="0" y="159893"/>
                  </a:moveTo>
                  <a:cubicBezTo>
                    <a:pt x="0" y="71628"/>
                    <a:pt x="73406" y="0"/>
                    <a:pt x="163957" y="0"/>
                  </a:cubicBezTo>
                  <a:lnTo>
                    <a:pt x="18124043" y="0"/>
                  </a:lnTo>
                  <a:cubicBezTo>
                    <a:pt x="18214594" y="0"/>
                    <a:pt x="18288000" y="71628"/>
                    <a:pt x="18288000" y="159893"/>
                  </a:cubicBezTo>
                  <a:lnTo>
                    <a:pt x="18288000" y="799465"/>
                  </a:lnTo>
                  <a:cubicBezTo>
                    <a:pt x="18288000" y="887730"/>
                    <a:pt x="18214594" y="959358"/>
                    <a:pt x="18124043" y="959358"/>
                  </a:cubicBezTo>
                  <a:lnTo>
                    <a:pt x="163957" y="959358"/>
                  </a:lnTo>
                  <a:cubicBezTo>
                    <a:pt x="73406" y="959358"/>
                    <a:pt x="0" y="887857"/>
                    <a:pt x="0" y="799465"/>
                  </a:cubicBezTo>
                  <a:close/>
                </a:path>
              </a:pathLst>
            </a:custGeom>
            <a:solidFill>
              <a:srgbClr val="90278E"/>
            </a:solidFill>
          </p:spPr>
        </p:sp>
        <p:sp>
          <p:nvSpPr>
            <p:cNvPr id="10" name="Freeform 10"/>
            <p:cNvSpPr/>
            <p:nvPr/>
          </p:nvSpPr>
          <p:spPr>
            <a:xfrm>
              <a:off x="0" y="0"/>
              <a:ext cx="18313400" cy="984758"/>
            </a:xfrm>
            <a:custGeom>
              <a:avLst/>
              <a:gdLst/>
              <a:ahLst/>
              <a:cxnLst/>
              <a:rect l="l" t="t" r="r" b="b"/>
              <a:pathLst>
                <a:path w="18313400" h="984758">
                  <a:moveTo>
                    <a:pt x="0" y="172593"/>
                  </a:moveTo>
                  <a:cubicBezTo>
                    <a:pt x="0" y="76962"/>
                    <a:pt x="79375" y="0"/>
                    <a:pt x="176657" y="0"/>
                  </a:cubicBezTo>
                  <a:lnTo>
                    <a:pt x="18136743" y="0"/>
                  </a:lnTo>
                  <a:lnTo>
                    <a:pt x="18136743" y="12700"/>
                  </a:lnTo>
                  <a:lnTo>
                    <a:pt x="18136743" y="0"/>
                  </a:lnTo>
                  <a:cubicBezTo>
                    <a:pt x="18234025" y="0"/>
                    <a:pt x="18313400" y="76962"/>
                    <a:pt x="18313400" y="172593"/>
                  </a:cubicBezTo>
                  <a:lnTo>
                    <a:pt x="18300700" y="172593"/>
                  </a:lnTo>
                  <a:lnTo>
                    <a:pt x="18313400" y="172593"/>
                  </a:lnTo>
                  <a:lnTo>
                    <a:pt x="18313400" y="812165"/>
                  </a:lnTo>
                  <a:lnTo>
                    <a:pt x="18300700" y="812165"/>
                  </a:lnTo>
                  <a:lnTo>
                    <a:pt x="18313400" y="812165"/>
                  </a:lnTo>
                  <a:cubicBezTo>
                    <a:pt x="18313400" y="907796"/>
                    <a:pt x="18234025" y="984758"/>
                    <a:pt x="18136743" y="984758"/>
                  </a:cubicBezTo>
                  <a:lnTo>
                    <a:pt x="18136743" y="972058"/>
                  </a:lnTo>
                  <a:lnTo>
                    <a:pt x="18136743" y="984758"/>
                  </a:lnTo>
                  <a:lnTo>
                    <a:pt x="176657" y="984758"/>
                  </a:lnTo>
                  <a:lnTo>
                    <a:pt x="176657" y="972058"/>
                  </a:lnTo>
                  <a:lnTo>
                    <a:pt x="176657" y="984758"/>
                  </a:lnTo>
                  <a:cubicBezTo>
                    <a:pt x="79375" y="984758"/>
                    <a:pt x="0" y="907796"/>
                    <a:pt x="0" y="812165"/>
                  </a:cubicBezTo>
                  <a:lnTo>
                    <a:pt x="0" y="172593"/>
                  </a:lnTo>
                  <a:lnTo>
                    <a:pt x="12700" y="172593"/>
                  </a:lnTo>
                  <a:lnTo>
                    <a:pt x="0" y="172593"/>
                  </a:lnTo>
                  <a:moveTo>
                    <a:pt x="25400" y="172593"/>
                  </a:moveTo>
                  <a:lnTo>
                    <a:pt x="25400" y="812165"/>
                  </a:lnTo>
                  <a:lnTo>
                    <a:pt x="12700" y="812165"/>
                  </a:lnTo>
                  <a:lnTo>
                    <a:pt x="25400" y="812165"/>
                  </a:lnTo>
                  <a:cubicBezTo>
                    <a:pt x="25400" y="893191"/>
                    <a:pt x="92837" y="959358"/>
                    <a:pt x="176657" y="959358"/>
                  </a:cubicBezTo>
                  <a:lnTo>
                    <a:pt x="18136743" y="959358"/>
                  </a:lnTo>
                  <a:cubicBezTo>
                    <a:pt x="18220562" y="959358"/>
                    <a:pt x="18288000" y="893191"/>
                    <a:pt x="18288000" y="812165"/>
                  </a:cubicBezTo>
                  <a:lnTo>
                    <a:pt x="18288000" y="172593"/>
                  </a:lnTo>
                  <a:cubicBezTo>
                    <a:pt x="18288000" y="91567"/>
                    <a:pt x="18220562" y="25400"/>
                    <a:pt x="18136743" y="25400"/>
                  </a:cubicBezTo>
                  <a:lnTo>
                    <a:pt x="176657" y="25400"/>
                  </a:lnTo>
                  <a:lnTo>
                    <a:pt x="176657" y="12700"/>
                  </a:lnTo>
                  <a:lnTo>
                    <a:pt x="176657" y="25400"/>
                  </a:lnTo>
                  <a:cubicBezTo>
                    <a:pt x="92837" y="25400"/>
                    <a:pt x="25400" y="91567"/>
                    <a:pt x="25400" y="172593"/>
                  </a:cubicBezTo>
                  <a:close/>
                </a:path>
              </a:pathLst>
            </a:custGeom>
            <a:solidFill>
              <a:srgbClr val="FFFFFF"/>
            </a:solidFill>
          </p:spPr>
        </p:sp>
      </p:grpSp>
      <p:sp>
        <p:nvSpPr>
          <p:cNvPr id="11" name="TextBox 11"/>
          <p:cNvSpPr txBox="1"/>
          <p:nvPr/>
        </p:nvSpPr>
        <p:spPr>
          <a:xfrm>
            <a:off x="2489601" y="5285866"/>
            <a:ext cx="13512399" cy="426720"/>
          </a:xfrm>
          <a:prstGeom prst="rect">
            <a:avLst/>
          </a:prstGeom>
        </p:spPr>
        <p:txBody>
          <a:bodyPr lIns="0" tIns="0" rIns="0" bIns="0" rtlCol="0" anchor="t">
            <a:spAutoFit/>
          </a:bodyPr>
          <a:lstStyle/>
          <a:p>
            <a:pPr algn="l">
              <a:lnSpc>
                <a:spcPts val="3240"/>
              </a:lnSpc>
            </a:pPr>
            <a:r>
              <a:rPr lang="it-IT" sz="3000" dirty="0">
                <a:solidFill>
                  <a:srgbClr val="FFFFFF"/>
                </a:solidFill>
                <a:latin typeface="Fira Sans Medium Bold"/>
              </a:rPr>
              <a:t>Una ricerca di un evento o periodo storico</a:t>
            </a:r>
          </a:p>
        </p:txBody>
      </p:sp>
      <p:sp>
        <p:nvSpPr>
          <p:cNvPr id="12" name="TextBox 12"/>
          <p:cNvSpPr txBox="1"/>
          <p:nvPr/>
        </p:nvSpPr>
        <p:spPr>
          <a:xfrm>
            <a:off x="2443299" y="5876786"/>
            <a:ext cx="13292963" cy="666849"/>
          </a:xfrm>
          <a:prstGeom prst="rect">
            <a:avLst/>
          </a:prstGeom>
        </p:spPr>
        <p:txBody>
          <a:bodyPr lIns="0" tIns="0" rIns="0" bIns="0" rtlCol="0" anchor="t">
            <a:spAutoFit/>
          </a:bodyPr>
          <a:lstStyle/>
          <a:p>
            <a:pPr marL="632460" lvl="2" indent="-342900" algn="l">
              <a:lnSpc>
                <a:spcPts val="2592"/>
              </a:lnSpc>
              <a:buFont typeface="Arial" panose="020B0604020202020204" pitchFamily="34" charset="0"/>
              <a:buChar char="•"/>
            </a:pPr>
            <a:r>
              <a:rPr lang="it-IT" sz="2400" dirty="0">
                <a:solidFill>
                  <a:srgbClr val="043296"/>
                </a:solidFill>
                <a:latin typeface="Fira Sans Medium"/>
              </a:rPr>
              <a:t>Era necessario coinvolgere la popolazione americana nella guerra in Vietnam? </a:t>
            </a:r>
          </a:p>
          <a:p>
            <a:pPr marL="632460" lvl="2" indent="-342900" algn="l">
              <a:lnSpc>
                <a:spcPts val="2592"/>
              </a:lnSpc>
              <a:buFont typeface="Arial" panose="020B0604020202020204" pitchFamily="34" charset="0"/>
              <a:buChar char="•"/>
            </a:pPr>
            <a:r>
              <a:rPr lang="it-IT" sz="2400" dirty="0">
                <a:solidFill>
                  <a:srgbClr val="043296"/>
                </a:solidFill>
                <a:latin typeface="Fira Sans Medium"/>
              </a:rPr>
              <a:t>Che cosa sappiamo della vita nella Germania dell’Est prima dell’unificazione? </a:t>
            </a:r>
          </a:p>
        </p:txBody>
      </p:sp>
      <p:grpSp>
        <p:nvGrpSpPr>
          <p:cNvPr id="13" name="Group 13"/>
          <p:cNvGrpSpPr/>
          <p:nvPr/>
        </p:nvGrpSpPr>
        <p:grpSpPr>
          <a:xfrm>
            <a:off x="2148215" y="6640874"/>
            <a:ext cx="13735050" cy="738600"/>
            <a:chOff x="0" y="0"/>
            <a:chExt cx="18313400" cy="984800"/>
          </a:xfrm>
        </p:grpSpPr>
        <p:sp>
          <p:nvSpPr>
            <p:cNvPr id="14" name="Freeform 14"/>
            <p:cNvSpPr/>
            <p:nvPr/>
          </p:nvSpPr>
          <p:spPr>
            <a:xfrm>
              <a:off x="12700" y="12700"/>
              <a:ext cx="18288000" cy="959358"/>
            </a:xfrm>
            <a:custGeom>
              <a:avLst/>
              <a:gdLst/>
              <a:ahLst/>
              <a:cxnLst/>
              <a:rect l="l" t="t" r="r" b="b"/>
              <a:pathLst>
                <a:path w="18288000" h="959358">
                  <a:moveTo>
                    <a:pt x="0" y="159893"/>
                  </a:moveTo>
                  <a:cubicBezTo>
                    <a:pt x="0" y="71628"/>
                    <a:pt x="73406" y="0"/>
                    <a:pt x="163957" y="0"/>
                  </a:cubicBezTo>
                  <a:lnTo>
                    <a:pt x="18124043" y="0"/>
                  </a:lnTo>
                  <a:cubicBezTo>
                    <a:pt x="18214594" y="0"/>
                    <a:pt x="18288000" y="71628"/>
                    <a:pt x="18288000" y="159893"/>
                  </a:cubicBezTo>
                  <a:lnTo>
                    <a:pt x="18288000" y="799465"/>
                  </a:lnTo>
                  <a:cubicBezTo>
                    <a:pt x="18288000" y="887730"/>
                    <a:pt x="18214594" y="959358"/>
                    <a:pt x="18124043" y="959358"/>
                  </a:cubicBezTo>
                  <a:lnTo>
                    <a:pt x="163957" y="959358"/>
                  </a:lnTo>
                  <a:cubicBezTo>
                    <a:pt x="73406" y="959358"/>
                    <a:pt x="0" y="887857"/>
                    <a:pt x="0" y="799465"/>
                  </a:cubicBezTo>
                  <a:close/>
                </a:path>
              </a:pathLst>
            </a:custGeom>
            <a:solidFill>
              <a:srgbClr val="90278E"/>
            </a:solidFill>
          </p:spPr>
        </p:sp>
        <p:sp>
          <p:nvSpPr>
            <p:cNvPr id="15" name="Freeform 15"/>
            <p:cNvSpPr/>
            <p:nvPr/>
          </p:nvSpPr>
          <p:spPr>
            <a:xfrm>
              <a:off x="0" y="0"/>
              <a:ext cx="18313400" cy="984758"/>
            </a:xfrm>
            <a:custGeom>
              <a:avLst/>
              <a:gdLst/>
              <a:ahLst/>
              <a:cxnLst/>
              <a:rect l="l" t="t" r="r" b="b"/>
              <a:pathLst>
                <a:path w="18313400" h="984758">
                  <a:moveTo>
                    <a:pt x="0" y="172593"/>
                  </a:moveTo>
                  <a:cubicBezTo>
                    <a:pt x="0" y="76962"/>
                    <a:pt x="79375" y="0"/>
                    <a:pt x="176657" y="0"/>
                  </a:cubicBezTo>
                  <a:lnTo>
                    <a:pt x="18136743" y="0"/>
                  </a:lnTo>
                  <a:lnTo>
                    <a:pt x="18136743" y="12700"/>
                  </a:lnTo>
                  <a:lnTo>
                    <a:pt x="18136743" y="0"/>
                  </a:lnTo>
                  <a:cubicBezTo>
                    <a:pt x="18234025" y="0"/>
                    <a:pt x="18313400" y="76962"/>
                    <a:pt x="18313400" y="172593"/>
                  </a:cubicBezTo>
                  <a:lnTo>
                    <a:pt x="18300700" y="172593"/>
                  </a:lnTo>
                  <a:lnTo>
                    <a:pt x="18313400" y="172593"/>
                  </a:lnTo>
                  <a:lnTo>
                    <a:pt x="18313400" y="812165"/>
                  </a:lnTo>
                  <a:lnTo>
                    <a:pt x="18300700" y="812165"/>
                  </a:lnTo>
                  <a:lnTo>
                    <a:pt x="18313400" y="812165"/>
                  </a:lnTo>
                  <a:cubicBezTo>
                    <a:pt x="18313400" y="907796"/>
                    <a:pt x="18234025" y="984758"/>
                    <a:pt x="18136743" y="984758"/>
                  </a:cubicBezTo>
                  <a:lnTo>
                    <a:pt x="18136743" y="972058"/>
                  </a:lnTo>
                  <a:lnTo>
                    <a:pt x="18136743" y="984758"/>
                  </a:lnTo>
                  <a:lnTo>
                    <a:pt x="176657" y="984758"/>
                  </a:lnTo>
                  <a:lnTo>
                    <a:pt x="176657" y="972058"/>
                  </a:lnTo>
                  <a:lnTo>
                    <a:pt x="176657" y="984758"/>
                  </a:lnTo>
                  <a:cubicBezTo>
                    <a:pt x="79375" y="984758"/>
                    <a:pt x="0" y="907796"/>
                    <a:pt x="0" y="812165"/>
                  </a:cubicBezTo>
                  <a:lnTo>
                    <a:pt x="0" y="172593"/>
                  </a:lnTo>
                  <a:lnTo>
                    <a:pt x="12700" y="172593"/>
                  </a:lnTo>
                  <a:lnTo>
                    <a:pt x="0" y="172593"/>
                  </a:lnTo>
                  <a:moveTo>
                    <a:pt x="25400" y="172593"/>
                  </a:moveTo>
                  <a:lnTo>
                    <a:pt x="25400" y="812165"/>
                  </a:lnTo>
                  <a:lnTo>
                    <a:pt x="12700" y="812165"/>
                  </a:lnTo>
                  <a:lnTo>
                    <a:pt x="25400" y="812165"/>
                  </a:lnTo>
                  <a:cubicBezTo>
                    <a:pt x="25400" y="893191"/>
                    <a:pt x="92837" y="959358"/>
                    <a:pt x="176657" y="959358"/>
                  </a:cubicBezTo>
                  <a:lnTo>
                    <a:pt x="18136743" y="959358"/>
                  </a:lnTo>
                  <a:cubicBezTo>
                    <a:pt x="18220562" y="959358"/>
                    <a:pt x="18288000" y="893191"/>
                    <a:pt x="18288000" y="812165"/>
                  </a:cubicBezTo>
                  <a:lnTo>
                    <a:pt x="18288000" y="172593"/>
                  </a:lnTo>
                  <a:cubicBezTo>
                    <a:pt x="18288000" y="91567"/>
                    <a:pt x="18220562" y="25400"/>
                    <a:pt x="18136743" y="25400"/>
                  </a:cubicBezTo>
                  <a:lnTo>
                    <a:pt x="176657" y="25400"/>
                  </a:lnTo>
                  <a:lnTo>
                    <a:pt x="176657" y="12700"/>
                  </a:lnTo>
                  <a:lnTo>
                    <a:pt x="176657" y="25400"/>
                  </a:lnTo>
                  <a:cubicBezTo>
                    <a:pt x="92837" y="25400"/>
                    <a:pt x="25400" y="91567"/>
                    <a:pt x="25400" y="172593"/>
                  </a:cubicBezTo>
                  <a:close/>
                </a:path>
              </a:pathLst>
            </a:custGeom>
            <a:solidFill>
              <a:srgbClr val="FFFFFF"/>
            </a:solidFill>
          </p:spPr>
        </p:sp>
      </p:grpSp>
      <p:sp>
        <p:nvSpPr>
          <p:cNvPr id="16" name="TextBox 16"/>
          <p:cNvSpPr txBox="1"/>
          <p:nvPr/>
        </p:nvSpPr>
        <p:spPr>
          <a:xfrm>
            <a:off x="2489601" y="6796798"/>
            <a:ext cx="13512399" cy="426720"/>
          </a:xfrm>
          <a:prstGeom prst="rect">
            <a:avLst/>
          </a:prstGeom>
        </p:spPr>
        <p:txBody>
          <a:bodyPr lIns="0" tIns="0" rIns="0" bIns="0" rtlCol="0" anchor="t">
            <a:spAutoFit/>
          </a:bodyPr>
          <a:lstStyle/>
          <a:p>
            <a:pPr algn="l">
              <a:lnSpc>
                <a:spcPts val="3240"/>
              </a:lnSpc>
            </a:pPr>
            <a:r>
              <a:rPr lang="it-IT" sz="3000" dirty="0">
                <a:solidFill>
                  <a:srgbClr val="FFFFFF"/>
                </a:solidFill>
                <a:latin typeface="Fira Sans Medium Bold"/>
              </a:rPr>
              <a:t>Una situazione che implica la risoluzione di un problema </a:t>
            </a:r>
          </a:p>
        </p:txBody>
      </p:sp>
      <p:sp>
        <p:nvSpPr>
          <p:cNvPr id="17" name="TextBox 17"/>
          <p:cNvSpPr txBox="1"/>
          <p:nvPr/>
        </p:nvSpPr>
        <p:spPr>
          <a:xfrm>
            <a:off x="2443299" y="7419161"/>
            <a:ext cx="13292963" cy="666849"/>
          </a:xfrm>
          <a:prstGeom prst="rect">
            <a:avLst/>
          </a:prstGeom>
        </p:spPr>
        <p:txBody>
          <a:bodyPr lIns="0" tIns="0" rIns="0" bIns="0" rtlCol="0" anchor="t">
            <a:spAutoFit/>
          </a:bodyPr>
          <a:lstStyle/>
          <a:p>
            <a:pPr marL="632460" lvl="2" indent="-342900" algn="l">
              <a:lnSpc>
                <a:spcPts val="2592"/>
              </a:lnSpc>
              <a:buFont typeface="Arial" panose="020B0604020202020204" pitchFamily="34" charset="0"/>
              <a:buChar char="•"/>
            </a:pPr>
            <a:r>
              <a:rPr lang="it-IT" sz="2400" dirty="0">
                <a:solidFill>
                  <a:srgbClr val="043296"/>
                </a:solidFill>
                <a:latin typeface="Fira Sans Medium"/>
              </a:rPr>
              <a:t>Come possiamo migliorare la situazione del traffico nella nostra città? </a:t>
            </a:r>
          </a:p>
          <a:p>
            <a:pPr marL="632460" lvl="2" indent="-342900" algn="l">
              <a:lnSpc>
                <a:spcPts val="2592"/>
              </a:lnSpc>
              <a:buFont typeface="Arial" panose="020B0604020202020204" pitchFamily="34" charset="0"/>
              <a:buChar char="•"/>
            </a:pPr>
            <a:r>
              <a:rPr lang="it-IT" sz="2400" dirty="0">
                <a:solidFill>
                  <a:srgbClr val="043296"/>
                </a:solidFill>
                <a:latin typeface="Fira Sans Medium"/>
              </a:rPr>
              <a:t>Come possiamo intervenire per risolvere il problema dei pasti freddi nella nostra mensa? </a:t>
            </a:r>
          </a:p>
        </p:txBody>
      </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66"/>
            <a:ext cx="16924915" cy="771134"/>
          </a:xfrm>
          <a:prstGeom prst="rect">
            <a:avLst/>
          </a:prstGeom>
        </p:spPr>
      </p:pic>
      <p:pic>
        <p:nvPicPr>
          <p:cNvPr id="21" name="Immagine 20" descr="Immagine che contiene testo, grafica vettoriale, clipart">
            <a:extLst>
              <a:ext uri="{FF2B5EF4-FFF2-40B4-BE49-F238E27FC236}">
                <a16:creationId xmlns:a16="http://schemas.microsoft.com/office/drawing/2014/main" id="{C273816D-AE81-790A-15D3-4664A8627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22" name="Immagine 21" descr="Immagine che contiene testo">
            <a:extLst>
              <a:ext uri="{FF2B5EF4-FFF2-40B4-BE49-F238E27FC236}">
                <a16:creationId xmlns:a16="http://schemas.microsoft.com/office/drawing/2014/main" id="{F2AF7E9D-604F-5EA3-BD18-239F95BB74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68296" y="1888866"/>
            <a:ext cx="13533120" cy="924306"/>
          </a:xfrm>
          <a:prstGeom prst="rect">
            <a:avLst/>
          </a:prstGeom>
        </p:spPr>
        <p:txBody>
          <a:bodyPr lIns="0" tIns="0" rIns="0" bIns="0" rtlCol="0" anchor="t">
            <a:spAutoFit/>
          </a:bodyPr>
          <a:lstStyle/>
          <a:p>
            <a:pPr algn="l">
              <a:lnSpc>
                <a:spcPts val="7181"/>
              </a:lnSpc>
            </a:pPr>
            <a:r>
              <a:rPr lang="it-IT" sz="6300" spc="-75" dirty="0">
                <a:solidFill>
                  <a:srgbClr val="043296"/>
                </a:solidFill>
                <a:latin typeface="Fira Sans Medium"/>
              </a:rPr>
              <a:t>Una domanda stimolo può essere...</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66"/>
            <a:ext cx="16924915" cy="771134"/>
          </a:xfrm>
          <a:prstGeom prst="rect">
            <a:avLst/>
          </a:prstGeom>
        </p:spPr>
      </p:pic>
      <p:grpSp>
        <p:nvGrpSpPr>
          <p:cNvPr id="6" name="Group 6"/>
          <p:cNvGrpSpPr/>
          <p:nvPr/>
        </p:nvGrpSpPr>
        <p:grpSpPr>
          <a:xfrm>
            <a:off x="2276475" y="3426632"/>
            <a:ext cx="13735050" cy="846532"/>
            <a:chOff x="0" y="0"/>
            <a:chExt cx="18313400" cy="1128710"/>
          </a:xfrm>
        </p:grpSpPr>
        <p:sp>
          <p:nvSpPr>
            <p:cNvPr id="7" name="Freeform 7"/>
            <p:cNvSpPr/>
            <p:nvPr/>
          </p:nvSpPr>
          <p:spPr>
            <a:xfrm>
              <a:off x="12700" y="12700"/>
              <a:ext cx="18288000" cy="1103376"/>
            </a:xfrm>
            <a:custGeom>
              <a:avLst/>
              <a:gdLst/>
              <a:ahLst/>
              <a:cxnLst/>
              <a:rect l="l" t="t" r="r" b="b"/>
              <a:pathLst>
                <a:path w="18288000" h="1103376">
                  <a:moveTo>
                    <a:pt x="0" y="183896"/>
                  </a:moveTo>
                  <a:cubicBezTo>
                    <a:pt x="0" y="82296"/>
                    <a:pt x="84074" y="0"/>
                    <a:pt x="187833" y="0"/>
                  </a:cubicBezTo>
                  <a:lnTo>
                    <a:pt x="18100167" y="0"/>
                  </a:lnTo>
                  <a:cubicBezTo>
                    <a:pt x="18203926" y="0"/>
                    <a:pt x="18288000" y="82296"/>
                    <a:pt x="18288000" y="183896"/>
                  </a:cubicBezTo>
                  <a:lnTo>
                    <a:pt x="18288000" y="919480"/>
                  </a:lnTo>
                  <a:cubicBezTo>
                    <a:pt x="18288000" y="1021080"/>
                    <a:pt x="18203926" y="1103376"/>
                    <a:pt x="18100167" y="1103376"/>
                  </a:cubicBezTo>
                  <a:lnTo>
                    <a:pt x="187833" y="1103376"/>
                  </a:lnTo>
                  <a:cubicBezTo>
                    <a:pt x="84074" y="1103249"/>
                    <a:pt x="0" y="1020953"/>
                    <a:pt x="0" y="919480"/>
                  </a:cubicBezTo>
                  <a:close/>
                </a:path>
              </a:pathLst>
            </a:custGeom>
            <a:solidFill>
              <a:srgbClr val="90278E"/>
            </a:solidFill>
          </p:spPr>
        </p:sp>
        <p:sp>
          <p:nvSpPr>
            <p:cNvPr id="8" name="Freeform 8"/>
            <p:cNvSpPr/>
            <p:nvPr/>
          </p:nvSpPr>
          <p:spPr>
            <a:xfrm>
              <a:off x="0" y="0"/>
              <a:ext cx="18313400" cy="1128776"/>
            </a:xfrm>
            <a:custGeom>
              <a:avLst/>
              <a:gdLst/>
              <a:ahLst/>
              <a:cxnLst/>
              <a:rect l="l" t="t" r="r" b="b"/>
              <a:pathLst>
                <a:path w="18313400" h="1128776">
                  <a:moveTo>
                    <a:pt x="0" y="196596"/>
                  </a:moveTo>
                  <a:cubicBezTo>
                    <a:pt x="0" y="87757"/>
                    <a:pt x="90043" y="0"/>
                    <a:pt x="200533" y="0"/>
                  </a:cubicBezTo>
                  <a:lnTo>
                    <a:pt x="18112867" y="0"/>
                  </a:lnTo>
                  <a:lnTo>
                    <a:pt x="18112867" y="12700"/>
                  </a:lnTo>
                  <a:lnTo>
                    <a:pt x="18112867" y="0"/>
                  </a:lnTo>
                  <a:cubicBezTo>
                    <a:pt x="18223356" y="0"/>
                    <a:pt x="18313400" y="87757"/>
                    <a:pt x="18313400" y="196596"/>
                  </a:cubicBezTo>
                  <a:lnTo>
                    <a:pt x="18300700" y="196596"/>
                  </a:lnTo>
                  <a:lnTo>
                    <a:pt x="18313400" y="196596"/>
                  </a:lnTo>
                  <a:lnTo>
                    <a:pt x="18313400" y="932180"/>
                  </a:lnTo>
                  <a:lnTo>
                    <a:pt x="18300700" y="932180"/>
                  </a:lnTo>
                  <a:lnTo>
                    <a:pt x="18313400" y="932180"/>
                  </a:lnTo>
                  <a:cubicBezTo>
                    <a:pt x="18313400" y="1041019"/>
                    <a:pt x="18223356" y="1128776"/>
                    <a:pt x="18112867" y="1128776"/>
                  </a:cubicBezTo>
                  <a:lnTo>
                    <a:pt x="18112867" y="1116076"/>
                  </a:lnTo>
                  <a:lnTo>
                    <a:pt x="18112867" y="1128776"/>
                  </a:lnTo>
                  <a:lnTo>
                    <a:pt x="200533" y="1128776"/>
                  </a:lnTo>
                  <a:lnTo>
                    <a:pt x="200533" y="1116076"/>
                  </a:lnTo>
                  <a:lnTo>
                    <a:pt x="200533" y="1128776"/>
                  </a:lnTo>
                  <a:cubicBezTo>
                    <a:pt x="90043" y="1128649"/>
                    <a:pt x="0" y="1040892"/>
                    <a:pt x="0" y="932180"/>
                  </a:cubicBezTo>
                  <a:lnTo>
                    <a:pt x="0" y="196596"/>
                  </a:lnTo>
                  <a:lnTo>
                    <a:pt x="12700" y="196596"/>
                  </a:lnTo>
                  <a:lnTo>
                    <a:pt x="0" y="196596"/>
                  </a:lnTo>
                  <a:moveTo>
                    <a:pt x="25400" y="196596"/>
                  </a:moveTo>
                  <a:lnTo>
                    <a:pt x="25400" y="932180"/>
                  </a:lnTo>
                  <a:lnTo>
                    <a:pt x="12700" y="932180"/>
                  </a:lnTo>
                  <a:lnTo>
                    <a:pt x="25400" y="932180"/>
                  </a:lnTo>
                  <a:cubicBezTo>
                    <a:pt x="25400" y="1026414"/>
                    <a:pt x="103505" y="1103376"/>
                    <a:pt x="200533" y="1103376"/>
                  </a:cubicBezTo>
                  <a:lnTo>
                    <a:pt x="18112867" y="1103376"/>
                  </a:lnTo>
                  <a:cubicBezTo>
                    <a:pt x="18209895" y="1103376"/>
                    <a:pt x="18288000" y="1026541"/>
                    <a:pt x="18288000" y="932180"/>
                  </a:cubicBezTo>
                  <a:lnTo>
                    <a:pt x="18288000" y="196596"/>
                  </a:lnTo>
                  <a:cubicBezTo>
                    <a:pt x="18288000" y="102235"/>
                    <a:pt x="18209895" y="25400"/>
                    <a:pt x="18112867" y="25400"/>
                  </a:cubicBezTo>
                  <a:lnTo>
                    <a:pt x="200533" y="25400"/>
                  </a:lnTo>
                  <a:lnTo>
                    <a:pt x="200533" y="12700"/>
                  </a:lnTo>
                  <a:lnTo>
                    <a:pt x="200533" y="25400"/>
                  </a:lnTo>
                  <a:cubicBezTo>
                    <a:pt x="103505" y="25400"/>
                    <a:pt x="25400" y="102235"/>
                    <a:pt x="25400" y="196596"/>
                  </a:cubicBezTo>
                  <a:close/>
                </a:path>
              </a:pathLst>
            </a:custGeom>
            <a:solidFill>
              <a:srgbClr val="FFFFFF"/>
            </a:solidFill>
          </p:spPr>
        </p:sp>
      </p:grpSp>
      <p:sp>
        <p:nvSpPr>
          <p:cNvPr id="9" name="TextBox 9"/>
          <p:cNvSpPr txBox="1"/>
          <p:nvPr/>
        </p:nvSpPr>
        <p:spPr>
          <a:xfrm>
            <a:off x="2599200" y="3615180"/>
            <a:ext cx="13479000" cy="481203"/>
          </a:xfrm>
          <a:prstGeom prst="rect">
            <a:avLst/>
          </a:prstGeom>
        </p:spPr>
        <p:txBody>
          <a:bodyPr lIns="0" tIns="0" rIns="0" bIns="0" rtlCol="0" anchor="t">
            <a:spAutoFit/>
          </a:bodyPr>
          <a:lstStyle/>
          <a:p>
            <a:pPr algn="l">
              <a:lnSpc>
                <a:spcPts val="3726"/>
              </a:lnSpc>
            </a:pPr>
            <a:r>
              <a:rPr lang="it-IT" sz="3450" dirty="0">
                <a:solidFill>
                  <a:srgbClr val="FFFFFF"/>
                </a:solidFill>
                <a:latin typeface="Fira Sans Medium Bold"/>
              </a:rPr>
              <a:t>Analisi di una questione controversa</a:t>
            </a:r>
          </a:p>
        </p:txBody>
      </p:sp>
      <p:sp>
        <p:nvSpPr>
          <p:cNvPr id="10" name="TextBox 10"/>
          <p:cNvSpPr txBox="1"/>
          <p:nvPr/>
        </p:nvSpPr>
        <p:spPr>
          <a:xfrm>
            <a:off x="2571559" y="4316662"/>
            <a:ext cx="13271627" cy="1115690"/>
          </a:xfrm>
          <a:prstGeom prst="rect">
            <a:avLst/>
          </a:prstGeom>
        </p:spPr>
        <p:txBody>
          <a:bodyPr lIns="0" tIns="0" rIns="0" bIns="0" rtlCol="0" anchor="t">
            <a:spAutoFit/>
          </a:bodyPr>
          <a:lstStyle/>
          <a:p>
            <a:pPr marL="782954" lvl="2" indent="-457200" algn="l">
              <a:lnSpc>
                <a:spcPts val="2916"/>
              </a:lnSpc>
              <a:buFont typeface="Arial" panose="020B0604020202020204" pitchFamily="34" charset="0"/>
              <a:buChar char="•"/>
            </a:pPr>
            <a:r>
              <a:rPr lang="it-IT" sz="2700" dirty="0">
                <a:solidFill>
                  <a:srgbClr val="043296"/>
                </a:solidFill>
                <a:latin typeface="Fira Sans Medium"/>
              </a:rPr>
              <a:t>È giusto che la popolazione abbia accesso alle armi? </a:t>
            </a:r>
          </a:p>
          <a:p>
            <a:pPr marL="782954" lvl="2" indent="-457200" algn="l">
              <a:lnSpc>
                <a:spcPts val="2916"/>
              </a:lnSpc>
              <a:buFont typeface="Arial" panose="020B0604020202020204" pitchFamily="34" charset="0"/>
              <a:buChar char="•"/>
            </a:pPr>
            <a:r>
              <a:rPr lang="it-IT" sz="2700" dirty="0">
                <a:solidFill>
                  <a:srgbClr val="043296"/>
                </a:solidFill>
                <a:latin typeface="Fira Sans Medium"/>
              </a:rPr>
              <a:t>È giusto insegnare religione nelle scuole? </a:t>
            </a:r>
          </a:p>
          <a:p>
            <a:pPr marL="782954" lvl="2" indent="-457200" algn="l">
              <a:lnSpc>
                <a:spcPts val="2916"/>
              </a:lnSpc>
              <a:buFont typeface="Arial" panose="020B0604020202020204" pitchFamily="34" charset="0"/>
              <a:buChar char="•"/>
            </a:pPr>
            <a:r>
              <a:rPr lang="it-IT" sz="2700" dirty="0">
                <a:solidFill>
                  <a:srgbClr val="043296"/>
                </a:solidFill>
                <a:latin typeface="Fira Sans Medium"/>
              </a:rPr>
              <a:t>Ci sono situazioni nelle quali si può giustificare la guerra?</a:t>
            </a:r>
          </a:p>
        </p:txBody>
      </p:sp>
      <p:grpSp>
        <p:nvGrpSpPr>
          <p:cNvPr id="11" name="Group 11"/>
          <p:cNvGrpSpPr/>
          <p:nvPr/>
        </p:nvGrpSpPr>
        <p:grpSpPr>
          <a:xfrm>
            <a:off x="2276475" y="5646708"/>
            <a:ext cx="13735050" cy="846532"/>
            <a:chOff x="0" y="0"/>
            <a:chExt cx="18313400" cy="1128710"/>
          </a:xfrm>
        </p:grpSpPr>
        <p:sp>
          <p:nvSpPr>
            <p:cNvPr id="12" name="Freeform 12"/>
            <p:cNvSpPr/>
            <p:nvPr/>
          </p:nvSpPr>
          <p:spPr>
            <a:xfrm>
              <a:off x="12700" y="12700"/>
              <a:ext cx="18288000" cy="1103376"/>
            </a:xfrm>
            <a:custGeom>
              <a:avLst/>
              <a:gdLst/>
              <a:ahLst/>
              <a:cxnLst/>
              <a:rect l="l" t="t" r="r" b="b"/>
              <a:pathLst>
                <a:path w="18288000" h="1103376">
                  <a:moveTo>
                    <a:pt x="0" y="183896"/>
                  </a:moveTo>
                  <a:cubicBezTo>
                    <a:pt x="0" y="82296"/>
                    <a:pt x="84074" y="0"/>
                    <a:pt x="187833" y="0"/>
                  </a:cubicBezTo>
                  <a:lnTo>
                    <a:pt x="18100167" y="0"/>
                  </a:lnTo>
                  <a:cubicBezTo>
                    <a:pt x="18203926" y="0"/>
                    <a:pt x="18288000" y="82296"/>
                    <a:pt x="18288000" y="183896"/>
                  </a:cubicBezTo>
                  <a:lnTo>
                    <a:pt x="18288000" y="919480"/>
                  </a:lnTo>
                  <a:cubicBezTo>
                    <a:pt x="18288000" y="1021080"/>
                    <a:pt x="18203926" y="1103376"/>
                    <a:pt x="18100167" y="1103376"/>
                  </a:cubicBezTo>
                  <a:lnTo>
                    <a:pt x="187833" y="1103376"/>
                  </a:lnTo>
                  <a:cubicBezTo>
                    <a:pt x="84074" y="1103249"/>
                    <a:pt x="0" y="1020953"/>
                    <a:pt x="0" y="919480"/>
                  </a:cubicBezTo>
                  <a:close/>
                </a:path>
              </a:pathLst>
            </a:custGeom>
            <a:solidFill>
              <a:srgbClr val="90278E"/>
            </a:solidFill>
          </p:spPr>
        </p:sp>
        <p:sp>
          <p:nvSpPr>
            <p:cNvPr id="13" name="Freeform 13"/>
            <p:cNvSpPr/>
            <p:nvPr/>
          </p:nvSpPr>
          <p:spPr>
            <a:xfrm>
              <a:off x="0" y="0"/>
              <a:ext cx="18313400" cy="1128776"/>
            </a:xfrm>
            <a:custGeom>
              <a:avLst/>
              <a:gdLst/>
              <a:ahLst/>
              <a:cxnLst/>
              <a:rect l="l" t="t" r="r" b="b"/>
              <a:pathLst>
                <a:path w="18313400" h="1128776">
                  <a:moveTo>
                    <a:pt x="0" y="196596"/>
                  </a:moveTo>
                  <a:cubicBezTo>
                    <a:pt x="0" y="87757"/>
                    <a:pt x="90043" y="0"/>
                    <a:pt x="200533" y="0"/>
                  </a:cubicBezTo>
                  <a:lnTo>
                    <a:pt x="18112867" y="0"/>
                  </a:lnTo>
                  <a:lnTo>
                    <a:pt x="18112867" y="12700"/>
                  </a:lnTo>
                  <a:lnTo>
                    <a:pt x="18112867" y="0"/>
                  </a:lnTo>
                  <a:cubicBezTo>
                    <a:pt x="18223356" y="0"/>
                    <a:pt x="18313400" y="87757"/>
                    <a:pt x="18313400" y="196596"/>
                  </a:cubicBezTo>
                  <a:lnTo>
                    <a:pt x="18300700" y="196596"/>
                  </a:lnTo>
                  <a:lnTo>
                    <a:pt x="18313400" y="196596"/>
                  </a:lnTo>
                  <a:lnTo>
                    <a:pt x="18313400" y="932180"/>
                  </a:lnTo>
                  <a:lnTo>
                    <a:pt x="18300700" y="932180"/>
                  </a:lnTo>
                  <a:lnTo>
                    <a:pt x="18313400" y="932180"/>
                  </a:lnTo>
                  <a:cubicBezTo>
                    <a:pt x="18313400" y="1041019"/>
                    <a:pt x="18223356" y="1128776"/>
                    <a:pt x="18112867" y="1128776"/>
                  </a:cubicBezTo>
                  <a:lnTo>
                    <a:pt x="18112867" y="1116076"/>
                  </a:lnTo>
                  <a:lnTo>
                    <a:pt x="18112867" y="1128776"/>
                  </a:lnTo>
                  <a:lnTo>
                    <a:pt x="200533" y="1128776"/>
                  </a:lnTo>
                  <a:lnTo>
                    <a:pt x="200533" y="1116076"/>
                  </a:lnTo>
                  <a:lnTo>
                    <a:pt x="200533" y="1128776"/>
                  </a:lnTo>
                  <a:cubicBezTo>
                    <a:pt x="90043" y="1128649"/>
                    <a:pt x="0" y="1040892"/>
                    <a:pt x="0" y="932180"/>
                  </a:cubicBezTo>
                  <a:lnTo>
                    <a:pt x="0" y="196596"/>
                  </a:lnTo>
                  <a:lnTo>
                    <a:pt x="12700" y="196596"/>
                  </a:lnTo>
                  <a:lnTo>
                    <a:pt x="0" y="196596"/>
                  </a:lnTo>
                  <a:moveTo>
                    <a:pt x="25400" y="196596"/>
                  </a:moveTo>
                  <a:lnTo>
                    <a:pt x="25400" y="932180"/>
                  </a:lnTo>
                  <a:lnTo>
                    <a:pt x="12700" y="932180"/>
                  </a:lnTo>
                  <a:lnTo>
                    <a:pt x="25400" y="932180"/>
                  </a:lnTo>
                  <a:cubicBezTo>
                    <a:pt x="25400" y="1026414"/>
                    <a:pt x="103505" y="1103376"/>
                    <a:pt x="200533" y="1103376"/>
                  </a:cubicBezTo>
                  <a:lnTo>
                    <a:pt x="18112867" y="1103376"/>
                  </a:lnTo>
                  <a:cubicBezTo>
                    <a:pt x="18209895" y="1103376"/>
                    <a:pt x="18288000" y="1026541"/>
                    <a:pt x="18288000" y="932180"/>
                  </a:cubicBezTo>
                  <a:lnTo>
                    <a:pt x="18288000" y="196596"/>
                  </a:lnTo>
                  <a:cubicBezTo>
                    <a:pt x="18288000" y="102235"/>
                    <a:pt x="18209895" y="25400"/>
                    <a:pt x="18112867" y="25400"/>
                  </a:cubicBezTo>
                  <a:lnTo>
                    <a:pt x="200533" y="25400"/>
                  </a:lnTo>
                  <a:lnTo>
                    <a:pt x="200533" y="12700"/>
                  </a:lnTo>
                  <a:lnTo>
                    <a:pt x="200533" y="25400"/>
                  </a:lnTo>
                  <a:cubicBezTo>
                    <a:pt x="103505" y="25400"/>
                    <a:pt x="25400" y="102235"/>
                    <a:pt x="25400" y="196596"/>
                  </a:cubicBezTo>
                  <a:close/>
                </a:path>
              </a:pathLst>
            </a:custGeom>
            <a:solidFill>
              <a:srgbClr val="FFFFFF"/>
            </a:solidFill>
          </p:spPr>
        </p:sp>
      </p:grpSp>
      <p:sp>
        <p:nvSpPr>
          <p:cNvPr id="14" name="TextBox 14"/>
          <p:cNvSpPr txBox="1"/>
          <p:nvPr/>
        </p:nvSpPr>
        <p:spPr>
          <a:xfrm>
            <a:off x="2599200" y="5844541"/>
            <a:ext cx="13479000" cy="481203"/>
          </a:xfrm>
          <a:prstGeom prst="rect">
            <a:avLst/>
          </a:prstGeom>
        </p:spPr>
        <p:txBody>
          <a:bodyPr lIns="0" tIns="0" rIns="0" bIns="0" rtlCol="0" anchor="t">
            <a:spAutoFit/>
          </a:bodyPr>
          <a:lstStyle/>
          <a:p>
            <a:pPr algn="l">
              <a:lnSpc>
                <a:spcPts val="3726"/>
              </a:lnSpc>
            </a:pPr>
            <a:r>
              <a:rPr lang="it-IT" sz="3450" dirty="0">
                <a:solidFill>
                  <a:srgbClr val="FFFFFF"/>
                </a:solidFill>
                <a:latin typeface="Fira Sans Medium Bold"/>
              </a:rPr>
              <a:t>Una sfida per progettare, creare o produrre qualcosa</a:t>
            </a:r>
          </a:p>
        </p:txBody>
      </p:sp>
      <p:sp>
        <p:nvSpPr>
          <p:cNvPr id="15" name="TextBox 15"/>
          <p:cNvSpPr txBox="1"/>
          <p:nvPr/>
        </p:nvSpPr>
        <p:spPr>
          <a:xfrm>
            <a:off x="2571559" y="6536737"/>
            <a:ext cx="13271627" cy="1859483"/>
          </a:xfrm>
          <a:prstGeom prst="rect">
            <a:avLst/>
          </a:prstGeom>
        </p:spPr>
        <p:txBody>
          <a:bodyPr lIns="0" tIns="0" rIns="0" bIns="0" rtlCol="0" anchor="t">
            <a:spAutoFit/>
          </a:bodyPr>
          <a:lstStyle/>
          <a:p>
            <a:pPr marL="782954" lvl="2" indent="-457200" algn="l">
              <a:lnSpc>
                <a:spcPts val="2916"/>
              </a:lnSpc>
              <a:buFont typeface="Arial" panose="020B0604020202020204" pitchFamily="34" charset="0"/>
              <a:buChar char="•"/>
            </a:pPr>
            <a:r>
              <a:rPr lang="it-IT" sz="2700" dirty="0">
                <a:solidFill>
                  <a:srgbClr val="043296"/>
                </a:solidFill>
                <a:latin typeface="Fira Sans Medium"/>
              </a:rPr>
              <a:t>Come possiamo realizzare un murales che rappresenti il passato e il presente della nostra comunità? </a:t>
            </a:r>
          </a:p>
          <a:p>
            <a:pPr marL="782954" lvl="2" indent="-457200" algn="l">
              <a:lnSpc>
                <a:spcPts val="2916"/>
              </a:lnSpc>
              <a:buFont typeface="Arial" panose="020B0604020202020204" pitchFamily="34" charset="0"/>
              <a:buChar char="•"/>
            </a:pPr>
            <a:r>
              <a:rPr lang="it-IT" sz="2700" dirty="0">
                <a:solidFill>
                  <a:srgbClr val="043296"/>
                </a:solidFill>
                <a:latin typeface="Fira Sans Medium"/>
              </a:rPr>
              <a:t>Come possiamo realizzare un sito dove condividere la nostra poesia con il mondo? </a:t>
            </a:r>
          </a:p>
          <a:p>
            <a:pPr marL="782954" lvl="2" indent="-457200" algn="l">
              <a:lnSpc>
                <a:spcPts val="2916"/>
              </a:lnSpc>
              <a:buFont typeface="Arial" panose="020B0604020202020204" pitchFamily="34" charset="0"/>
              <a:buChar char="•"/>
            </a:pPr>
            <a:r>
              <a:rPr lang="it-IT" sz="2700" dirty="0">
                <a:solidFill>
                  <a:srgbClr val="043296"/>
                </a:solidFill>
                <a:latin typeface="Fira Sans Medium"/>
              </a:rPr>
              <a:t>Come possiamo creare un club del libro di successo nella nostra scuola? </a:t>
            </a:r>
          </a:p>
        </p:txBody>
      </p:sp>
      <p:pic>
        <p:nvPicPr>
          <p:cNvPr id="16" name="Immagine 15" descr="Immagine che contiene testo, grafica vettoriale, clipart">
            <a:extLst>
              <a:ext uri="{FF2B5EF4-FFF2-40B4-BE49-F238E27FC236}">
                <a16:creationId xmlns:a16="http://schemas.microsoft.com/office/drawing/2014/main" id="{BAC6CAB7-F346-701C-54D3-FD29D1457D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17" name="Immagine 16" descr="Immagine che contiene testo">
            <a:extLst>
              <a:ext uri="{FF2B5EF4-FFF2-40B4-BE49-F238E27FC236}">
                <a16:creationId xmlns:a16="http://schemas.microsoft.com/office/drawing/2014/main" id="{EAB3EFAB-AF56-60B8-6DCE-6163F4B959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6317" b="1631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1152" y="9515866"/>
            <a:ext cx="16924915" cy="77113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841587" y="1572393"/>
            <a:ext cx="11013291" cy="1538678"/>
          </a:xfrm>
          <a:prstGeom prst="rect">
            <a:avLst/>
          </a:prstGeom>
        </p:spPr>
      </p:pic>
      <p:sp>
        <p:nvSpPr>
          <p:cNvPr id="7" name="TextBox 7"/>
          <p:cNvSpPr txBox="1"/>
          <p:nvPr/>
        </p:nvSpPr>
        <p:spPr>
          <a:xfrm>
            <a:off x="13046576" y="1678154"/>
            <a:ext cx="9118982" cy="1193806"/>
          </a:xfrm>
          <a:prstGeom prst="rect">
            <a:avLst/>
          </a:prstGeom>
        </p:spPr>
        <p:txBody>
          <a:bodyPr lIns="0" tIns="0" rIns="0" bIns="0" rtlCol="0" anchor="t">
            <a:spAutoFit/>
          </a:bodyPr>
          <a:lstStyle/>
          <a:p>
            <a:pPr algn="l">
              <a:lnSpc>
                <a:spcPts val="9799"/>
              </a:lnSpc>
            </a:pPr>
            <a:r>
              <a:rPr lang="en-US" sz="6999" dirty="0" err="1">
                <a:solidFill>
                  <a:srgbClr val="FFFFFF"/>
                </a:solidFill>
                <a:latin typeface="Fira Sans Medium"/>
              </a:rPr>
              <a:t>Attività</a:t>
            </a:r>
            <a:endParaRPr lang="en-US" sz="6999" dirty="0">
              <a:solidFill>
                <a:srgbClr val="FFFFFF"/>
              </a:solidFill>
              <a:latin typeface="Fira Sans Medium"/>
            </a:endParaRPr>
          </a:p>
        </p:txBody>
      </p:sp>
      <p:sp>
        <p:nvSpPr>
          <p:cNvPr id="8" name="TextBox 8"/>
          <p:cNvSpPr txBox="1"/>
          <p:nvPr/>
        </p:nvSpPr>
        <p:spPr>
          <a:xfrm>
            <a:off x="8244910" y="3509781"/>
            <a:ext cx="8748413" cy="4100738"/>
          </a:xfrm>
          <a:prstGeom prst="rect">
            <a:avLst/>
          </a:prstGeom>
        </p:spPr>
        <p:txBody>
          <a:bodyPr lIns="0" tIns="0" rIns="0" bIns="0" rtlCol="0" anchor="t">
            <a:spAutoFit/>
          </a:bodyPr>
          <a:lstStyle/>
          <a:p>
            <a:pPr>
              <a:lnSpc>
                <a:spcPts val="4619"/>
              </a:lnSpc>
            </a:pPr>
            <a:r>
              <a:rPr lang="it-IT" sz="3499" dirty="0">
                <a:solidFill>
                  <a:srgbClr val="043296"/>
                </a:solidFill>
                <a:latin typeface="Fira Sans Medium"/>
              </a:rPr>
              <a:t>Scrivi la tua domanda stimolo: </a:t>
            </a:r>
          </a:p>
          <a:p>
            <a:pPr marL="457200" indent="-457200">
              <a:lnSpc>
                <a:spcPts val="4619"/>
              </a:lnSpc>
              <a:buFont typeface="Arial" panose="020B0604020202020204" pitchFamily="34" charset="0"/>
              <a:buChar char="•"/>
            </a:pPr>
            <a:r>
              <a:rPr lang="it-IT" sz="3499" dirty="0">
                <a:solidFill>
                  <a:srgbClr val="043296"/>
                </a:solidFill>
                <a:latin typeface="Fira Sans Medium"/>
              </a:rPr>
              <a:t>Scegli tra una delle domande stimolo proposte</a:t>
            </a:r>
          </a:p>
          <a:p>
            <a:pPr marL="457200" indent="-457200">
              <a:lnSpc>
                <a:spcPts val="4619"/>
              </a:lnSpc>
              <a:buFont typeface="Arial" panose="020B0604020202020204" pitchFamily="34" charset="0"/>
              <a:buChar char="•"/>
            </a:pPr>
            <a:r>
              <a:rPr lang="it-IT" sz="3499" dirty="0">
                <a:solidFill>
                  <a:srgbClr val="043296"/>
                </a:solidFill>
                <a:latin typeface="Fira Sans Medium"/>
              </a:rPr>
              <a:t>Formula la tua domanda basandoti sugli esempi forniti</a:t>
            </a:r>
          </a:p>
          <a:p>
            <a:pPr marL="457200" indent="-457200">
              <a:lnSpc>
                <a:spcPts val="4619"/>
              </a:lnSpc>
              <a:buFont typeface="Arial" panose="020B0604020202020204" pitchFamily="34" charset="0"/>
              <a:buChar char="•"/>
            </a:pPr>
            <a:r>
              <a:rPr lang="it-IT" sz="3499" dirty="0">
                <a:solidFill>
                  <a:srgbClr val="043296"/>
                </a:solidFill>
                <a:latin typeface="Fira Sans Medium"/>
              </a:rPr>
              <a:t>Nella scelta tieni in considerazione la tua materia di insegnamento</a:t>
            </a:r>
          </a:p>
        </p:txBody>
      </p:sp>
      <p:pic>
        <p:nvPicPr>
          <p:cNvPr id="10" name="Immagine 9" descr="Immagine che contiene testo">
            <a:extLst>
              <a:ext uri="{FF2B5EF4-FFF2-40B4-BE49-F238E27FC236}">
                <a16:creationId xmlns:a16="http://schemas.microsoft.com/office/drawing/2014/main" id="{4273D562-9462-744C-7BF2-36965CAC7F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pic>
        <p:nvPicPr>
          <p:cNvPr id="12" name="Immagine 11">
            <a:extLst>
              <a:ext uri="{FF2B5EF4-FFF2-40B4-BE49-F238E27FC236}">
                <a16:creationId xmlns:a16="http://schemas.microsoft.com/office/drawing/2014/main" id="{63FBEF26-B1E2-40EB-7516-8F5CA80B59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1152" y="114300"/>
            <a:ext cx="1376247" cy="89456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66"/>
            <a:ext cx="16924915" cy="77113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21080" y="5401066"/>
            <a:ext cx="4597542" cy="411480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821080" y="2691657"/>
            <a:ext cx="4952166" cy="4114800"/>
          </a:xfrm>
          <a:prstGeom prst="rect">
            <a:avLst/>
          </a:prstGeom>
        </p:spPr>
      </p:pic>
      <p:sp>
        <p:nvSpPr>
          <p:cNvPr id="7" name="TextBox 7"/>
          <p:cNvSpPr txBox="1"/>
          <p:nvPr/>
        </p:nvSpPr>
        <p:spPr>
          <a:xfrm>
            <a:off x="8186824" y="3725548"/>
            <a:ext cx="7900777" cy="3072131"/>
          </a:xfrm>
          <a:prstGeom prst="rect">
            <a:avLst/>
          </a:prstGeom>
        </p:spPr>
        <p:txBody>
          <a:bodyPr lIns="0" tIns="0" rIns="0" bIns="0" rtlCol="0" anchor="t">
            <a:spAutoFit/>
          </a:bodyPr>
          <a:lstStyle/>
          <a:p>
            <a:pPr algn="l">
              <a:lnSpc>
                <a:spcPts val="12319"/>
              </a:lnSpc>
            </a:pPr>
            <a:r>
              <a:rPr lang="en-US" sz="8799" dirty="0">
                <a:solidFill>
                  <a:srgbClr val="1836B2"/>
                </a:solidFill>
                <a:latin typeface="Fira Sans Medium Bold"/>
              </a:rPr>
              <a:t>PBL: La </a:t>
            </a:r>
            <a:r>
              <a:rPr lang="en-US" sz="8799" dirty="0" err="1">
                <a:solidFill>
                  <a:srgbClr val="1836B2"/>
                </a:solidFill>
                <a:latin typeface="Fira Sans Medium Bold"/>
              </a:rPr>
              <a:t>sfida</a:t>
            </a:r>
            <a:r>
              <a:rPr lang="en-US" sz="8799" dirty="0">
                <a:solidFill>
                  <a:srgbClr val="1836B2"/>
                </a:solidFill>
                <a:latin typeface="Fira Sans Medium Bold"/>
              </a:rPr>
              <a:t> LEGO!</a:t>
            </a:r>
          </a:p>
        </p:txBody>
      </p:sp>
      <p:pic>
        <p:nvPicPr>
          <p:cNvPr id="8" name="Immagine 7" descr="Immagine che contiene testo, grafica vettoriale, clipart">
            <a:extLst>
              <a:ext uri="{FF2B5EF4-FFF2-40B4-BE49-F238E27FC236}">
                <a16:creationId xmlns:a16="http://schemas.microsoft.com/office/drawing/2014/main" id="{EC4A7206-16A4-3576-7D0B-430A84C5A41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9C3024FB-D2CC-1C35-D38B-E6C2DFBBD44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66"/>
            <a:ext cx="16924915" cy="77113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59414" y="1028700"/>
            <a:ext cx="4651453" cy="4372366"/>
          </a:xfrm>
          <a:prstGeom prst="rect">
            <a:avLst/>
          </a:prstGeom>
        </p:spPr>
      </p:pic>
      <p:sp>
        <p:nvSpPr>
          <p:cNvPr id="6" name="TextBox 6"/>
          <p:cNvSpPr txBox="1"/>
          <p:nvPr/>
        </p:nvSpPr>
        <p:spPr>
          <a:xfrm>
            <a:off x="3092260" y="5454173"/>
            <a:ext cx="11585761" cy="2760797"/>
          </a:xfrm>
          <a:prstGeom prst="rect">
            <a:avLst/>
          </a:prstGeom>
        </p:spPr>
        <p:txBody>
          <a:bodyPr lIns="0" tIns="0" rIns="0" bIns="0" rtlCol="0" anchor="t">
            <a:spAutoFit/>
          </a:bodyPr>
          <a:lstStyle/>
          <a:p>
            <a:pPr algn="ctr">
              <a:lnSpc>
                <a:spcPts val="10885"/>
              </a:lnSpc>
            </a:pPr>
            <a:r>
              <a:rPr lang="en-US" sz="9071" spc="-9" dirty="0">
                <a:solidFill>
                  <a:srgbClr val="043296"/>
                </a:solidFill>
                <a:latin typeface="Fira Sans Medium"/>
              </a:rPr>
              <a:t>STEAM e </a:t>
            </a:r>
            <a:r>
              <a:rPr lang="en-US" sz="9071" spc="-9" dirty="0" err="1">
                <a:solidFill>
                  <a:srgbClr val="043296"/>
                </a:solidFill>
                <a:latin typeface="Fira Sans Medium"/>
              </a:rPr>
              <a:t>Pensiero</a:t>
            </a:r>
            <a:r>
              <a:rPr lang="en-US" sz="9071" spc="-9" dirty="0">
                <a:solidFill>
                  <a:srgbClr val="043296"/>
                </a:solidFill>
                <a:latin typeface="Fira Sans Medium"/>
              </a:rPr>
              <a:t> </a:t>
            </a:r>
            <a:r>
              <a:rPr lang="en-US" sz="9071" spc="-9" dirty="0" err="1">
                <a:solidFill>
                  <a:srgbClr val="043296"/>
                </a:solidFill>
                <a:latin typeface="Fira Sans Medium"/>
              </a:rPr>
              <a:t>Progettuale</a:t>
            </a:r>
            <a:r>
              <a:rPr lang="en-US" sz="9071" spc="-9" dirty="0">
                <a:solidFill>
                  <a:srgbClr val="043296"/>
                </a:solidFill>
                <a:latin typeface="Fira Sans Medium"/>
              </a:rPr>
              <a:t> </a:t>
            </a:r>
          </a:p>
        </p:txBody>
      </p:sp>
      <p:pic>
        <p:nvPicPr>
          <p:cNvPr id="7" name="Immagine 6" descr="Immagine che contiene testo, grafica vettoriale, clipart">
            <a:extLst>
              <a:ext uri="{FF2B5EF4-FFF2-40B4-BE49-F238E27FC236}">
                <a16:creationId xmlns:a16="http://schemas.microsoft.com/office/drawing/2014/main" id="{5BC40BC0-65E6-B2EC-8594-A95B5AFE6D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8" name="Immagine 7" descr="Immagine che contiene testo">
            <a:extLst>
              <a:ext uri="{FF2B5EF4-FFF2-40B4-BE49-F238E27FC236}">
                <a16:creationId xmlns:a16="http://schemas.microsoft.com/office/drawing/2014/main" id="{0353B786-34EA-4FC5-084C-8DFE235F59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975252" y="1025576"/>
            <a:ext cx="14312749" cy="1704975"/>
          </a:xfrm>
          <a:prstGeom prst="rect">
            <a:avLst/>
          </a:prstGeom>
        </p:spPr>
      </p:pic>
      <p:sp>
        <p:nvSpPr>
          <p:cNvPr id="5" name="TextBox 5"/>
          <p:cNvSpPr txBox="1"/>
          <p:nvPr/>
        </p:nvSpPr>
        <p:spPr>
          <a:xfrm>
            <a:off x="2148215" y="5133975"/>
            <a:ext cx="14312749" cy="3231654"/>
          </a:xfrm>
          <a:prstGeom prst="rect">
            <a:avLst/>
          </a:prstGeom>
        </p:spPr>
        <p:txBody>
          <a:bodyPr lIns="0" tIns="0" rIns="0" bIns="0" rtlCol="0" anchor="t">
            <a:spAutoFit/>
          </a:bodyPr>
          <a:lstStyle/>
          <a:p>
            <a:pPr marL="647700" lvl="1" indent="-323850" algn="just">
              <a:lnSpc>
                <a:spcPts val="3600"/>
              </a:lnSpc>
              <a:buFont typeface="Arial"/>
              <a:buChar char="•"/>
            </a:pPr>
            <a:r>
              <a:rPr lang="it-IT" sz="3000" spc="-3" dirty="0">
                <a:solidFill>
                  <a:srgbClr val="043296"/>
                </a:solidFill>
                <a:latin typeface="Fira Sans Medium"/>
              </a:rPr>
              <a:t>Il Pensiero Progettuale è una metodologia di progettazione che fornisce un approccio  progettuale alla risoluzione di problemi.</a:t>
            </a:r>
          </a:p>
          <a:p>
            <a:pPr marL="647700" lvl="1" indent="-323850" algn="just">
              <a:lnSpc>
                <a:spcPts val="3600"/>
              </a:lnSpc>
              <a:buFont typeface="Arial"/>
              <a:buChar char="•"/>
            </a:pPr>
            <a:r>
              <a:rPr lang="it-IT" sz="3000" spc="-3" dirty="0">
                <a:solidFill>
                  <a:srgbClr val="043296"/>
                </a:solidFill>
                <a:latin typeface="Fira Sans Medium"/>
              </a:rPr>
              <a:t>Il Pensiero Progettuale è un valido approccio  che induce gli studenti a pensare in modo sia critico, sia creativo.</a:t>
            </a:r>
          </a:p>
          <a:p>
            <a:pPr marL="647700" lvl="1" indent="-323850" algn="just">
              <a:lnSpc>
                <a:spcPts val="3600"/>
              </a:lnSpc>
              <a:buFont typeface="Arial"/>
              <a:buChar char="•"/>
            </a:pPr>
            <a:r>
              <a:rPr lang="it-IT" sz="3000" spc="-3" dirty="0">
                <a:solidFill>
                  <a:srgbClr val="043296"/>
                </a:solidFill>
                <a:latin typeface="Fira Sans Medium"/>
              </a:rPr>
              <a:t>Attraverso l’utilizzo di un quadro strutturato, gli studenti possono individuare sfide, raccogliere informazioni, generare potenziali soluzioni, perfezionare le idee e </a:t>
            </a:r>
            <a:r>
              <a:rPr lang="it-IT" sz="3000" spc="-3" dirty="0" err="1">
                <a:solidFill>
                  <a:srgbClr val="043296"/>
                </a:solidFill>
                <a:latin typeface="Fira Sans Medium"/>
              </a:rPr>
              <a:t>sprimentare</a:t>
            </a:r>
            <a:r>
              <a:rPr lang="it-IT" sz="3000" spc="-3" dirty="0">
                <a:solidFill>
                  <a:srgbClr val="043296"/>
                </a:solidFill>
                <a:latin typeface="Fira Sans Medium"/>
              </a:rPr>
              <a:t> soluzioni.</a:t>
            </a: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148215" y="1878063"/>
            <a:ext cx="2079512" cy="2587628"/>
          </a:xfrm>
          <a:prstGeom prst="rect">
            <a:avLst/>
          </a:prstGeom>
        </p:spPr>
      </p:pic>
      <p:sp>
        <p:nvSpPr>
          <p:cNvPr id="7" name="TextBox 7"/>
          <p:cNvSpPr txBox="1"/>
          <p:nvPr/>
        </p:nvSpPr>
        <p:spPr>
          <a:xfrm>
            <a:off x="4648200" y="1289542"/>
            <a:ext cx="13944601" cy="1180388"/>
          </a:xfrm>
          <a:prstGeom prst="rect">
            <a:avLst/>
          </a:prstGeom>
        </p:spPr>
        <p:txBody>
          <a:bodyPr wrap="square" lIns="0" tIns="0" rIns="0" bIns="0" rtlCol="0" anchor="t">
            <a:spAutoFit/>
          </a:bodyPr>
          <a:lstStyle/>
          <a:p>
            <a:pPr algn="l">
              <a:lnSpc>
                <a:spcPts val="9799"/>
              </a:lnSpc>
            </a:pPr>
            <a:r>
              <a:rPr lang="en-US" sz="6999" dirty="0" err="1">
                <a:solidFill>
                  <a:srgbClr val="FFFFFF"/>
                </a:solidFill>
                <a:latin typeface="Fira Sans Medium"/>
              </a:rPr>
              <a:t>Processo</a:t>
            </a:r>
            <a:r>
              <a:rPr lang="en-US" sz="6999" dirty="0">
                <a:solidFill>
                  <a:srgbClr val="FFFFFF"/>
                </a:solidFill>
                <a:latin typeface="Fira Sans Medium"/>
              </a:rPr>
              <a:t> di </a:t>
            </a:r>
            <a:r>
              <a:rPr lang="en-US" sz="6999" dirty="0" err="1">
                <a:solidFill>
                  <a:srgbClr val="FFFFFF"/>
                </a:solidFill>
                <a:latin typeface="Fira Sans Medium"/>
              </a:rPr>
              <a:t>Pensiero</a:t>
            </a:r>
            <a:r>
              <a:rPr lang="en-US" sz="6999" dirty="0">
                <a:solidFill>
                  <a:srgbClr val="FFFFFF"/>
                </a:solidFill>
                <a:latin typeface="Fira Sans Medium"/>
              </a:rPr>
              <a:t> </a:t>
            </a:r>
            <a:r>
              <a:rPr lang="en-US" sz="6999" dirty="0" err="1">
                <a:solidFill>
                  <a:srgbClr val="FFFFFF"/>
                </a:solidFill>
                <a:latin typeface="Fira Sans Medium"/>
              </a:rPr>
              <a:t>Progettuale</a:t>
            </a:r>
            <a:endParaRPr lang="en-US" sz="6999" dirty="0">
              <a:solidFill>
                <a:srgbClr val="FFFFFF"/>
              </a:solidFill>
              <a:latin typeface="Fira Sans Medium"/>
            </a:endParaRPr>
          </a:p>
        </p:txBody>
      </p:sp>
      <p:pic>
        <p:nvPicPr>
          <p:cNvPr id="8" name="Immagine 7" descr="Immagine che contiene testo, grafica vettoriale, clipart">
            <a:extLst>
              <a:ext uri="{FF2B5EF4-FFF2-40B4-BE49-F238E27FC236}">
                <a16:creationId xmlns:a16="http://schemas.microsoft.com/office/drawing/2014/main" id="{952DCAEF-6DFF-91A3-6747-9449D6F689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DE0C5A54-64EF-CA37-F4A5-23AC36BC05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084418" y="1025576"/>
            <a:ext cx="12203582" cy="1704975"/>
          </a:xfrm>
          <a:prstGeom prst="rect">
            <a:avLst/>
          </a:prstGeom>
        </p:spPr>
      </p:pic>
      <p:sp>
        <p:nvSpPr>
          <p:cNvPr id="5" name="TextBox 5"/>
          <p:cNvSpPr txBox="1"/>
          <p:nvPr/>
        </p:nvSpPr>
        <p:spPr>
          <a:xfrm>
            <a:off x="7274709" y="1289542"/>
            <a:ext cx="10022691" cy="1180388"/>
          </a:xfrm>
          <a:prstGeom prst="rect">
            <a:avLst/>
          </a:prstGeom>
        </p:spPr>
        <p:txBody>
          <a:bodyPr wrap="square" lIns="0" tIns="0" rIns="0" bIns="0" rtlCol="0" anchor="t">
            <a:spAutoFit/>
          </a:bodyPr>
          <a:lstStyle/>
          <a:p>
            <a:pPr algn="l">
              <a:lnSpc>
                <a:spcPts val="9799"/>
              </a:lnSpc>
            </a:pPr>
            <a:r>
              <a:rPr lang="en-US" sz="6999" dirty="0" err="1">
                <a:solidFill>
                  <a:srgbClr val="FFFFFF"/>
                </a:solidFill>
                <a:latin typeface="Fira Sans Medium"/>
              </a:rPr>
              <a:t>Pensiero</a:t>
            </a:r>
            <a:r>
              <a:rPr lang="en-US" sz="6999" dirty="0">
                <a:solidFill>
                  <a:srgbClr val="FFFFFF"/>
                </a:solidFill>
                <a:latin typeface="Fira Sans Medium"/>
              </a:rPr>
              <a:t> </a:t>
            </a:r>
            <a:r>
              <a:rPr lang="en-US" sz="6999" dirty="0" err="1">
                <a:solidFill>
                  <a:srgbClr val="FFFFFF"/>
                </a:solidFill>
                <a:latin typeface="Fira Sans Medium"/>
              </a:rPr>
              <a:t>Progettuale</a:t>
            </a:r>
            <a:r>
              <a:rPr lang="en-US" sz="6999" dirty="0">
                <a:solidFill>
                  <a:srgbClr val="FFFFFF"/>
                </a:solidFill>
                <a:latin typeface="Fira Sans Medium"/>
              </a:rPr>
              <a:t> </a:t>
            </a:r>
          </a:p>
        </p:txBody>
      </p:sp>
      <p:pic>
        <p:nvPicPr>
          <p:cNvPr id="6" name="Picture 6"/>
          <p:cNvPicPr>
            <a:picLocks noChangeAspect="1"/>
          </p:cNvPicPr>
          <p:nvPr>
            <a:videoFile r:link="rId1"/>
          </p:nvPr>
        </p:nvPicPr>
        <p:blipFill>
          <a:blip r:embed="rId5"/>
          <a:stretch>
            <a:fillRect/>
          </a:stretch>
        </p:blipFill>
        <p:spPr>
          <a:xfrm>
            <a:off x="3657600" y="3086101"/>
            <a:ext cx="10972800" cy="6172199"/>
          </a:xfrm>
          <a:prstGeom prst="rect">
            <a:avLst/>
          </a:prstGeom>
        </p:spPr>
      </p:pic>
      <p:pic>
        <p:nvPicPr>
          <p:cNvPr id="7" name="Immagine 6" descr="Immagine che contiene testo, grafica vettoriale, clipart">
            <a:extLst>
              <a:ext uri="{FF2B5EF4-FFF2-40B4-BE49-F238E27FC236}">
                <a16:creationId xmlns:a16="http://schemas.microsoft.com/office/drawing/2014/main" id="{B11E7697-6426-33DF-3269-80750324D8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8" name="Immagine 7" descr="Immagine che contiene testo">
            <a:extLst>
              <a:ext uri="{FF2B5EF4-FFF2-40B4-BE49-F238E27FC236}">
                <a16:creationId xmlns:a16="http://schemas.microsoft.com/office/drawing/2014/main" id="{F213E4AA-6044-A16A-D3C7-F45BCFEA9C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75"/>
            <a:ext cx="16924915" cy="771125"/>
          </a:xfrm>
          <a:prstGeom prst="rect">
            <a:avLst/>
          </a:prstGeom>
        </p:spPr>
      </p:pic>
      <p:sp>
        <p:nvSpPr>
          <p:cNvPr id="3" name="TextBox 3"/>
          <p:cNvSpPr txBox="1"/>
          <p:nvPr/>
        </p:nvSpPr>
        <p:spPr>
          <a:xfrm>
            <a:off x="5940445" y="2382410"/>
            <a:ext cx="11665623" cy="4673780"/>
          </a:xfrm>
          <a:prstGeom prst="rect">
            <a:avLst/>
          </a:prstGeom>
        </p:spPr>
        <p:txBody>
          <a:bodyPr lIns="0" tIns="0" rIns="0" bIns="0" rtlCol="0" anchor="t">
            <a:spAutoFit/>
          </a:bodyPr>
          <a:lstStyle/>
          <a:p>
            <a:pPr algn="l">
              <a:lnSpc>
                <a:spcPts val="12391"/>
              </a:lnSpc>
            </a:pPr>
            <a:r>
              <a:rPr lang="it-IT" sz="8851" dirty="0">
                <a:solidFill>
                  <a:srgbClr val="1836B2"/>
                </a:solidFill>
                <a:latin typeface="Fira Sans Medium Bold"/>
              </a:rPr>
              <a:t>Come possiamo implementare le STEAM in classe?</a:t>
            </a:r>
          </a:p>
        </p:txBody>
      </p:sp>
      <p:pic>
        <p:nvPicPr>
          <p:cNvPr id="4" name="Picture 4"/>
          <p:cNvPicPr>
            <a:picLocks noChangeAspect="1"/>
          </p:cNvPicPr>
          <p:nvPr/>
        </p:nvPicPr>
        <p:blipFill>
          <a:blip r:embed="rId4"/>
          <a:srcRect t="3703" b="15884"/>
          <a:stretch>
            <a:fillRect/>
          </a:stretch>
        </p:blipFill>
        <p:spPr>
          <a:xfrm>
            <a:off x="-1850069" y="1247011"/>
            <a:ext cx="7996568" cy="6944579"/>
          </a:xfrm>
          <a:prstGeom prst="rect">
            <a:avLst/>
          </a:prstGeom>
        </p:spPr>
      </p:pic>
      <p:pic>
        <p:nvPicPr>
          <p:cNvPr id="7" name="Immagine 6" descr="Immagine che contiene testo, grafica vettoriale, clipart">
            <a:extLst>
              <a:ext uri="{FF2B5EF4-FFF2-40B4-BE49-F238E27FC236}">
                <a16:creationId xmlns:a16="http://schemas.microsoft.com/office/drawing/2014/main" id="{B1E61D1B-E339-DCB1-C119-F73B29897C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8" name="Immagine 7" descr="Immagine che contiene testo">
            <a:extLst>
              <a:ext uri="{FF2B5EF4-FFF2-40B4-BE49-F238E27FC236}">
                <a16:creationId xmlns:a16="http://schemas.microsoft.com/office/drawing/2014/main" id="{3C55E9A2-1EA4-E8AF-5608-0E8CDA9839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934724" y="1025576"/>
            <a:ext cx="13353275" cy="1704975"/>
          </a:xfrm>
          <a:prstGeom prst="rect">
            <a:avLst/>
          </a:prstGeom>
        </p:spPr>
      </p:pic>
      <p:grpSp>
        <p:nvGrpSpPr>
          <p:cNvPr id="5" name="Group 5"/>
          <p:cNvGrpSpPr/>
          <p:nvPr/>
        </p:nvGrpSpPr>
        <p:grpSpPr>
          <a:xfrm>
            <a:off x="9934302" y="4859928"/>
            <a:ext cx="7324998" cy="3370416"/>
            <a:chOff x="0" y="0"/>
            <a:chExt cx="1929217" cy="887682"/>
          </a:xfrm>
        </p:grpSpPr>
        <p:sp>
          <p:nvSpPr>
            <p:cNvPr id="6" name="Freeform 6"/>
            <p:cNvSpPr/>
            <p:nvPr/>
          </p:nvSpPr>
          <p:spPr>
            <a:xfrm>
              <a:off x="0" y="0"/>
              <a:ext cx="1929218" cy="887682"/>
            </a:xfrm>
            <a:custGeom>
              <a:avLst/>
              <a:gdLst/>
              <a:ahLst/>
              <a:cxnLst/>
              <a:rect l="l" t="t" r="r" b="b"/>
              <a:pathLst>
                <a:path w="1929218" h="887682">
                  <a:moveTo>
                    <a:pt x="0" y="0"/>
                  </a:moveTo>
                  <a:lnTo>
                    <a:pt x="1929218" y="0"/>
                  </a:lnTo>
                  <a:lnTo>
                    <a:pt x="1929218" y="887682"/>
                  </a:lnTo>
                  <a:lnTo>
                    <a:pt x="0" y="887682"/>
                  </a:lnTo>
                  <a:close/>
                </a:path>
              </a:pathLst>
            </a:custGeom>
            <a:solidFill>
              <a:srgbClr val="A066CB"/>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3600"/>
                </a:lnSpc>
              </a:pPr>
              <a:endParaRPr/>
            </a:p>
          </p:txBody>
        </p:sp>
      </p:grpSp>
      <p:sp>
        <p:nvSpPr>
          <p:cNvPr id="8" name="TextBox 8"/>
          <p:cNvSpPr txBox="1"/>
          <p:nvPr/>
        </p:nvSpPr>
        <p:spPr>
          <a:xfrm>
            <a:off x="5715000" y="1257300"/>
            <a:ext cx="12354516" cy="1180388"/>
          </a:xfrm>
          <a:prstGeom prst="rect">
            <a:avLst/>
          </a:prstGeom>
        </p:spPr>
        <p:txBody>
          <a:bodyPr wrap="square" lIns="0" tIns="0" rIns="0" bIns="0" rtlCol="0" anchor="t">
            <a:spAutoFit/>
          </a:bodyPr>
          <a:lstStyle/>
          <a:p>
            <a:pPr algn="l">
              <a:lnSpc>
                <a:spcPts val="9799"/>
              </a:lnSpc>
            </a:pPr>
            <a:r>
              <a:rPr lang="en-US" sz="6999" dirty="0" err="1">
                <a:solidFill>
                  <a:srgbClr val="FFFFFF"/>
                </a:solidFill>
                <a:latin typeface="Fira Sans Medium"/>
              </a:rPr>
              <a:t>Pensiero</a:t>
            </a:r>
            <a:r>
              <a:rPr lang="en-US" sz="6999" dirty="0">
                <a:solidFill>
                  <a:srgbClr val="FFFFFF"/>
                </a:solidFill>
                <a:latin typeface="Fira Sans Medium"/>
              </a:rPr>
              <a:t> </a:t>
            </a:r>
            <a:r>
              <a:rPr lang="en-US" sz="6999" dirty="0" err="1">
                <a:solidFill>
                  <a:srgbClr val="FFFFFF"/>
                </a:solidFill>
                <a:latin typeface="Fira Sans Medium"/>
              </a:rPr>
              <a:t>Progettuale</a:t>
            </a:r>
            <a:r>
              <a:rPr lang="en-US" sz="6999">
                <a:solidFill>
                  <a:srgbClr val="FFFFFF"/>
                </a:solidFill>
                <a:latin typeface="Fira Sans Medium"/>
              </a:rPr>
              <a:t> e </a:t>
            </a:r>
            <a:r>
              <a:rPr lang="en-US" sz="6999" dirty="0">
                <a:solidFill>
                  <a:srgbClr val="FFFFFF"/>
                </a:solidFill>
                <a:latin typeface="Fira Sans Medium"/>
              </a:rPr>
              <a:t>STEAM</a:t>
            </a:r>
          </a:p>
        </p:txBody>
      </p:sp>
      <p:grpSp>
        <p:nvGrpSpPr>
          <p:cNvPr id="9" name="Group 9"/>
          <p:cNvGrpSpPr/>
          <p:nvPr/>
        </p:nvGrpSpPr>
        <p:grpSpPr>
          <a:xfrm>
            <a:off x="9533863" y="5554002"/>
            <a:ext cx="7145148" cy="3057113"/>
            <a:chOff x="0" y="0"/>
            <a:chExt cx="9526865" cy="4076151"/>
          </a:xfrm>
        </p:grpSpPr>
        <p:grpSp>
          <p:nvGrpSpPr>
            <p:cNvPr id="10" name="Group 10"/>
            <p:cNvGrpSpPr/>
            <p:nvPr/>
          </p:nvGrpSpPr>
          <p:grpSpPr>
            <a:xfrm>
              <a:off x="0" y="0"/>
              <a:ext cx="9526865" cy="4076151"/>
              <a:chOff x="0" y="0"/>
              <a:chExt cx="1881850" cy="805166"/>
            </a:xfrm>
          </p:grpSpPr>
          <p:sp>
            <p:nvSpPr>
              <p:cNvPr id="11" name="Freeform 11"/>
              <p:cNvSpPr/>
              <p:nvPr/>
            </p:nvSpPr>
            <p:spPr>
              <a:xfrm>
                <a:off x="0" y="0"/>
                <a:ext cx="1881850" cy="805166"/>
              </a:xfrm>
              <a:custGeom>
                <a:avLst/>
                <a:gdLst/>
                <a:ahLst/>
                <a:cxnLst/>
                <a:rect l="l" t="t" r="r" b="b"/>
                <a:pathLst>
                  <a:path w="1881850" h="805166">
                    <a:moveTo>
                      <a:pt x="0" y="0"/>
                    </a:moveTo>
                    <a:lnTo>
                      <a:pt x="1881850" y="0"/>
                    </a:lnTo>
                    <a:lnTo>
                      <a:pt x="1881850" y="805166"/>
                    </a:lnTo>
                    <a:lnTo>
                      <a:pt x="0" y="805166"/>
                    </a:lnTo>
                    <a:close/>
                  </a:path>
                </a:pathLst>
              </a:custGeom>
              <a:solidFill>
                <a:srgbClr val="EFE2F8"/>
              </a:solidFill>
            </p:spPr>
          </p:sp>
          <p:sp>
            <p:nvSpPr>
              <p:cNvPr id="12" name="TextBox 12"/>
              <p:cNvSpPr txBox="1"/>
              <p:nvPr/>
            </p:nvSpPr>
            <p:spPr>
              <a:xfrm>
                <a:off x="0" y="-57150"/>
                <a:ext cx="812800" cy="869950"/>
              </a:xfrm>
              <a:prstGeom prst="rect">
                <a:avLst/>
              </a:prstGeom>
            </p:spPr>
            <p:txBody>
              <a:bodyPr lIns="50800" tIns="50800" rIns="50800" bIns="50800" rtlCol="0" anchor="ctr"/>
              <a:lstStyle/>
              <a:p>
                <a:pPr algn="ctr">
                  <a:lnSpc>
                    <a:spcPts val="3600"/>
                  </a:lnSpc>
                </a:pPr>
                <a:endParaRPr/>
              </a:p>
            </p:txBody>
          </p:sp>
        </p:grpSp>
        <p:sp>
          <p:nvSpPr>
            <p:cNvPr id="13" name="TextBox 13"/>
            <p:cNvSpPr txBox="1"/>
            <p:nvPr/>
          </p:nvSpPr>
          <p:spPr>
            <a:xfrm>
              <a:off x="300953" y="231861"/>
              <a:ext cx="8924958" cy="3547126"/>
            </a:xfrm>
            <a:prstGeom prst="rect">
              <a:avLst/>
            </a:prstGeom>
          </p:spPr>
          <p:txBody>
            <a:bodyPr lIns="0" tIns="0" rIns="0" bIns="0" rtlCol="0" anchor="t">
              <a:spAutoFit/>
            </a:bodyPr>
            <a:lstStyle/>
            <a:p>
              <a:pPr algn="just">
                <a:lnSpc>
                  <a:spcPts val="4155"/>
                </a:lnSpc>
                <a:spcBef>
                  <a:spcPct val="0"/>
                </a:spcBef>
              </a:pPr>
              <a:r>
                <a:rPr lang="it-IT" sz="3000" dirty="0">
                  <a:solidFill>
                    <a:srgbClr val="043296"/>
                  </a:solidFill>
                  <a:latin typeface="Fira Sans Medium"/>
                </a:rPr>
                <a:t>Il processo di Pensiero Progettuale porta il </a:t>
              </a:r>
              <a:r>
                <a:rPr lang="it-IT" sz="3000" dirty="0" err="1">
                  <a:solidFill>
                    <a:srgbClr val="043296"/>
                  </a:solidFill>
                  <a:latin typeface="Fira Sans Medium"/>
                </a:rPr>
                <a:t>problem</a:t>
              </a:r>
              <a:r>
                <a:rPr lang="it-IT" sz="3000" dirty="0">
                  <a:solidFill>
                    <a:srgbClr val="043296"/>
                  </a:solidFill>
                  <a:latin typeface="Fira Sans Medium"/>
                </a:rPr>
                <a:t>-solving legato al mondo reale nelle classi.  Le STEAM creano collegamenti tra contenuto e problemi della vita reale. </a:t>
              </a:r>
            </a:p>
          </p:txBody>
        </p:sp>
      </p:grpSp>
      <p:grpSp>
        <p:nvGrpSpPr>
          <p:cNvPr id="14" name="Group 14"/>
          <p:cNvGrpSpPr/>
          <p:nvPr/>
        </p:nvGrpSpPr>
        <p:grpSpPr>
          <a:xfrm>
            <a:off x="1028700" y="4859928"/>
            <a:ext cx="6905350" cy="3431852"/>
            <a:chOff x="0" y="0"/>
            <a:chExt cx="1818693" cy="903862"/>
          </a:xfrm>
        </p:grpSpPr>
        <p:sp>
          <p:nvSpPr>
            <p:cNvPr id="15" name="Freeform 15"/>
            <p:cNvSpPr/>
            <p:nvPr/>
          </p:nvSpPr>
          <p:spPr>
            <a:xfrm>
              <a:off x="0" y="0"/>
              <a:ext cx="1818693" cy="903862"/>
            </a:xfrm>
            <a:custGeom>
              <a:avLst/>
              <a:gdLst/>
              <a:ahLst/>
              <a:cxnLst/>
              <a:rect l="l" t="t" r="r" b="b"/>
              <a:pathLst>
                <a:path w="1818693" h="903862">
                  <a:moveTo>
                    <a:pt x="0" y="0"/>
                  </a:moveTo>
                  <a:lnTo>
                    <a:pt x="1818693" y="0"/>
                  </a:lnTo>
                  <a:lnTo>
                    <a:pt x="1818693" y="903862"/>
                  </a:lnTo>
                  <a:lnTo>
                    <a:pt x="0" y="903862"/>
                  </a:lnTo>
                  <a:close/>
                </a:path>
              </a:pathLst>
            </a:custGeom>
            <a:solidFill>
              <a:srgbClr val="A066CB"/>
            </a:solidFill>
          </p:spPr>
        </p:sp>
        <p:sp>
          <p:nvSpPr>
            <p:cNvPr id="16" name="TextBox 16"/>
            <p:cNvSpPr txBox="1"/>
            <p:nvPr/>
          </p:nvSpPr>
          <p:spPr>
            <a:xfrm>
              <a:off x="0" y="-57150"/>
              <a:ext cx="812800" cy="869950"/>
            </a:xfrm>
            <a:prstGeom prst="rect">
              <a:avLst/>
            </a:prstGeom>
          </p:spPr>
          <p:txBody>
            <a:bodyPr lIns="50800" tIns="50800" rIns="50800" bIns="50800" rtlCol="0" anchor="ctr"/>
            <a:lstStyle/>
            <a:p>
              <a:pPr algn="ctr">
                <a:lnSpc>
                  <a:spcPts val="3600"/>
                </a:lnSpc>
              </a:pPr>
              <a:endParaRPr/>
            </a:p>
          </p:txBody>
        </p:sp>
      </p:grpSp>
      <p:grpSp>
        <p:nvGrpSpPr>
          <p:cNvPr id="17" name="Group 17"/>
          <p:cNvGrpSpPr/>
          <p:nvPr/>
        </p:nvGrpSpPr>
        <p:grpSpPr>
          <a:xfrm>
            <a:off x="1848626" y="5554002"/>
            <a:ext cx="7145148" cy="3057113"/>
            <a:chOff x="0" y="0"/>
            <a:chExt cx="1881850" cy="805166"/>
          </a:xfrm>
        </p:grpSpPr>
        <p:sp>
          <p:nvSpPr>
            <p:cNvPr id="18" name="Freeform 18"/>
            <p:cNvSpPr/>
            <p:nvPr/>
          </p:nvSpPr>
          <p:spPr>
            <a:xfrm>
              <a:off x="0" y="0"/>
              <a:ext cx="1881850" cy="805166"/>
            </a:xfrm>
            <a:custGeom>
              <a:avLst/>
              <a:gdLst/>
              <a:ahLst/>
              <a:cxnLst/>
              <a:rect l="l" t="t" r="r" b="b"/>
              <a:pathLst>
                <a:path w="1881850" h="805166">
                  <a:moveTo>
                    <a:pt x="0" y="0"/>
                  </a:moveTo>
                  <a:lnTo>
                    <a:pt x="1881850" y="0"/>
                  </a:lnTo>
                  <a:lnTo>
                    <a:pt x="1881850" y="805166"/>
                  </a:lnTo>
                  <a:lnTo>
                    <a:pt x="0" y="805166"/>
                  </a:lnTo>
                  <a:close/>
                </a:path>
              </a:pathLst>
            </a:custGeom>
            <a:solidFill>
              <a:srgbClr val="EFE2F8"/>
            </a:solidFill>
          </p:spPr>
        </p:sp>
        <p:sp>
          <p:nvSpPr>
            <p:cNvPr id="19" name="TextBox 19"/>
            <p:cNvSpPr txBox="1"/>
            <p:nvPr/>
          </p:nvSpPr>
          <p:spPr>
            <a:xfrm>
              <a:off x="0" y="-57150"/>
              <a:ext cx="812800" cy="869950"/>
            </a:xfrm>
            <a:prstGeom prst="rect">
              <a:avLst/>
            </a:prstGeom>
          </p:spPr>
          <p:txBody>
            <a:bodyPr lIns="50800" tIns="50800" rIns="50800" bIns="50800" rtlCol="0" anchor="ctr"/>
            <a:lstStyle/>
            <a:p>
              <a:pPr algn="ctr">
                <a:lnSpc>
                  <a:spcPts val="3600"/>
                </a:lnSpc>
              </a:pPr>
              <a:endParaRPr/>
            </a:p>
          </p:txBody>
        </p:sp>
      </p:grpSp>
      <p:sp>
        <p:nvSpPr>
          <p:cNvPr id="20" name="TextBox 20"/>
          <p:cNvSpPr txBox="1"/>
          <p:nvPr/>
        </p:nvSpPr>
        <p:spPr>
          <a:xfrm>
            <a:off x="2074341" y="5752386"/>
            <a:ext cx="6693718" cy="2660344"/>
          </a:xfrm>
          <a:prstGeom prst="rect">
            <a:avLst/>
          </a:prstGeom>
        </p:spPr>
        <p:txBody>
          <a:bodyPr lIns="0" tIns="0" rIns="0" bIns="0" rtlCol="0" anchor="t">
            <a:spAutoFit/>
          </a:bodyPr>
          <a:lstStyle/>
          <a:p>
            <a:pPr algn="just">
              <a:lnSpc>
                <a:spcPts val="4155"/>
              </a:lnSpc>
              <a:spcBef>
                <a:spcPct val="0"/>
              </a:spcBef>
            </a:pPr>
            <a:r>
              <a:rPr lang="it-IT" sz="3000" dirty="0">
                <a:solidFill>
                  <a:srgbClr val="043296"/>
                </a:solidFill>
                <a:latin typeface="Fira Sans Medium"/>
              </a:rPr>
              <a:t>Un approccio basato sul Pensiero Progettuale si concentra sullo sviluppo della fiducia creativa degli studenti. Questo è ciò che fanno anche le STEAM .</a:t>
            </a:r>
          </a:p>
        </p:txBody>
      </p:sp>
      <p:pic>
        <p:nvPicPr>
          <p:cNvPr id="21" name="Immagine 20" descr="Immagine che contiene testo, grafica vettoriale, clipart">
            <a:extLst>
              <a:ext uri="{FF2B5EF4-FFF2-40B4-BE49-F238E27FC236}">
                <a16:creationId xmlns:a16="http://schemas.microsoft.com/office/drawing/2014/main" id="{C54E9642-6F0C-E34C-1817-E4E37FD4FE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22" name="Immagine 21" descr="Immagine che contiene testo">
            <a:extLst>
              <a:ext uri="{FF2B5EF4-FFF2-40B4-BE49-F238E27FC236}">
                <a16:creationId xmlns:a16="http://schemas.microsoft.com/office/drawing/2014/main" id="{0E69C217-C0FC-F58D-511E-D62D6FA876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2461871" y="4592395"/>
            <a:ext cx="5512330" cy="736325"/>
            <a:chOff x="0" y="0"/>
            <a:chExt cx="14561200" cy="1945053"/>
          </a:xfrm>
        </p:grpSpPr>
        <p:sp>
          <p:nvSpPr>
            <p:cNvPr id="5" name="Freeform 5"/>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grpSp>
        <p:nvGrpSpPr>
          <p:cNvPr id="6" name="Group 6"/>
          <p:cNvGrpSpPr/>
          <p:nvPr/>
        </p:nvGrpSpPr>
        <p:grpSpPr>
          <a:xfrm>
            <a:off x="2461871" y="6101239"/>
            <a:ext cx="5512330" cy="736325"/>
            <a:chOff x="0" y="0"/>
            <a:chExt cx="14561200" cy="1945053"/>
          </a:xfrm>
        </p:grpSpPr>
        <p:sp>
          <p:nvSpPr>
            <p:cNvPr id="7" name="Freeform 7"/>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grpSp>
        <p:nvGrpSpPr>
          <p:cNvPr id="8" name="Group 8"/>
          <p:cNvGrpSpPr/>
          <p:nvPr/>
        </p:nvGrpSpPr>
        <p:grpSpPr>
          <a:xfrm>
            <a:off x="10216568" y="6164084"/>
            <a:ext cx="6877677" cy="839899"/>
            <a:chOff x="0" y="0"/>
            <a:chExt cx="14561200" cy="1945053"/>
          </a:xfrm>
        </p:grpSpPr>
        <p:sp>
          <p:nvSpPr>
            <p:cNvPr id="9" name="Freeform 9"/>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grpSp>
        <p:nvGrpSpPr>
          <p:cNvPr id="10" name="Group 10"/>
          <p:cNvGrpSpPr/>
          <p:nvPr/>
        </p:nvGrpSpPr>
        <p:grpSpPr>
          <a:xfrm>
            <a:off x="10216568" y="4664353"/>
            <a:ext cx="6877684" cy="918706"/>
            <a:chOff x="0" y="0"/>
            <a:chExt cx="14561200" cy="1945053"/>
          </a:xfrm>
        </p:grpSpPr>
        <p:sp>
          <p:nvSpPr>
            <p:cNvPr id="11" name="Freeform 11"/>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grpSp>
        <p:nvGrpSpPr>
          <p:cNvPr id="12" name="Group 12"/>
          <p:cNvGrpSpPr/>
          <p:nvPr/>
        </p:nvGrpSpPr>
        <p:grpSpPr>
          <a:xfrm>
            <a:off x="2461871" y="7609088"/>
            <a:ext cx="5512330" cy="736325"/>
            <a:chOff x="0" y="0"/>
            <a:chExt cx="14561200" cy="1945053"/>
          </a:xfrm>
        </p:grpSpPr>
        <p:sp>
          <p:nvSpPr>
            <p:cNvPr id="13" name="Freeform 13"/>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76493" y="4678471"/>
            <a:ext cx="631534" cy="533933"/>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776493" y="6164084"/>
            <a:ext cx="691070" cy="673480"/>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776493" y="7609088"/>
            <a:ext cx="700076" cy="700076"/>
          </a:xfrm>
          <a:prstGeom prst="rect">
            <a:avLst/>
          </a:prstGeom>
        </p:spPr>
      </p:pic>
      <p:sp>
        <p:nvSpPr>
          <p:cNvPr id="17" name="TextBox 17"/>
          <p:cNvSpPr txBox="1"/>
          <p:nvPr/>
        </p:nvSpPr>
        <p:spPr>
          <a:xfrm>
            <a:off x="3092260" y="1628826"/>
            <a:ext cx="11585761" cy="1076325"/>
          </a:xfrm>
          <a:prstGeom prst="rect">
            <a:avLst/>
          </a:prstGeom>
        </p:spPr>
        <p:txBody>
          <a:bodyPr lIns="0" tIns="0" rIns="0" bIns="0" rtlCol="0" anchor="t">
            <a:spAutoFit/>
          </a:bodyPr>
          <a:lstStyle/>
          <a:p>
            <a:pPr algn="ctr">
              <a:lnSpc>
                <a:spcPts val="8486"/>
              </a:lnSpc>
              <a:spcBef>
                <a:spcPct val="0"/>
              </a:spcBef>
            </a:pPr>
            <a:r>
              <a:rPr lang="en-US" sz="7071" spc="-7" dirty="0" err="1">
                <a:solidFill>
                  <a:srgbClr val="043296"/>
                </a:solidFill>
                <a:latin typeface="Fira Sans Medium"/>
              </a:rPr>
              <a:t>Pensiero</a:t>
            </a:r>
            <a:r>
              <a:rPr lang="en-US" sz="7071" spc="-7" dirty="0">
                <a:solidFill>
                  <a:srgbClr val="043296"/>
                </a:solidFill>
                <a:latin typeface="Fira Sans Medium"/>
              </a:rPr>
              <a:t> </a:t>
            </a:r>
            <a:r>
              <a:rPr lang="en-US" sz="7071" spc="-7" dirty="0" err="1">
                <a:solidFill>
                  <a:srgbClr val="043296"/>
                </a:solidFill>
                <a:latin typeface="Fira Sans Medium"/>
              </a:rPr>
              <a:t>Progettuale</a:t>
            </a:r>
            <a:endParaRPr lang="en-US" sz="7071" spc="-7" dirty="0">
              <a:solidFill>
                <a:srgbClr val="043296"/>
              </a:solidFill>
              <a:latin typeface="Fira Sans Medium"/>
            </a:endParaRPr>
          </a:p>
        </p:txBody>
      </p:sp>
      <p:sp>
        <p:nvSpPr>
          <p:cNvPr id="18" name="TextBox 18"/>
          <p:cNvSpPr txBox="1"/>
          <p:nvPr/>
        </p:nvSpPr>
        <p:spPr>
          <a:xfrm>
            <a:off x="3384028" y="3053155"/>
            <a:ext cx="11519944" cy="1034415"/>
          </a:xfrm>
          <a:prstGeom prst="rect">
            <a:avLst/>
          </a:prstGeom>
        </p:spPr>
        <p:txBody>
          <a:bodyPr lIns="0" tIns="0" rIns="0" bIns="0" rtlCol="0" anchor="t">
            <a:spAutoFit/>
          </a:bodyPr>
          <a:lstStyle/>
          <a:p>
            <a:pPr algn="ctr">
              <a:lnSpc>
                <a:spcPts val="4155"/>
              </a:lnSpc>
              <a:spcBef>
                <a:spcPct val="0"/>
              </a:spcBef>
            </a:pPr>
            <a:r>
              <a:rPr lang="it-IT" sz="3000" dirty="0">
                <a:solidFill>
                  <a:srgbClr val="043296"/>
                </a:solidFill>
                <a:latin typeface="Fira Sans Medium"/>
              </a:rPr>
              <a:t>Gli insegnanti e gli studenti vengono coinvolti in sfide pratiche di progettazione che  mirano a: </a:t>
            </a:r>
          </a:p>
        </p:txBody>
      </p:sp>
      <p:sp>
        <p:nvSpPr>
          <p:cNvPr id="19" name="TextBox 19"/>
          <p:cNvSpPr txBox="1"/>
          <p:nvPr/>
        </p:nvSpPr>
        <p:spPr>
          <a:xfrm>
            <a:off x="3872203" y="4743519"/>
            <a:ext cx="3079552" cy="399981"/>
          </a:xfrm>
          <a:prstGeom prst="rect">
            <a:avLst/>
          </a:prstGeom>
        </p:spPr>
        <p:txBody>
          <a:bodyPr lIns="0" tIns="0" rIns="0" bIns="0" rtlCol="0" anchor="t">
            <a:spAutoFit/>
          </a:bodyPr>
          <a:lstStyle/>
          <a:p>
            <a:pPr algn="ctr">
              <a:spcBef>
                <a:spcPct val="0"/>
              </a:spcBef>
            </a:pPr>
            <a:r>
              <a:rPr lang="en-US" sz="2599" dirty="0" err="1">
                <a:solidFill>
                  <a:srgbClr val="043296"/>
                </a:solidFill>
                <a:latin typeface="Fira Sans Medium"/>
              </a:rPr>
              <a:t>Sviluppare</a:t>
            </a:r>
            <a:r>
              <a:rPr lang="en-US" sz="2599" dirty="0">
                <a:solidFill>
                  <a:srgbClr val="043296"/>
                </a:solidFill>
                <a:latin typeface="Fira Sans Medium"/>
              </a:rPr>
              <a:t> </a:t>
            </a:r>
            <a:r>
              <a:rPr lang="en-US" sz="2599" dirty="0" err="1">
                <a:solidFill>
                  <a:srgbClr val="043296"/>
                </a:solidFill>
                <a:latin typeface="Fira Sans Medium"/>
              </a:rPr>
              <a:t>empatia</a:t>
            </a:r>
            <a:endParaRPr lang="en-US" sz="2599" dirty="0">
              <a:solidFill>
                <a:srgbClr val="043296"/>
              </a:solidFill>
              <a:latin typeface="Fira Sans Medium"/>
            </a:endParaRPr>
          </a:p>
        </p:txBody>
      </p:sp>
      <p:sp>
        <p:nvSpPr>
          <p:cNvPr id="20" name="TextBox 20"/>
          <p:cNvSpPr txBox="1"/>
          <p:nvPr/>
        </p:nvSpPr>
        <p:spPr>
          <a:xfrm>
            <a:off x="11445390" y="4789474"/>
            <a:ext cx="5584984" cy="799963"/>
          </a:xfrm>
          <a:prstGeom prst="rect">
            <a:avLst/>
          </a:prstGeom>
        </p:spPr>
        <p:txBody>
          <a:bodyPr lIns="0" tIns="0" rIns="0" bIns="0" rtlCol="0" anchor="t">
            <a:spAutoFit/>
          </a:bodyPr>
          <a:lstStyle/>
          <a:p>
            <a:pPr algn="ctr">
              <a:spcBef>
                <a:spcPct val="0"/>
              </a:spcBef>
            </a:pPr>
            <a:r>
              <a:rPr lang="en-US" sz="2599" dirty="0" err="1">
                <a:solidFill>
                  <a:srgbClr val="043296"/>
                </a:solidFill>
                <a:latin typeface="Fira Sans Medium"/>
              </a:rPr>
              <a:t>Sviluppare</a:t>
            </a:r>
            <a:r>
              <a:rPr lang="en-US" sz="2599" dirty="0">
                <a:solidFill>
                  <a:srgbClr val="043296"/>
                </a:solidFill>
                <a:latin typeface="Fira Sans Medium"/>
              </a:rPr>
              <a:t> </a:t>
            </a:r>
            <a:r>
              <a:rPr lang="en-US" sz="2599" dirty="0" err="1">
                <a:solidFill>
                  <a:srgbClr val="043296"/>
                </a:solidFill>
                <a:latin typeface="Fira Sans Medium"/>
              </a:rPr>
              <a:t>consapevolezza</a:t>
            </a:r>
            <a:r>
              <a:rPr lang="en-US" sz="2599" dirty="0">
                <a:solidFill>
                  <a:srgbClr val="043296"/>
                </a:solidFill>
                <a:latin typeface="Fira Sans Medium"/>
              </a:rPr>
              <a:t> </a:t>
            </a:r>
            <a:r>
              <a:rPr lang="en-US" sz="2599" dirty="0" err="1">
                <a:solidFill>
                  <a:srgbClr val="043296"/>
                </a:solidFill>
                <a:latin typeface="Fira Sans Medium"/>
              </a:rPr>
              <a:t>metacognitiva</a:t>
            </a:r>
            <a:endParaRPr lang="en-US" sz="2599" dirty="0">
              <a:solidFill>
                <a:srgbClr val="043296"/>
              </a:solidFill>
              <a:latin typeface="Fira Sans Medium"/>
            </a:endParaRPr>
          </a:p>
        </p:txBody>
      </p:sp>
      <p:sp>
        <p:nvSpPr>
          <p:cNvPr id="21" name="TextBox 21"/>
          <p:cNvSpPr txBox="1"/>
          <p:nvPr/>
        </p:nvSpPr>
        <p:spPr>
          <a:xfrm>
            <a:off x="3911494" y="6057900"/>
            <a:ext cx="3000970" cy="799963"/>
          </a:xfrm>
          <a:prstGeom prst="rect">
            <a:avLst/>
          </a:prstGeom>
        </p:spPr>
        <p:txBody>
          <a:bodyPr lIns="0" tIns="0" rIns="0" bIns="0" rtlCol="0" anchor="t">
            <a:spAutoFit/>
          </a:bodyPr>
          <a:lstStyle/>
          <a:p>
            <a:pPr algn="ctr">
              <a:spcBef>
                <a:spcPct val="0"/>
              </a:spcBef>
            </a:pPr>
            <a:r>
              <a:rPr lang="en-US" sz="2599" dirty="0" err="1">
                <a:solidFill>
                  <a:srgbClr val="043296"/>
                </a:solidFill>
                <a:latin typeface="Fira Sans Medium"/>
              </a:rPr>
              <a:t>Promuovere</a:t>
            </a:r>
            <a:r>
              <a:rPr lang="en-US" sz="2599" dirty="0">
                <a:solidFill>
                  <a:srgbClr val="043296"/>
                </a:solidFill>
                <a:latin typeface="Fira Sans Medium"/>
              </a:rPr>
              <a:t> </a:t>
            </a:r>
            <a:r>
              <a:rPr lang="en-US" sz="2599" dirty="0" err="1">
                <a:solidFill>
                  <a:srgbClr val="043296"/>
                </a:solidFill>
                <a:latin typeface="Fira Sans Medium"/>
              </a:rPr>
              <a:t>l’iniziativa</a:t>
            </a:r>
            <a:endParaRPr lang="en-US" sz="2599" dirty="0">
              <a:solidFill>
                <a:srgbClr val="043296"/>
              </a:solidFill>
              <a:latin typeface="Fira Sans Medium"/>
            </a:endParaRPr>
          </a:p>
        </p:txBody>
      </p:sp>
      <p:sp>
        <p:nvSpPr>
          <p:cNvPr id="22" name="TextBox 22"/>
          <p:cNvSpPr txBox="1"/>
          <p:nvPr/>
        </p:nvSpPr>
        <p:spPr>
          <a:xfrm>
            <a:off x="3871072" y="7577260"/>
            <a:ext cx="3081814" cy="799963"/>
          </a:xfrm>
          <a:prstGeom prst="rect">
            <a:avLst/>
          </a:prstGeom>
        </p:spPr>
        <p:txBody>
          <a:bodyPr lIns="0" tIns="0" rIns="0" bIns="0" rtlCol="0" anchor="t">
            <a:spAutoFit/>
          </a:bodyPr>
          <a:lstStyle/>
          <a:p>
            <a:pPr algn="ctr">
              <a:spcBef>
                <a:spcPct val="0"/>
              </a:spcBef>
            </a:pPr>
            <a:r>
              <a:rPr lang="en-US" sz="2599" dirty="0" err="1">
                <a:solidFill>
                  <a:srgbClr val="043296"/>
                </a:solidFill>
                <a:latin typeface="Fira Sans Medium"/>
              </a:rPr>
              <a:t>Incoraggiare</a:t>
            </a:r>
            <a:r>
              <a:rPr lang="en-US" sz="2599" dirty="0">
                <a:solidFill>
                  <a:srgbClr val="043296"/>
                </a:solidFill>
                <a:latin typeface="Fira Sans Medium"/>
              </a:rPr>
              <a:t> la </a:t>
            </a:r>
            <a:r>
              <a:rPr lang="en-US" sz="2599" dirty="0" err="1">
                <a:solidFill>
                  <a:srgbClr val="043296"/>
                </a:solidFill>
                <a:latin typeface="Fira Sans Medium"/>
              </a:rPr>
              <a:t>creatività</a:t>
            </a:r>
            <a:endParaRPr lang="en-US" sz="2599" dirty="0">
              <a:solidFill>
                <a:srgbClr val="043296"/>
              </a:solidFill>
              <a:latin typeface="Fira Sans Medium"/>
            </a:endParaRPr>
          </a:p>
        </p:txBody>
      </p:sp>
      <p:sp>
        <p:nvSpPr>
          <p:cNvPr id="23" name="TextBox 23"/>
          <p:cNvSpPr txBox="1"/>
          <p:nvPr/>
        </p:nvSpPr>
        <p:spPr>
          <a:xfrm>
            <a:off x="11806268" y="6157685"/>
            <a:ext cx="4863227" cy="799963"/>
          </a:xfrm>
          <a:prstGeom prst="rect">
            <a:avLst/>
          </a:prstGeom>
        </p:spPr>
        <p:txBody>
          <a:bodyPr lIns="0" tIns="0" rIns="0" bIns="0" rtlCol="0" anchor="t">
            <a:spAutoFit/>
          </a:bodyPr>
          <a:lstStyle/>
          <a:p>
            <a:pPr algn="ctr">
              <a:spcBef>
                <a:spcPct val="0"/>
              </a:spcBef>
            </a:pPr>
            <a:r>
              <a:rPr lang="en-US" sz="2599" dirty="0" err="1">
                <a:solidFill>
                  <a:srgbClr val="043296"/>
                </a:solidFill>
                <a:latin typeface="Fira Sans Medium"/>
              </a:rPr>
              <a:t>Promuovere</a:t>
            </a:r>
            <a:r>
              <a:rPr lang="en-US" sz="2599" dirty="0">
                <a:solidFill>
                  <a:srgbClr val="043296"/>
                </a:solidFill>
                <a:latin typeface="Fira Sans Medium"/>
              </a:rPr>
              <a:t> </a:t>
            </a:r>
          </a:p>
          <a:p>
            <a:pPr algn="ctr">
              <a:spcBef>
                <a:spcPct val="0"/>
              </a:spcBef>
            </a:pPr>
            <a:r>
              <a:rPr lang="en-US" sz="2599" dirty="0">
                <a:solidFill>
                  <a:srgbClr val="043296"/>
                </a:solidFill>
                <a:latin typeface="Fira Sans Medium"/>
              </a:rPr>
              <a:t>il problem-solving </a:t>
            </a:r>
            <a:r>
              <a:rPr lang="en-US" sz="2599" dirty="0" err="1">
                <a:solidFill>
                  <a:srgbClr val="043296"/>
                </a:solidFill>
                <a:latin typeface="Fira Sans Medium"/>
              </a:rPr>
              <a:t>attivo</a:t>
            </a:r>
            <a:endParaRPr lang="en-US" sz="2599" dirty="0">
              <a:solidFill>
                <a:srgbClr val="043296"/>
              </a:solidFill>
              <a:latin typeface="Fira Sans Medium"/>
            </a:endParaRPr>
          </a:p>
        </p:txBody>
      </p:sp>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639257" y="4788967"/>
            <a:ext cx="520414" cy="673720"/>
          </a:xfrm>
          <a:prstGeom prst="rect">
            <a:avLst/>
          </a:prstGeom>
        </p:spPr>
      </p:pic>
      <p:pic>
        <p:nvPicPr>
          <p:cNvPr id="25"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473485" y="6406424"/>
            <a:ext cx="686186" cy="431139"/>
          </a:xfrm>
          <a:prstGeom prst="rect">
            <a:avLst/>
          </a:prstGeom>
        </p:spPr>
      </p:pic>
      <p:pic>
        <p:nvPicPr>
          <p:cNvPr id="26" name="Picture 2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81152" y="9515866"/>
            <a:ext cx="16924915" cy="771134"/>
          </a:xfrm>
          <a:prstGeom prst="rect">
            <a:avLst/>
          </a:prstGeom>
        </p:spPr>
      </p:pic>
      <p:pic>
        <p:nvPicPr>
          <p:cNvPr id="27" name="Immagine 26" descr="Immagine che contiene testo, grafica vettoriale, clipart">
            <a:extLst>
              <a:ext uri="{FF2B5EF4-FFF2-40B4-BE49-F238E27FC236}">
                <a16:creationId xmlns:a16="http://schemas.microsoft.com/office/drawing/2014/main" id="{53D60316-3068-E560-3CFF-0A46C134C89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28" name="Immagine 27" descr="Immagine che contiene testo">
            <a:extLst>
              <a:ext uri="{FF2B5EF4-FFF2-40B4-BE49-F238E27FC236}">
                <a16:creationId xmlns:a16="http://schemas.microsoft.com/office/drawing/2014/main" id="{B142DBEE-1902-88AD-1EC2-20FB7903C31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536179" y="811741"/>
            <a:ext cx="6652126" cy="8647764"/>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1152" y="9515866"/>
            <a:ext cx="16924915" cy="771134"/>
          </a:xfrm>
          <a:prstGeom prst="rect">
            <a:avLst/>
          </a:prstGeom>
        </p:spPr>
      </p:pic>
      <p:sp>
        <p:nvSpPr>
          <p:cNvPr id="6" name="TextBox 6"/>
          <p:cNvSpPr txBox="1"/>
          <p:nvPr/>
        </p:nvSpPr>
        <p:spPr>
          <a:xfrm>
            <a:off x="1219200" y="2292514"/>
            <a:ext cx="8418159" cy="1076325"/>
          </a:xfrm>
          <a:prstGeom prst="rect">
            <a:avLst/>
          </a:prstGeom>
        </p:spPr>
        <p:txBody>
          <a:bodyPr lIns="0" tIns="0" rIns="0" bIns="0" rtlCol="0" anchor="t">
            <a:spAutoFit/>
          </a:bodyPr>
          <a:lstStyle/>
          <a:p>
            <a:pPr>
              <a:lnSpc>
                <a:spcPts val="8486"/>
              </a:lnSpc>
              <a:spcBef>
                <a:spcPct val="0"/>
              </a:spcBef>
            </a:pPr>
            <a:r>
              <a:rPr lang="en-US" sz="7071" spc="-7" dirty="0">
                <a:solidFill>
                  <a:srgbClr val="043296"/>
                </a:solidFill>
                <a:latin typeface="Fira Sans Medium"/>
              </a:rPr>
              <a:t>Come </a:t>
            </a:r>
            <a:r>
              <a:rPr lang="en-US" sz="7071" spc="-7" dirty="0" err="1">
                <a:solidFill>
                  <a:srgbClr val="043296"/>
                </a:solidFill>
                <a:latin typeface="Fira Sans Medium"/>
              </a:rPr>
              <a:t>funziona</a:t>
            </a:r>
            <a:r>
              <a:rPr lang="en-US" sz="7071" spc="-7" dirty="0">
                <a:solidFill>
                  <a:srgbClr val="043296"/>
                </a:solidFill>
                <a:latin typeface="Fira Sans Medium"/>
              </a:rPr>
              <a:t>?</a:t>
            </a:r>
          </a:p>
        </p:txBody>
      </p:sp>
      <p:sp>
        <p:nvSpPr>
          <p:cNvPr id="7" name="TextBox 7"/>
          <p:cNvSpPr txBox="1"/>
          <p:nvPr/>
        </p:nvSpPr>
        <p:spPr>
          <a:xfrm>
            <a:off x="1028700" y="3686675"/>
            <a:ext cx="7598151" cy="3737562"/>
          </a:xfrm>
          <a:prstGeom prst="rect">
            <a:avLst/>
          </a:prstGeom>
        </p:spPr>
        <p:txBody>
          <a:bodyPr lIns="0" tIns="0" rIns="0" bIns="0" rtlCol="0" anchor="t">
            <a:spAutoFit/>
          </a:bodyPr>
          <a:lstStyle/>
          <a:p>
            <a:pPr>
              <a:lnSpc>
                <a:spcPts val="4155"/>
              </a:lnSpc>
            </a:pPr>
            <a:r>
              <a:rPr lang="it-IT" sz="3000" dirty="0">
                <a:solidFill>
                  <a:srgbClr val="043296"/>
                </a:solidFill>
                <a:latin typeface="Fira Sans Medium"/>
              </a:rPr>
              <a:t>Il processo si articola in cinque fasi:</a:t>
            </a:r>
          </a:p>
          <a:p>
            <a:pPr>
              <a:lnSpc>
                <a:spcPts val="4155"/>
              </a:lnSpc>
            </a:pPr>
            <a:r>
              <a:rPr lang="it-IT" sz="3000" dirty="0">
                <a:solidFill>
                  <a:srgbClr val="043296"/>
                </a:solidFill>
                <a:latin typeface="Fira Sans Medium"/>
              </a:rPr>
              <a:t> </a:t>
            </a:r>
          </a:p>
          <a:p>
            <a:pPr marL="457200" indent="-457200">
              <a:lnSpc>
                <a:spcPts val="4155"/>
              </a:lnSpc>
              <a:buFont typeface="Arial" panose="020B0604020202020204" pitchFamily="34" charset="0"/>
              <a:buChar char="•"/>
            </a:pPr>
            <a:r>
              <a:rPr lang="it-IT" sz="3000" dirty="0">
                <a:solidFill>
                  <a:srgbClr val="043296"/>
                </a:solidFill>
                <a:latin typeface="Fira Sans Medium"/>
              </a:rPr>
              <a:t>Definire/osservare</a:t>
            </a:r>
          </a:p>
          <a:p>
            <a:pPr marL="457200" indent="-457200">
              <a:lnSpc>
                <a:spcPts val="4155"/>
              </a:lnSpc>
              <a:buFont typeface="Arial" panose="020B0604020202020204" pitchFamily="34" charset="0"/>
              <a:buChar char="•"/>
            </a:pPr>
            <a:r>
              <a:rPr lang="it-IT" sz="3000" dirty="0" err="1">
                <a:solidFill>
                  <a:srgbClr val="043296"/>
                </a:solidFill>
                <a:latin typeface="Fira Sans Medium"/>
              </a:rPr>
              <a:t>Empatizzare</a:t>
            </a:r>
            <a:endParaRPr lang="it-IT" sz="3000" dirty="0">
              <a:solidFill>
                <a:srgbClr val="043296"/>
              </a:solidFill>
              <a:latin typeface="Fira Sans Medium"/>
            </a:endParaRPr>
          </a:p>
          <a:p>
            <a:pPr marL="457200" indent="-457200">
              <a:lnSpc>
                <a:spcPts val="4155"/>
              </a:lnSpc>
              <a:buFont typeface="Arial" panose="020B0604020202020204" pitchFamily="34" charset="0"/>
              <a:buChar char="•"/>
            </a:pPr>
            <a:r>
              <a:rPr lang="it-IT" sz="3000" dirty="0">
                <a:solidFill>
                  <a:srgbClr val="043296"/>
                </a:solidFill>
                <a:latin typeface="Fira Sans Medium"/>
              </a:rPr>
              <a:t>Visualizzare</a:t>
            </a:r>
          </a:p>
          <a:p>
            <a:pPr marL="457200" indent="-457200">
              <a:lnSpc>
                <a:spcPts val="4155"/>
              </a:lnSpc>
              <a:buFont typeface="Arial" panose="020B0604020202020204" pitchFamily="34" charset="0"/>
              <a:buChar char="•"/>
            </a:pPr>
            <a:r>
              <a:rPr lang="it-IT" sz="3000" dirty="0">
                <a:solidFill>
                  <a:srgbClr val="043296"/>
                </a:solidFill>
                <a:latin typeface="Fira Sans Medium"/>
              </a:rPr>
              <a:t>Creare di prototipi</a:t>
            </a:r>
          </a:p>
          <a:p>
            <a:pPr marL="457200" indent="-457200">
              <a:lnSpc>
                <a:spcPts val="4155"/>
              </a:lnSpc>
              <a:buFont typeface="Arial" panose="020B0604020202020204" pitchFamily="34" charset="0"/>
              <a:buChar char="•"/>
            </a:pPr>
            <a:r>
              <a:rPr lang="it-IT" sz="3000" dirty="0">
                <a:solidFill>
                  <a:srgbClr val="043296"/>
                </a:solidFill>
                <a:latin typeface="Fira Sans Medium"/>
              </a:rPr>
              <a:t>Sperimentare/Perfezionare</a:t>
            </a:r>
          </a:p>
        </p:txBody>
      </p:sp>
      <p:pic>
        <p:nvPicPr>
          <p:cNvPr id="8" name="Immagine 7" descr="Immagine che contiene testo, grafica vettoriale, clipart">
            <a:extLst>
              <a:ext uri="{FF2B5EF4-FFF2-40B4-BE49-F238E27FC236}">
                <a16:creationId xmlns:a16="http://schemas.microsoft.com/office/drawing/2014/main" id="{92FD72B3-66C0-2893-8C1A-1F2EA9E907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32511FB5-FE1C-A0AE-6E1C-B5443DB16F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092260" y="1628826"/>
            <a:ext cx="11585761" cy="1076325"/>
          </a:xfrm>
          <a:prstGeom prst="rect">
            <a:avLst/>
          </a:prstGeom>
        </p:spPr>
        <p:txBody>
          <a:bodyPr lIns="0" tIns="0" rIns="0" bIns="0" rtlCol="0" anchor="t">
            <a:spAutoFit/>
          </a:bodyPr>
          <a:lstStyle/>
          <a:p>
            <a:pPr algn="ctr">
              <a:lnSpc>
                <a:spcPts val="8486"/>
              </a:lnSpc>
              <a:spcBef>
                <a:spcPct val="0"/>
              </a:spcBef>
            </a:pPr>
            <a:r>
              <a:rPr lang="en-US" sz="7071" spc="-7" dirty="0" err="1">
                <a:solidFill>
                  <a:srgbClr val="043296"/>
                </a:solidFill>
                <a:latin typeface="Fira Sans Medium"/>
              </a:rPr>
              <a:t>Pensiero</a:t>
            </a:r>
            <a:r>
              <a:rPr lang="en-US" sz="7071" spc="-7" dirty="0">
                <a:solidFill>
                  <a:srgbClr val="043296"/>
                </a:solidFill>
                <a:latin typeface="Fira Sans Medium"/>
              </a:rPr>
              <a:t> </a:t>
            </a:r>
            <a:r>
              <a:rPr lang="en-US" sz="7071" spc="-7" dirty="0" err="1">
                <a:solidFill>
                  <a:srgbClr val="043296"/>
                </a:solidFill>
                <a:latin typeface="Fira Sans Medium"/>
              </a:rPr>
              <a:t>Progettuale</a:t>
            </a:r>
            <a:endParaRPr lang="en-US" sz="7071" spc="-7" dirty="0">
              <a:solidFill>
                <a:srgbClr val="043296"/>
              </a:solidFill>
              <a:latin typeface="Fira Sans Medium"/>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66"/>
            <a:ext cx="16924915" cy="771134"/>
          </a:xfrm>
          <a:prstGeom prst="rect">
            <a:avLst/>
          </a:prstGeom>
        </p:spPr>
      </p:pic>
      <p:sp>
        <p:nvSpPr>
          <p:cNvPr id="6" name="TextBox 6"/>
          <p:cNvSpPr txBox="1"/>
          <p:nvPr/>
        </p:nvSpPr>
        <p:spPr>
          <a:xfrm>
            <a:off x="2461871" y="3333057"/>
            <a:ext cx="13271627" cy="5770298"/>
          </a:xfrm>
          <a:prstGeom prst="rect">
            <a:avLst/>
          </a:prstGeom>
        </p:spPr>
        <p:txBody>
          <a:bodyPr lIns="0" tIns="0" rIns="0" bIns="0" rtlCol="0" anchor="t">
            <a:spAutoFit/>
          </a:bodyPr>
          <a:lstStyle/>
          <a:p>
            <a:pPr marL="1349584" lvl="2" indent="-457200">
              <a:lnSpc>
                <a:spcPts val="4184"/>
              </a:lnSpc>
              <a:buFont typeface="Arial" panose="020B0604020202020204" pitchFamily="34" charset="0"/>
              <a:buChar char="•"/>
            </a:pPr>
            <a:r>
              <a:rPr lang="it-IT" sz="3099" dirty="0">
                <a:solidFill>
                  <a:srgbClr val="043296"/>
                </a:solidFill>
                <a:latin typeface="Fira Sans Medium"/>
              </a:rPr>
              <a:t>Aiuta gli studenti a sviluppare una mentalità innovativa</a:t>
            </a:r>
          </a:p>
          <a:p>
            <a:pPr marL="1349584" lvl="2" indent="-457200">
              <a:lnSpc>
                <a:spcPts val="4184"/>
              </a:lnSpc>
              <a:buFont typeface="Arial" panose="020B0604020202020204" pitchFamily="34" charset="0"/>
              <a:buChar char="•"/>
            </a:pPr>
            <a:r>
              <a:rPr lang="it-IT" sz="3099" dirty="0">
                <a:solidFill>
                  <a:srgbClr val="043296"/>
                </a:solidFill>
                <a:latin typeface="Fira Sans Medium"/>
              </a:rPr>
              <a:t>Crea una relazione tra quanto appreso in classe e le sfide del mondo reale</a:t>
            </a:r>
          </a:p>
          <a:p>
            <a:pPr marL="1349584" lvl="2" indent="-457200">
              <a:lnSpc>
                <a:spcPts val="4184"/>
              </a:lnSpc>
              <a:buFont typeface="Arial" panose="020B0604020202020204" pitchFamily="34" charset="0"/>
              <a:buChar char="•"/>
            </a:pPr>
            <a:r>
              <a:rPr lang="it-IT" sz="3099" dirty="0">
                <a:solidFill>
                  <a:srgbClr val="043296"/>
                </a:solidFill>
                <a:latin typeface="Fira Sans Medium"/>
              </a:rPr>
              <a:t>Incentiva il </a:t>
            </a:r>
            <a:r>
              <a:rPr lang="it-IT" sz="3099" dirty="0" err="1">
                <a:solidFill>
                  <a:srgbClr val="043296"/>
                </a:solidFill>
                <a:latin typeface="Fira Sans Medium"/>
              </a:rPr>
              <a:t>problem</a:t>
            </a:r>
            <a:r>
              <a:rPr lang="it-IT" sz="3099" dirty="0">
                <a:solidFill>
                  <a:srgbClr val="043296"/>
                </a:solidFill>
                <a:latin typeface="Fira Sans Medium"/>
              </a:rPr>
              <a:t>-solving</a:t>
            </a:r>
          </a:p>
          <a:p>
            <a:pPr marL="1349584" lvl="2" indent="-457200">
              <a:lnSpc>
                <a:spcPts val="4184"/>
              </a:lnSpc>
              <a:buFont typeface="Arial" panose="020B0604020202020204" pitchFamily="34" charset="0"/>
              <a:buChar char="•"/>
            </a:pPr>
            <a:r>
              <a:rPr lang="it-IT" sz="3099" dirty="0">
                <a:solidFill>
                  <a:srgbClr val="043296"/>
                </a:solidFill>
                <a:latin typeface="Fira Sans Medium"/>
              </a:rPr>
              <a:t>Promuove la collaborazione e il lavoro tra studenti</a:t>
            </a:r>
          </a:p>
          <a:p>
            <a:pPr marL="1349584" lvl="2" indent="-457200">
              <a:lnSpc>
                <a:spcPts val="4184"/>
              </a:lnSpc>
              <a:buFont typeface="Arial" panose="020B0604020202020204" pitchFamily="34" charset="0"/>
              <a:buChar char="•"/>
            </a:pPr>
            <a:r>
              <a:rPr lang="it-IT" sz="3099" dirty="0">
                <a:solidFill>
                  <a:srgbClr val="043296"/>
                </a:solidFill>
                <a:latin typeface="Fira Sans Medium"/>
              </a:rPr>
              <a:t>Aiuta gli studenti e sviluppare l’empatia</a:t>
            </a:r>
          </a:p>
          <a:p>
            <a:pPr marL="1349584" lvl="2" indent="-457200">
              <a:lnSpc>
                <a:spcPts val="4184"/>
              </a:lnSpc>
              <a:buFont typeface="Arial" panose="020B0604020202020204" pitchFamily="34" charset="0"/>
              <a:buChar char="•"/>
            </a:pPr>
            <a:r>
              <a:rPr lang="it-IT" sz="3099" dirty="0">
                <a:solidFill>
                  <a:srgbClr val="043296"/>
                </a:solidFill>
                <a:latin typeface="Fira Sans Medium"/>
              </a:rPr>
              <a:t>Permette agli studenti di sentirsi protagonisti nel processo di apprendimento</a:t>
            </a:r>
          </a:p>
          <a:p>
            <a:pPr marL="1349584" lvl="2" indent="-457200">
              <a:lnSpc>
                <a:spcPts val="4184"/>
              </a:lnSpc>
              <a:buFont typeface="Arial" panose="020B0604020202020204" pitchFamily="34" charset="0"/>
              <a:buChar char="•"/>
            </a:pPr>
            <a:r>
              <a:rPr lang="it-IT" sz="3099" dirty="0">
                <a:solidFill>
                  <a:srgbClr val="043296"/>
                </a:solidFill>
                <a:latin typeface="Fira Sans Medium"/>
              </a:rPr>
              <a:t>Promuove il pensiero creativo e il pensiero volto a trovare una soluzione richiesto nella società del XXI secolo.</a:t>
            </a:r>
          </a:p>
          <a:p>
            <a:pPr algn="l">
              <a:lnSpc>
                <a:spcPts val="2916"/>
              </a:lnSpc>
            </a:pPr>
            <a:endParaRPr lang="en-US" sz="3099" dirty="0">
              <a:solidFill>
                <a:srgbClr val="043296"/>
              </a:solidFill>
              <a:latin typeface="Fira Sans Medium"/>
            </a:endParaRPr>
          </a:p>
        </p:txBody>
      </p:sp>
      <p:pic>
        <p:nvPicPr>
          <p:cNvPr id="7" name="Immagine 6" descr="Immagine che contiene testo, grafica vettoriale, clipart">
            <a:extLst>
              <a:ext uri="{FF2B5EF4-FFF2-40B4-BE49-F238E27FC236}">
                <a16:creationId xmlns:a16="http://schemas.microsoft.com/office/drawing/2014/main" id="{0E6BFBAE-1E65-D5B9-CF48-E305657291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8" name="Immagine 7" descr="Immagine che contiene testo">
            <a:extLst>
              <a:ext uri="{FF2B5EF4-FFF2-40B4-BE49-F238E27FC236}">
                <a16:creationId xmlns:a16="http://schemas.microsoft.com/office/drawing/2014/main" id="{2EDFC187-F2B4-59EC-E39D-E218A026C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354002" y="1028700"/>
            <a:ext cx="7933998" cy="1108467"/>
          </a:xfrm>
          <a:prstGeom prst="rect">
            <a:avLst/>
          </a:prstGeom>
        </p:spPr>
      </p:pic>
      <p:sp>
        <p:nvSpPr>
          <p:cNvPr id="6" name="TextBox 6"/>
          <p:cNvSpPr txBox="1"/>
          <p:nvPr/>
        </p:nvSpPr>
        <p:spPr>
          <a:xfrm>
            <a:off x="9636921" y="2399916"/>
            <a:ext cx="8430062" cy="2092368"/>
          </a:xfrm>
          <a:prstGeom prst="rect">
            <a:avLst/>
          </a:prstGeom>
        </p:spPr>
        <p:txBody>
          <a:bodyPr lIns="0" tIns="0" rIns="0" bIns="0" rtlCol="0" anchor="t">
            <a:spAutoFit/>
          </a:bodyPr>
          <a:lstStyle/>
          <a:p>
            <a:pPr algn="ctr">
              <a:lnSpc>
                <a:spcPts val="8448"/>
              </a:lnSpc>
            </a:pPr>
            <a:r>
              <a:rPr lang="it-IT" sz="6099" dirty="0">
                <a:solidFill>
                  <a:srgbClr val="043296"/>
                </a:solidFill>
                <a:latin typeface="Fira Sans Medium"/>
              </a:rPr>
              <a:t>Progetta un gioco da tavolo!</a:t>
            </a:r>
          </a:p>
        </p:txBody>
      </p:sp>
      <p:sp>
        <p:nvSpPr>
          <p:cNvPr id="7" name="TextBox 7"/>
          <p:cNvSpPr txBox="1"/>
          <p:nvPr/>
        </p:nvSpPr>
        <p:spPr>
          <a:xfrm>
            <a:off x="11754731" y="977894"/>
            <a:ext cx="9136637" cy="1193806"/>
          </a:xfrm>
          <a:prstGeom prst="rect">
            <a:avLst/>
          </a:prstGeom>
        </p:spPr>
        <p:txBody>
          <a:bodyPr lIns="0" tIns="0" rIns="0" bIns="0" rtlCol="0" anchor="t">
            <a:spAutoFit/>
          </a:bodyPr>
          <a:lstStyle/>
          <a:p>
            <a:pPr algn="l">
              <a:lnSpc>
                <a:spcPts val="9799"/>
              </a:lnSpc>
            </a:pPr>
            <a:r>
              <a:rPr lang="en-US" sz="6999" dirty="0" err="1">
                <a:solidFill>
                  <a:srgbClr val="FFFFFF"/>
                </a:solidFill>
                <a:latin typeface="Fira Sans Medium"/>
              </a:rPr>
              <a:t>Attività</a:t>
            </a:r>
            <a:endParaRPr lang="en-US" sz="6999" dirty="0">
              <a:solidFill>
                <a:srgbClr val="FFFFFF"/>
              </a:solidFill>
              <a:latin typeface="Fira Sans Medium"/>
            </a:endParaRPr>
          </a:p>
        </p:txBody>
      </p:sp>
      <p:pic>
        <p:nvPicPr>
          <p:cNvPr id="8" name="Immagine 7" descr="Immagine che contiene testo">
            <a:extLst>
              <a:ext uri="{FF2B5EF4-FFF2-40B4-BE49-F238E27FC236}">
                <a16:creationId xmlns:a16="http://schemas.microsoft.com/office/drawing/2014/main" id="{5EA0A5C7-1B21-1A55-E26A-4D061E7E53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pic>
        <p:nvPicPr>
          <p:cNvPr id="9" name="Immagine 8">
            <a:extLst>
              <a:ext uri="{FF2B5EF4-FFF2-40B4-BE49-F238E27FC236}">
                <a16:creationId xmlns:a16="http://schemas.microsoft.com/office/drawing/2014/main" id="{79D6E94B-AE39-FF10-EDD5-132F9CD085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7" cy="89456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092260" y="1370357"/>
            <a:ext cx="11585761" cy="2152650"/>
          </a:xfrm>
          <a:prstGeom prst="rect">
            <a:avLst/>
          </a:prstGeom>
        </p:spPr>
        <p:txBody>
          <a:bodyPr lIns="0" tIns="0" rIns="0" bIns="0" rtlCol="0" anchor="t">
            <a:spAutoFit/>
          </a:bodyPr>
          <a:lstStyle/>
          <a:p>
            <a:pPr algn="ctr">
              <a:lnSpc>
                <a:spcPts val="8486"/>
              </a:lnSpc>
              <a:spcBef>
                <a:spcPct val="0"/>
              </a:spcBef>
            </a:pPr>
            <a:r>
              <a:rPr lang="en-US" sz="7071" spc="-7" dirty="0" err="1">
                <a:solidFill>
                  <a:srgbClr val="043296"/>
                </a:solidFill>
                <a:latin typeface="Fira Sans Medium"/>
              </a:rPr>
              <a:t>Valutazione</a:t>
            </a:r>
            <a:r>
              <a:rPr lang="en-US" sz="7071" spc="-7" dirty="0">
                <a:solidFill>
                  <a:srgbClr val="043296"/>
                </a:solidFill>
                <a:latin typeface="Fira Sans Medium"/>
              </a:rPr>
              <a:t> </a:t>
            </a:r>
            <a:r>
              <a:rPr lang="en-US" sz="7071" spc="-7" dirty="0" err="1">
                <a:solidFill>
                  <a:srgbClr val="043296"/>
                </a:solidFill>
                <a:latin typeface="Fira Sans Medium"/>
              </a:rPr>
              <a:t>dell’apprendimento</a:t>
            </a:r>
            <a:r>
              <a:rPr lang="en-US" sz="7071" spc="-7" dirty="0">
                <a:solidFill>
                  <a:srgbClr val="043296"/>
                </a:solidFill>
                <a:latin typeface="Fira Sans Medium"/>
              </a:rPr>
              <a:t> STEAM</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66"/>
            <a:ext cx="16924915" cy="771134"/>
          </a:xfrm>
          <a:prstGeom prst="rect">
            <a:avLst/>
          </a:prstGeom>
        </p:spPr>
      </p:pic>
      <p:sp>
        <p:nvSpPr>
          <p:cNvPr id="6" name="TextBox 6"/>
          <p:cNvSpPr txBox="1"/>
          <p:nvPr/>
        </p:nvSpPr>
        <p:spPr>
          <a:xfrm>
            <a:off x="1652520" y="3970179"/>
            <a:ext cx="9790921" cy="4814780"/>
          </a:xfrm>
          <a:prstGeom prst="rect">
            <a:avLst/>
          </a:prstGeom>
        </p:spPr>
        <p:txBody>
          <a:bodyPr lIns="0" tIns="0" rIns="0" bIns="0" rtlCol="0" anchor="t">
            <a:spAutoFit/>
          </a:bodyPr>
          <a:lstStyle/>
          <a:p>
            <a:pPr>
              <a:lnSpc>
                <a:spcPts val="4155"/>
              </a:lnSpc>
              <a:spcBef>
                <a:spcPct val="0"/>
              </a:spcBef>
            </a:pPr>
            <a:r>
              <a:rPr lang="it-IT" sz="3000" dirty="0">
                <a:solidFill>
                  <a:srgbClr val="043296"/>
                </a:solidFill>
                <a:latin typeface="Fira Sans Medium"/>
              </a:rPr>
              <a:t>Ci sono molti aspetti dell’apprendimento STEAM che potreste volere valutare, tra cui:</a:t>
            </a:r>
          </a:p>
          <a:p>
            <a:pPr marL="457200" indent="-457200">
              <a:lnSpc>
                <a:spcPts val="4155"/>
              </a:lnSpc>
              <a:spcBef>
                <a:spcPct val="0"/>
              </a:spcBef>
              <a:buFont typeface="Arial" panose="020B0604020202020204" pitchFamily="34" charset="0"/>
              <a:buChar char="•"/>
            </a:pPr>
            <a:r>
              <a:rPr lang="it-IT" sz="3000" dirty="0">
                <a:solidFill>
                  <a:srgbClr val="043296"/>
                </a:solidFill>
                <a:latin typeface="Fira Sans Medium"/>
              </a:rPr>
              <a:t>Perseveranza dello studente</a:t>
            </a:r>
          </a:p>
          <a:p>
            <a:pPr marL="457200" indent="-457200">
              <a:lnSpc>
                <a:spcPts val="4155"/>
              </a:lnSpc>
              <a:spcBef>
                <a:spcPct val="0"/>
              </a:spcBef>
              <a:buFont typeface="Arial" panose="020B0604020202020204" pitchFamily="34" charset="0"/>
              <a:buChar char="•"/>
            </a:pPr>
            <a:r>
              <a:rPr lang="it-IT" sz="3000" dirty="0">
                <a:solidFill>
                  <a:srgbClr val="043296"/>
                </a:solidFill>
                <a:latin typeface="Fira Sans Medium"/>
              </a:rPr>
              <a:t>Miglioramenti dello sviluppo progettuale</a:t>
            </a:r>
          </a:p>
          <a:p>
            <a:pPr marL="457200" indent="-457200">
              <a:lnSpc>
                <a:spcPts val="4155"/>
              </a:lnSpc>
              <a:spcBef>
                <a:spcPct val="0"/>
              </a:spcBef>
              <a:buFont typeface="Arial" panose="020B0604020202020204" pitchFamily="34" charset="0"/>
              <a:buChar char="•"/>
            </a:pPr>
            <a:r>
              <a:rPr lang="it-IT" sz="3000" dirty="0">
                <a:solidFill>
                  <a:srgbClr val="043296"/>
                </a:solidFill>
                <a:latin typeface="Fira Sans Medium"/>
              </a:rPr>
              <a:t>Raggiungimento degli obiettivi curriculari</a:t>
            </a:r>
          </a:p>
          <a:p>
            <a:pPr marL="457200" indent="-457200">
              <a:lnSpc>
                <a:spcPts val="4155"/>
              </a:lnSpc>
              <a:spcBef>
                <a:spcPct val="0"/>
              </a:spcBef>
              <a:buFont typeface="Arial" panose="020B0604020202020204" pitchFamily="34" charset="0"/>
              <a:buChar char="•"/>
            </a:pPr>
            <a:r>
              <a:rPr lang="it-IT" sz="3000" dirty="0">
                <a:solidFill>
                  <a:srgbClr val="043296"/>
                </a:solidFill>
                <a:latin typeface="Fira Sans Medium"/>
              </a:rPr>
              <a:t>Collaborazione e lavoro di squadra</a:t>
            </a:r>
          </a:p>
          <a:p>
            <a:pPr marL="457200" indent="-457200">
              <a:lnSpc>
                <a:spcPts val="4155"/>
              </a:lnSpc>
              <a:spcBef>
                <a:spcPct val="0"/>
              </a:spcBef>
              <a:buFont typeface="Arial" panose="020B0604020202020204" pitchFamily="34" charset="0"/>
              <a:buChar char="•"/>
            </a:pPr>
            <a:r>
              <a:rPr lang="it-IT" sz="3000" dirty="0">
                <a:solidFill>
                  <a:srgbClr val="043296"/>
                </a:solidFill>
                <a:latin typeface="Fira Sans Medium"/>
              </a:rPr>
              <a:t>Conoscenza dei contenuti</a:t>
            </a:r>
          </a:p>
          <a:p>
            <a:pPr marL="457200" indent="-457200">
              <a:lnSpc>
                <a:spcPts val="4155"/>
              </a:lnSpc>
              <a:spcBef>
                <a:spcPct val="0"/>
              </a:spcBef>
              <a:buFont typeface="Arial" panose="020B0604020202020204" pitchFamily="34" charset="0"/>
              <a:buChar char="•"/>
            </a:pPr>
            <a:r>
              <a:rPr lang="it-IT" sz="3000" dirty="0">
                <a:solidFill>
                  <a:srgbClr val="043296"/>
                </a:solidFill>
                <a:latin typeface="Fira Sans Medium"/>
              </a:rPr>
              <a:t>Applicazione dei contenuti </a:t>
            </a:r>
          </a:p>
          <a:p>
            <a:pPr marL="457200" indent="-457200">
              <a:lnSpc>
                <a:spcPts val="4155"/>
              </a:lnSpc>
              <a:spcBef>
                <a:spcPct val="0"/>
              </a:spcBef>
              <a:buFont typeface="Arial" panose="020B0604020202020204" pitchFamily="34" charset="0"/>
              <a:buChar char="•"/>
            </a:pPr>
            <a:r>
              <a:rPr lang="it-IT" sz="3000" dirty="0">
                <a:solidFill>
                  <a:srgbClr val="043296"/>
                </a:solidFill>
                <a:latin typeface="Fira Sans Medium"/>
              </a:rPr>
              <a:t>Successo progettuale</a:t>
            </a:r>
          </a:p>
        </p:txBody>
      </p:sp>
      <p:pic>
        <p:nvPicPr>
          <p:cNvPr id="7" name="Picture 7"/>
          <p:cNvPicPr>
            <a:picLocks noChangeAspect="1"/>
          </p:cNvPicPr>
          <p:nvPr/>
        </p:nvPicPr>
        <p:blipFill>
          <a:blip r:embed="rId4"/>
          <a:srcRect l="28843" r="31673"/>
          <a:stretch>
            <a:fillRect/>
          </a:stretch>
        </p:blipFill>
        <p:spPr>
          <a:xfrm>
            <a:off x="11796901" y="3719012"/>
            <a:ext cx="4700152" cy="5261023"/>
          </a:xfrm>
          <a:prstGeom prst="rect">
            <a:avLst/>
          </a:prstGeom>
        </p:spPr>
      </p:pic>
      <p:pic>
        <p:nvPicPr>
          <p:cNvPr id="8" name="Immagine 7" descr="Immagine che contiene testo, grafica vettoriale, clipart">
            <a:extLst>
              <a:ext uri="{FF2B5EF4-FFF2-40B4-BE49-F238E27FC236}">
                <a16:creationId xmlns:a16="http://schemas.microsoft.com/office/drawing/2014/main" id="{F350CD3C-42B8-0F22-2928-B1E130B003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1CFFD481-8525-AF88-F47D-23137A27D2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084418" y="1025576"/>
            <a:ext cx="12203582" cy="1704975"/>
          </a:xfrm>
          <a:prstGeom prst="rect">
            <a:avLst/>
          </a:prstGeom>
        </p:spPr>
      </p:pic>
      <p:sp>
        <p:nvSpPr>
          <p:cNvPr id="3" name="TextBox 3"/>
          <p:cNvSpPr txBox="1"/>
          <p:nvPr/>
        </p:nvSpPr>
        <p:spPr>
          <a:xfrm>
            <a:off x="6935717" y="1289542"/>
            <a:ext cx="10970293" cy="1180388"/>
          </a:xfrm>
          <a:prstGeom prst="rect">
            <a:avLst/>
          </a:prstGeom>
        </p:spPr>
        <p:txBody>
          <a:bodyPr wrap="square" lIns="0" tIns="0" rIns="0" bIns="0" rtlCol="0" anchor="t">
            <a:spAutoFit/>
          </a:bodyPr>
          <a:lstStyle/>
          <a:p>
            <a:pPr algn="l">
              <a:lnSpc>
                <a:spcPts val="9799"/>
              </a:lnSpc>
            </a:pPr>
            <a:r>
              <a:rPr lang="en-US" sz="6999" dirty="0">
                <a:solidFill>
                  <a:srgbClr val="FFFFFF"/>
                </a:solidFill>
                <a:latin typeface="Fira Sans Medium"/>
              </a:rPr>
              <a:t>La </a:t>
            </a:r>
            <a:r>
              <a:rPr lang="en-US" sz="6999" dirty="0" err="1">
                <a:solidFill>
                  <a:srgbClr val="FFFFFF"/>
                </a:solidFill>
                <a:latin typeface="Fira Sans Medium"/>
              </a:rPr>
              <a:t>valutazione</a:t>
            </a:r>
            <a:r>
              <a:rPr lang="en-US" sz="6999" dirty="0">
                <a:solidFill>
                  <a:srgbClr val="FFFFFF"/>
                </a:solidFill>
                <a:latin typeface="Fira Sans Medium"/>
              </a:rPr>
              <a:t> </a:t>
            </a:r>
            <a:r>
              <a:rPr lang="en-US" sz="6999" dirty="0" err="1">
                <a:solidFill>
                  <a:srgbClr val="FFFFFF"/>
                </a:solidFill>
                <a:latin typeface="Fira Sans Medium"/>
              </a:rPr>
              <a:t>può</a:t>
            </a:r>
            <a:r>
              <a:rPr lang="en-US" sz="6999" dirty="0">
                <a:solidFill>
                  <a:srgbClr val="FFFFFF"/>
                </a:solidFill>
                <a:latin typeface="Fira Sans Medium"/>
              </a:rPr>
              <a:t> </a:t>
            </a:r>
            <a:r>
              <a:rPr lang="en-US" sz="6999" dirty="0" err="1">
                <a:solidFill>
                  <a:srgbClr val="FFFFFF"/>
                </a:solidFill>
                <a:latin typeface="Fira Sans Medium"/>
              </a:rPr>
              <a:t>essere</a:t>
            </a:r>
            <a:r>
              <a:rPr lang="en-US" sz="6999" dirty="0">
                <a:solidFill>
                  <a:srgbClr val="FFFFFF"/>
                </a:solidFill>
                <a:latin typeface="Fira Sans Medium"/>
              </a:rPr>
              <a:t>:</a:t>
            </a:r>
          </a:p>
        </p:txBody>
      </p:sp>
      <p:pic>
        <p:nvPicPr>
          <p:cNvPr id="6" name="Picture 6"/>
          <p:cNvPicPr>
            <a:picLocks noChangeAspect="1"/>
          </p:cNvPicPr>
          <p:nvPr/>
        </p:nvPicPr>
        <p:blipFill>
          <a:blip r:embed="rId4"/>
          <a:srcRect l="1230" r="39174" b="-1"/>
          <a:stretch>
            <a:fillRect/>
          </a:stretch>
        </p:blipFill>
        <p:spPr>
          <a:xfrm>
            <a:off x="0" y="4303914"/>
            <a:ext cx="5376300" cy="6017856"/>
          </a:xfrm>
          <a:prstGeom prst="rect">
            <a:avLst/>
          </a:prstGeom>
        </p:spPr>
      </p:pic>
      <p:grpSp>
        <p:nvGrpSpPr>
          <p:cNvPr id="7" name="Group 7"/>
          <p:cNvGrpSpPr/>
          <p:nvPr/>
        </p:nvGrpSpPr>
        <p:grpSpPr>
          <a:xfrm>
            <a:off x="6310847" y="4010998"/>
            <a:ext cx="4753907" cy="939383"/>
            <a:chOff x="0" y="0"/>
            <a:chExt cx="14561200" cy="1945053"/>
          </a:xfrm>
        </p:grpSpPr>
        <p:sp>
          <p:nvSpPr>
            <p:cNvPr id="8" name="Freeform 8"/>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grpSp>
        <p:nvGrpSpPr>
          <p:cNvPr id="11" name="Group 11"/>
          <p:cNvGrpSpPr/>
          <p:nvPr/>
        </p:nvGrpSpPr>
        <p:grpSpPr>
          <a:xfrm>
            <a:off x="12083929" y="3986405"/>
            <a:ext cx="4460397" cy="595809"/>
            <a:chOff x="0" y="0"/>
            <a:chExt cx="14561200" cy="1945053"/>
          </a:xfrm>
        </p:grpSpPr>
        <p:sp>
          <p:nvSpPr>
            <p:cNvPr id="12" name="Freeform 12"/>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grpSp>
        <p:nvGrpSpPr>
          <p:cNvPr id="14" name="Group 14"/>
          <p:cNvGrpSpPr/>
          <p:nvPr/>
        </p:nvGrpSpPr>
        <p:grpSpPr>
          <a:xfrm>
            <a:off x="6272817" y="5211003"/>
            <a:ext cx="4791936" cy="640096"/>
            <a:chOff x="0" y="0"/>
            <a:chExt cx="14561200" cy="1945053"/>
          </a:xfrm>
        </p:grpSpPr>
        <p:sp>
          <p:nvSpPr>
            <p:cNvPr id="15" name="Freeform 15"/>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grpSp>
        <p:nvGrpSpPr>
          <p:cNvPr id="18" name="Group 18"/>
          <p:cNvGrpSpPr/>
          <p:nvPr/>
        </p:nvGrpSpPr>
        <p:grpSpPr>
          <a:xfrm>
            <a:off x="12011232" y="5231916"/>
            <a:ext cx="4635374" cy="619183"/>
            <a:chOff x="0" y="0"/>
            <a:chExt cx="14561200" cy="1945053"/>
          </a:xfrm>
        </p:grpSpPr>
        <p:sp>
          <p:nvSpPr>
            <p:cNvPr id="19" name="Freeform 19"/>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grpSp>
        <p:nvGrpSpPr>
          <p:cNvPr id="22" name="Group 22"/>
          <p:cNvGrpSpPr/>
          <p:nvPr/>
        </p:nvGrpSpPr>
        <p:grpSpPr>
          <a:xfrm>
            <a:off x="8668785" y="6944680"/>
            <a:ext cx="5705397" cy="762115"/>
            <a:chOff x="0" y="0"/>
            <a:chExt cx="14561200" cy="1945053"/>
          </a:xfrm>
        </p:grpSpPr>
        <p:sp>
          <p:nvSpPr>
            <p:cNvPr id="23" name="Freeform 23"/>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pic>
        <p:nvPicPr>
          <p:cNvPr id="25" name="Immagine 24" descr="Immagine che contiene testo, grafica vettoriale, clipart">
            <a:extLst>
              <a:ext uri="{FF2B5EF4-FFF2-40B4-BE49-F238E27FC236}">
                <a16:creationId xmlns:a16="http://schemas.microsoft.com/office/drawing/2014/main" id="{834852C5-5B09-BF2F-6562-3300FF4E45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26" name="Immagine 25" descr="Immagine che contiene testo">
            <a:extLst>
              <a:ext uri="{FF2B5EF4-FFF2-40B4-BE49-F238E27FC236}">
                <a16:creationId xmlns:a16="http://schemas.microsoft.com/office/drawing/2014/main" id="{45C4ADF4-C793-D0B3-8EC8-C3FAB3180C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
        <p:nvSpPr>
          <p:cNvPr id="4" name="TextBox 9">
            <a:extLst>
              <a:ext uri="{FF2B5EF4-FFF2-40B4-BE49-F238E27FC236}">
                <a16:creationId xmlns:a16="http://schemas.microsoft.com/office/drawing/2014/main" id="{9D6A3E4C-265B-70D5-171F-FC43E8A05A88}"/>
              </a:ext>
            </a:extLst>
          </p:cNvPr>
          <p:cNvSpPr txBox="1"/>
          <p:nvPr/>
        </p:nvSpPr>
        <p:spPr>
          <a:xfrm>
            <a:off x="6114954" y="4070310"/>
            <a:ext cx="5429288" cy="820738"/>
          </a:xfrm>
          <a:prstGeom prst="rect">
            <a:avLst/>
          </a:prstGeom>
        </p:spPr>
        <p:txBody>
          <a:bodyPr wrap="square" lIns="0" tIns="0" rIns="0" bIns="0" rtlCol="0" anchor="t">
            <a:spAutoFit/>
          </a:bodyPr>
          <a:lstStyle/>
          <a:p>
            <a:pPr algn="ctr">
              <a:lnSpc>
                <a:spcPts val="3240"/>
              </a:lnSpc>
            </a:pPr>
            <a:r>
              <a:rPr lang="en-US" sz="3000" spc="-3" dirty="0" err="1">
                <a:solidFill>
                  <a:srgbClr val="043296"/>
                </a:solidFill>
                <a:latin typeface="Fira Sans Medium"/>
              </a:rPr>
              <a:t>Valutazione</a:t>
            </a:r>
            <a:r>
              <a:rPr lang="en-US" sz="3000" spc="-3" dirty="0">
                <a:solidFill>
                  <a:srgbClr val="043296"/>
                </a:solidFill>
                <a:latin typeface="Fira Sans Medium"/>
              </a:rPr>
              <a:t> </a:t>
            </a:r>
            <a:r>
              <a:rPr lang="en-US" sz="3000" spc="-3" dirty="0" err="1">
                <a:solidFill>
                  <a:srgbClr val="043296"/>
                </a:solidFill>
                <a:latin typeface="Fira Sans Medium"/>
              </a:rPr>
              <a:t>da</a:t>
            </a:r>
            <a:r>
              <a:rPr lang="en-US" sz="3000" spc="-3" dirty="0">
                <a:solidFill>
                  <a:srgbClr val="043296"/>
                </a:solidFill>
                <a:latin typeface="Fira Sans Medium"/>
              </a:rPr>
              <a:t> parte </a:t>
            </a:r>
            <a:r>
              <a:rPr lang="en-US" sz="3000" spc="-3" dirty="0" err="1">
                <a:solidFill>
                  <a:srgbClr val="043296"/>
                </a:solidFill>
                <a:latin typeface="Fira Sans Medium"/>
              </a:rPr>
              <a:t>dell’insegnante</a:t>
            </a:r>
            <a:endParaRPr lang="en-US" sz="3000" spc="-3" dirty="0">
              <a:solidFill>
                <a:srgbClr val="043296"/>
              </a:solidFill>
              <a:latin typeface="Fira Sans Medium"/>
            </a:endParaRPr>
          </a:p>
        </p:txBody>
      </p:sp>
      <p:grpSp>
        <p:nvGrpSpPr>
          <p:cNvPr id="5" name="Group 10">
            <a:extLst>
              <a:ext uri="{FF2B5EF4-FFF2-40B4-BE49-F238E27FC236}">
                <a16:creationId xmlns:a16="http://schemas.microsoft.com/office/drawing/2014/main" id="{F22694EC-2868-5C14-9577-DDFBC0EB5305}"/>
              </a:ext>
            </a:extLst>
          </p:cNvPr>
          <p:cNvGrpSpPr/>
          <p:nvPr/>
        </p:nvGrpSpPr>
        <p:grpSpPr>
          <a:xfrm>
            <a:off x="12083929" y="3986405"/>
            <a:ext cx="4460393" cy="595797"/>
            <a:chOff x="0" y="0"/>
            <a:chExt cx="5947190" cy="794396"/>
          </a:xfrm>
        </p:grpSpPr>
        <p:grpSp>
          <p:nvGrpSpPr>
            <p:cNvPr id="27" name="Group 11">
              <a:extLst>
                <a:ext uri="{FF2B5EF4-FFF2-40B4-BE49-F238E27FC236}">
                  <a16:creationId xmlns:a16="http://schemas.microsoft.com/office/drawing/2014/main" id="{69F6A9B6-1804-805F-21E4-9958E27BC107}"/>
                </a:ext>
              </a:extLst>
            </p:cNvPr>
            <p:cNvGrpSpPr/>
            <p:nvPr/>
          </p:nvGrpSpPr>
          <p:grpSpPr>
            <a:xfrm>
              <a:off x="0" y="0"/>
              <a:ext cx="5947190" cy="794396"/>
              <a:chOff x="0" y="0"/>
              <a:chExt cx="14561187" cy="1945011"/>
            </a:xfrm>
          </p:grpSpPr>
          <p:sp>
            <p:nvSpPr>
              <p:cNvPr id="29" name="Freeform 12">
                <a:extLst>
                  <a:ext uri="{FF2B5EF4-FFF2-40B4-BE49-F238E27FC236}">
                    <a16:creationId xmlns:a16="http://schemas.microsoft.com/office/drawing/2014/main" id="{F9D8A4EE-72CE-E8FB-5C5D-30E955B4E487}"/>
                  </a:ext>
                </a:extLst>
              </p:cNvPr>
              <p:cNvSpPr/>
              <p:nvPr/>
            </p:nvSpPr>
            <p:spPr>
              <a:xfrm>
                <a:off x="0" y="0"/>
                <a:ext cx="14561187" cy="1945011"/>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sp>
          <p:nvSpPr>
            <p:cNvPr id="28" name="TextBox 13">
              <a:extLst>
                <a:ext uri="{FF2B5EF4-FFF2-40B4-BE49-F238E27FC236}">
                  <a16:creationId xmlns:a16="http://schemas.microsoft.com/office/drawing/2014/main" id="{11A86D48-8652-2FBC-1DDB-EE7FFD096662}"/>
                </a:ext>
              </a:extLst>
            </p:cNvPr>
            <p:cNvSpPr txBox="1"/>
            <p:nvPr/>
          </p:nvSpPr>
          <p:spPr>
            <a:xfrm>
              <a:off x="433311" y="149765"/>
              <a:ext cx="5120011" cy="547159"/>
            </a:xfrm>
            <a:prstGeom prst="rect">
              <a:avLst/>
            </a:prstGeom>
          </p:spPr>
          <p:txBody>
            <a:bodyPr lIns="0" tIns="0" rIns="0" bIns="0" rtlCol="0" anchor="t">
              <a:spAutoFit/>
            </a:bodyPr>
            <a:lstStyle/>
            <a:p>
              <a:pPr algn="ctr">
                <a:lnSpc>
                  <a:spcPts val="3240"/>
                </a:lnSpc>
              </a:pPr>
              <a:r>
                <a:rPr lang="en-US" sz="3000" spc="-3" dirty="0" err="1">
                  <a:solidFill>
                    <a:srgbClr val="043296"/>
                  </a:solidFill>
                  <a:latin typeface="Fira Sans Medium"/>
                </a:rPr>
                <a:t>Valutazione</a:t>
              </a:r>
              <a:r>
                <a:rPr lang="en-US" sz="3000" spc="-3" dirty="0">
                  <a:solidFill>
                    <a:srgbClr val="043296"/>
                  </a:solidFill>
                  <a:latin typeface="Fira Sans Medium"/>
                </a:rPr>
                <a:t> </a:t>
              </a:r>
              <a:r>
                <a:rPr lang="en-US" sz="3000" spc="-3" dirty="0" err="1">
                  <a:solidFill>
                    <a:srgbClr val="043296"/>
                  </a:solidFill>
                  <a:latin typeface="Fira Sans Medium"/>
                </a:rPr>
                <a:t>tra</a:t>
              </a:r>
              <a:r>
                <a:rPr lang="en-US" sz="3000" spc="-3" dirty="0">
                  <a:solidFill>
                    <a:srgbClr val="043296"/>
                  </a:solidFill>
                  <a:latin typeface="Fira Sans Medium"/>
                </a:rPr>
                <a:t> </a:t>
              </a:r>
              <a:r>
                <a:rPr lang="en-US" sz="3000" spc="-3" dirty="0" err="1">
                  <a:solidFill>
                    <a:srgbClr val="043296"/>
                  </a:solidFill>
                  <a:latin typeface="Fira Sans Medium"/>
                </a:rPr>
                <a:t>pari</a:t>
              </a:r>
              <a:endParaRPr lang="en-US" sz="3000" spc="-3" dirty="0">
                <a:solidFill>
                  <a:srgbClr val="043296"/>
                </a:solidFill>
                <a:latin typeface="Fira Sans Medium"/>
              </a:endParaRPr>
            </a:p>
          </p:txBody>
        </p:sp>
      </p:grpSp>
      <p:sp>
        <p:nvSpPr>
          <p:cNvPr id="30" name="TextBox 16">
            <a:extLst>
              <a:ext uri="{FF2B5EF4-FFF2-40B4-BE49-F238E27FC236}">
                <a16:creationId xmlns:a16="http://schemas.microsoft.com/office/drawing/2014/main" id="{F5B340E7-68E7-BAAA-CEF4-B3950A842E92}"/>
              </a:ext>
            </a:extLst>
          </p:cNvPr>
          <p:cNvSpPr txBox="1"/>
          <p:nvPr/>
        </p:nvSpPr>
        <p:spPr>
          <a:xfrm>
            <a:off x="6393772" y="5319298"/>
            <a:ext cx="4733872" cy="410369"/>
          </a:xfrm>
          <a:prstGeom prst="rect">
            <a:avLst/>
          </a:prstGeom>
        </p:spPr>
        <p:txBody>
          <a:bodyPr wrap="square" lIns="0" tIns="0" rIns="0" bIns="0" rtlCol="0" anchor="t">
            <a:spAutoFit/>
          </a:bodyPr>
          <a:lstStyle/>
          <a:p>
            <a:pPr algn="ctr">
              <a:lnSpc>
                <a:spcPts val="3240"/>
              </a:lnSpc>
            </a:pPr>
            <a:r>
              <a:rPr lang="en-US" sz="3000" spc="-3" dirty="0" err="1">
                <a:solidFill>
                  <a:srgbClr val="043296"/>
                </a:solidFill>
                <a:latin typeface="Fira Sans Medium"/>
              </a:rPr>
              <a:t>Valutazione</a:t>
            </a:r>
            <a:r>
              <a:rPr lang="en-US" sz="3000" spc="-3" dirty="0">
                <a:solidFill>
                  <a:srgbClr val="043296"/>
                </a:solidFill>
                <a:latin typeface="Fira Sans Medium"/>
              </a:rPr>
              <a:t> </a:t>
            </a:r>
            <a:r>
              <a:rPr lang="en-US" sz="3000" spc="-3" dirty="0" err="1">
                <a:solidFill>
                  <a:srgbClr val="043296"/>
                </a:solidFill>
                <a:latin typeface="Fira Sans Medium"/>
              </a:rPr>
              <a:t>di</a:t>
            </a:r>
            <a:r>
              <a:rPr lang="en-US" sz="3000" spc="-3" dirty="0">
                <a:solidFill>
                  <a:srgbClr val="043296"/>
                </a:solidFill>
                <a:latin typeface="Fira Sans Medium"/>
              </a:rPr>
              <a:t> </a:t>
            </a:r>
            <a:r>
              <a:rPr lang="en-US" sz="3000" spc="-3" dirty="0" err="1">
                <a:solidFill>
                  <a:srgbClr val="043296"/>
                </a:solidFill>
                <a:latin typeface="Fira Sans Medium"/>
              </a:rPr>
              <a:t>gruppo</a:t>
            </a:r>
            <a:endParaRPr lang="en-US" sz="3000" spc="-3" dirty="0">
              <a:solidFill>
                <a:srgbClr val="043296"/>
              </a:solidFill>
              <a:latin typeface="Fira Sans Medium"/>
            </a:endParaRPr>
          </a:p>
        </p:txBody>
      </p:sp>
      <p:grpSp>
        <p:nvGrpSpPr>
          <p:cNvPr id="31" name="Group 17">
            <a:extLst>
              <a:ext uri="{FF2B5EF4-FFF2-40B4-BE49-F238E27FC236}">
                <a16:creationId xmlns:a16="http://schemas.microsoft.com/office/drawing/2014/main" id="{40BAA162-DBBF-1BE1-4D36-BB90E2649370}"/>
              </a:ext>
            </a:extLst>
          </p:cNvPr>
          <p:cNvGrpSpPr/>
          <p:nvPr/>
        </p:nvGrpSpPr>
        <p:grpSpPr>
          <a:xfrm>
            <a:off x="12011232" y="5231916"/>
            <a:ext cx="4635374" cy="619183"/>
            <a:chOff x="305181" y="0"/>
            <a:chExt cx="6180499" cy="825577"/>
          </a:xfrm>
        </p:grpSpPr>
        <p:grpSp>
          <p:nvGrpSpPr>
            <p:cNvPr id="32" name="Group 18">
              <a:extLst>
                <a:ext uri="{FF2B5EF4-FFF2-40B4-BE49-F238E27FC236}">
                  <a16:creationId xmlns:a16="http://schemas.microsoft.com/office/drawing/2014/main" id="{737F16AC-A969-4A8A-7FCC-B123C00D6D42}"/>
                </a:ext>
              </a:extLst>
            </p:cNvPr>
            <p:cNvGrpSpPr/>
            <p:nvPr/>
          </p:nvGrpSpPr>
          <p:grpSpPr>
            <a:xfrm>
              <a:off x="305181" y="0"/>
              <a:ext cx="6180499" cy="825577"/>
              <a:chOff x="0" y="0"/>
              <a:chExt cx="14561200" cy="1945053"/>
            </a:xfrm>
          </p:grpSpPr>
          <p:sp>
            <p:nvSpPr>
              <p:cNvPr id="34" name="Freeform 19">
                <a:extLst>
                  <a:ext uri="{FF2B5EF4-FFF2-40B4-BE49-F238E27FC236}">
                    <a16:creationId xmlns:a16="http://schemas.microsoft.com/office/drawing/2014/main" id="{05B13BAB-F0B5-CE12-A63B-23D0E53EC78D}"/>
                  </a:ext>
                </a:extLst>
              </p:cNvPr>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sp>
          <p:nvSpPr>
            <p:cNvPr id="33" name="TextBox 20">
              <a:extLst>
                <a:ext uri="{FF2B5EF4-FFF2-40B4-BE49-F238E27FC236}">
                  <a16:creationId xmlns:a16="http://schemas.microsoft.com/office/drawing/2014/main" id="{4039AF1B-82EC-32B0-9667-A2D3C9089243}"/>
                </a:ext>
              </a:extLst>
            </p:cNvPr>
            <p:cNvSpPr txBox="1"/>
            <p:nvPr/>
          </p:nvSpPr>
          <p:spPr>
            <a:xfrm>
              <a:off x="724223" y="139199"/>
              <a:ext cx="5740340" cy="547158"/>
            </a:xfrm>
            <a:prstGeom prst="rect">
              <a:avLst/>
            </a:prstGeom>
          </p:spPr>
          <p:txBody>
            <a:bodyPr lIns="0" tIns="0" rIns="0" bIns="0" rtlCol="0" anchor="t">
              <a:spAutoFit/>
            </a:bodyPr>
            <a:lstStyle/>
            <a:p>
              <a:pPr algn="ctr">
                <a:lnSpc>
                  <a:spcPts val="3240"/>
                </a:lnSpc>
              </a:pPr>
              <a:r>
                <a:rPr lang="en-US" sz="3000" spc="-3" dirty="0" err="1">
                  <a:solidFill>
                    <a:srgbClr val="043296"/>
                  </a:solidFill>
                  <a:latin typeface="Fira Sans Medium"/>
                </a:rPr>
                <a:t>Autovalutazione</a:t>
              </a:r>
              <a:endParaRPr lang="en-US" sz="3000" spc="-3" dirty="0">
                <a:solidFill>
                  <a:srgbClr val="043296"/>
                </a:solidFill>
                <a:latin typeface="Fira Sans Medium"/>
              </a:endParaRPr>
            </a:p>
          </p:txBody>
        </p:sp>
      </p:grpSp>
      <p:grpSp>
        <p:nvGrpSpPr>
          <p:cNvPr id="35" name="Group 21">
            <a:extLst>
              <a:ext uri="{FF2B5EF4-FFF2-40B4-BE49-F238E27FC236}">
                <a16:creationId xmlns:a16="http://schemas.microsoft.com/office/drawing/2014/main" id="{27D4B6D2-9F53-A1B4-4DC4-39F1F991287C}"/>
              </a:ext>
            </a:extLst>
          </p:cNvPr>
          <p:cNvGrpSpPr/>
          <p:nvPr/>
        </p:nvGrpSpPr>
        <p:grpSpPr>
          <a:xfrm>
            <a:off x="8668785" y="6944679"/>
            <a:ext cx="5705392" cy="942021"/>
            <a:chOff x="0" y="85697"/>
            <a:chExt cx="7607190" cy="1256029"/>
          </a:xfrm>
        </p:grpSpPr>
        <p:grpSp>
          <p:nvGrpSpPr>
            <p:cNvPr id="36" name="Group 22">
              <a:extLst>
                <a:ext uri="{FF2B5EF4-FFF2-40B4-BE49-F238E27FC236}">
                  <a16:creationId xmlns:a16="http://schemas.microsoft.com/office/drawing/2014/main" id="{6C3C75E5-BE5C-5038-6B45-394696202092}"/>
                </a:ext>
              </a:extLst>
            </p:cNvPr>
            <p:cNvGrpSpPr/>
            <p:nvPr/>
          </p:nvGrpSpPr>
          <p:grpSpPr>
            <a:xfrm>
              <a:off x="0" y="85697"/>
              <a:ext cx="7607190" cy="1256029"/>
              <a:chOff x="0" y="0"/>
              <a:chExt cx="14561187" cy="2404208"/>
            </a:xfrm>
          </p:grpSpPr>
          <p:sp>
            <p:nvSpPr>
              <p:cNvPr id="38" name="Freeform 23">
                <a:extLst>
                  <a:ext uri="{FF2B5EF4-FFF2-40B4-BE49-F238E27FC236}">
                    <a16:creationId xmlns:a16="http://schemas.microsoft.com/office/drawing/2014/main" id="{A46B54CA-A298-1740-AE21-3920F7CB8E79}"/>
                  </a:ext>
                </a:extLst>
              </p:cNvPr>
              <p:cNvSpPr/>
              <p:nvPr/>
            </p:nvSpPr>
            <p:spPr>
              <a:xfrm>
                <a:off x="0" y="0"/>
                <a:ext cx="14561187" cy="2404208"/>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sp>
          <p:nvSpPr>
            <p:cNvPr id="37" name="TextBox 24">
              <a:extLst>
                <a:ext uri="{FF2B5EF4-FFF2-40B4-BE49-F238E27FC236}">
                  <a16:creationId xmlns:a16="http://schemas.microsoft.com/office/drawing/2014/main" id="{D008C4EA-D782-5282-42D4-0B4F253E683E}"/>
                </a:ext>
              </a:extLst>
            </p:cNvPr>
            <p:cNvSpPr txBox="1"/>
            <p:nvPr/>
          </p:nvSpPr>
          <p:spPr>
            <a:xfrm>
              <a:off x="335225" y="166551"/>
              <a:ext cx="6969686" cy="1094318"/>
            </a:xfrm>
            <a:prstGeom prst="rect">
              <a:avLst/>
            </a:prstGeom>
          </p:spPr>
          <p:txBody>
            <a:bodyPr lIns="0" tIns="0" rIns="0" bIns="0" rtlCol="0" anchor="t">
              <a:spAutoFit/>
            </a:bodyPr>
            <a:lstStyle/>
            <a:p>
              <a:pPr algn="ctr">
                <a:lnSpc>
                  <a:spcPts val="3240"/>
                </a:lnSpc>
              </a:pPr>
              <a:r>
                <a:rPr lang="en-US" sz="3000" spc="-3" dirty="0">
                  <a:solidFill>
                    <a:srgbClr val="043296"/>
                  </a:solidFill>
                  <a:latin typeface="Fira Sans Medium"/>
                </a:rPr>
                <a:t>E se </a:t>
              </a:r>
              <a:r>
                <a:rPr lang="en-US" sz="3000" spc="-3" dirty="0" err="1">
                  <a:solidFill>
                    <a:srgbClr val="043296"/>
                  </a:solidFill>
                  <a:latin typeface="Fira Sans Medium"/>
                </a:rPr>
                <a:t>gli</a:t>
              </a:r>
              <a:r>
                <a:rPr lang="en-US" sz="3000" spc="-3" dirty="0">
                  <a:solidFill>
                    <a:srgbClr val="043296"/>
                  </a:solidFill>
                  <a:latin typeface="Fira Sans Medium"/>
                </a:rPr>
                <a:t> </a:t>
              </a:r>
              <a:r>
                <a:rPr lang="en-US" sz="3000" spc="-3" dirty="0" err="1">
                  <a:solidFill>
                    <a:srgbClr val="043296"/>
                  </a:solidFill>
                  <a:latin typeface="Fira Sans Medium"/>
                </a:rPr>
                <a:t>studenti</a:t>
              </a:r>
              <a:r>
                <a:rPr lang="en-US" sz="3000" spc="-3" dirty="0">
                  <a:solidFill>
                    <a:srgbClr val="043296"/>
                  </a:solidFill>
                  <a:latin typeface="Fira Sans Medium"/>
                </a:rPr>
                <a:t> </a:t>
              </a:r>
              <a:r>
                <a:rPr lang="en-US" sz="3000" spc="-3" dirty="0" err="1">
                  <a:solidFill>
                    <a:srgbClr val="043296"/>
                  </a:solidFill>
                  <a:latin typeface="Fira Sans Medium"/>
                </a:rPr>
                <a:t>valutassero</a:t>
              </a:r>
              <a:r>
                <a:rPr lang="en-US" sz="3000" spc="-3" dirty="0">
                  <a:solidFill>
                    <a:srgbClr val="043296"/>
                  </a:solidFill>
                  <a:latin typeface="Fira Sans Medium"/>
                </a:rPr>
                <a:t> </a:t>
              </a:r>
              <a:r>
                <a:rPr lang="en-US" sz="3000" spc="-3" dirty="0" err="1">
                  <a:solidFill>
                    <a:srgbClr val="043296"/>
                  </a:solidFill>
                  <a:latin typeface="Fira Sans Medium"/>
                </a:rPr>
                <a:t>gli</a:t>
              </a:r>
              <a:r>
                <a:rPr lang="en-US" sz="3000" spc="-3" dirty="0">
                  <a:solidFill>
                    <a:srgbClr val="043296"/>
                  </a:solidFill>
                  <a:latin typeface="Fira Sans Medium"/>
                </a:rPr>
                <a:t> </a:t>
              </a:r>
              <a:r>
                <a:rPr lang="en-US" sz="3000" spc="-3" dirty="0" err="1">
                  <a:solidFill>
                    <a:srgbClr val="043296"/>
                  </a:solidFill>
                  <a:latin typeface="Fira Sans Medium"/>
                </a:rPr>
                <a:t>insegnanti</a:t>
              </a:r>
              <a:r>
                <a:rPr lang="en-US" sz="3000" spc="-3">
                  <a:solidFill>
                    <a:srgbClr val="043296"/>
                  </a:solidFill>
                  <a:latin typeface="Fira Sans Medium"/>
                </a:rPr>
                <a:t>?!</a:t>
              </a:r>
              <a:endParaRPr lang="en-US" sz="3000" spc="-3" dirty="0">
                <a:solidFill>
                  <a:srgbClr val="043296"/>
                </a:solidFill>
                <a:latin typeface="Fira Sans Medium"/>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65645" y="766027"/>
            <a:ext cx="11585761" cy="1933575"/>
          </a:xfrm>
          <a:prstGeom prst="rect">
            <a:avLst/>
          </a:prstGeom>
        </p:spPr>
        <p:txBody>
          <a:bodyPr lIns="0" tIns="0" rIns="0" bIns="0" rtlCol="0" anchor="t">
            <a:spAutoFit/>
          </a:bodyPr>
          <a:lstStyle/>
          <a:p>
            <a:pPr algn="ctr">
              <a:lnSpc>
                <a:spcPts val="7646"/>
              </a:lnSpc>
              <a:spcBef>
                <a:spcPct val="0"/>
              </a:spcBef>
            </a:pPr>
            <a:r>
              <a:rPr lang="it-IT" sz="6371" spc="-6" dirty="0">
                <a:solidFill>
                  <a:srgbClr val="043296"/>
                </a:solidFill>
                <a:latin typeface="Fira Sans Medium"/>
              </a:rPr>
              <a:t>Come si effettua la valutazione formativa nella lezione STEAM? </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542" y="9515866"/>
            <a:ext cx="16924915" cy="771134"/>
          </a:xfrm>
          <a:prstGeom prst="rect">
            <a:avLst/>
          </a:prstGeom>
        </p:spPr>
      </p:pic>
      <p:grpSp>
        <p:nvGrpSpPr>
          <p:cNvPr id="6" name="Group 6"/>
          <p:cNvGrpSpPr/>
          <p:nvPr/>
        </p:nvGrpSpPr>
        <p:grpSpPr>
          <a:xfrm>
            <a:off x="2461871" y="3473906"/>
            <a:ext cx="14455774" cy="444375"/>
            <a:chOff x="0" y="0"/>
            <a:chExt cx="19274366" cy="592500"/>
          </a:xfrm>
        </p:grpSpPr>
        <p:sp>
          <p:nvSpPr>
            <p:cNvPr id="7" name="Freeform 7"/>
            <p:cNvSpPr/>
            <p:nvPr/>
          </p:nvSpPr>
          <p:spPr>
            <a:xfrm>
              <a:off x="19050" y="19050"/>
              <a:ext cx="19236310" cy="554355"/>
            </a:xfrm>
            <a:custGeom>
              <a:avLst/>
              <a:gdLst/>
              <a:ahLst/>
              <a:cxnLst/>
              <a:rect l="l" t="t" r="r" b="b"/>
              <a:pathLst>
                <a:path w="19236310" h="554355">
                  <a:moveTo>
                    <a:pt x="0" y="0"/>
                  </a:moveTo>
                  <a:lnTo>
                    <a:pt x="19236310" y="0"/>
                  </a:lnTo>
                  <a:lnTo>
                    <a:pt x="19236310" y="554355"/>
                  </a:lnTo>
                  <a:lnTo>
                    <a:pt x="0" y="554355"/>
                  </a:lnTo>
                  <a:close/>
                </a:path>
              </a:pathLst>
            </a:custGeom>
            <a:solidFill>
              <a:srgbClr val="FFFFFF">
                <a:alpha val="89804"/>
              </a:srgbClr>
            </a:solidFill>
          </p:spPr>
        </p:sp>
        <p:sp>
          <p:nvSpPr>
            <p:cNvPr id="8" name="Freeform 8"/>
            <p:cNvSpPr/>
            <p:nvPr/>
          </p:nvSpPr>
          <p:spPr>
            <a:xfrm>
              <a:off x="0" y="0"/>
              <a:ext cx="19274410" cy="592455"/>
            </a:xfrm>
            <a:custGeom>
              <a:avLst/>
              <a:gdLst/>
              <a:ahLst/>
              <a:cxnLst/>
              <a:rect l="l" t="t" r="r" b="b"/>
              <a:pathLst>
                <a:path w="19274410" h="592455">
                  <a:moveTo>
                    <a:pt x="19050" y="0"/>
                  </a:moveTo>
                  <a:lnTo>
                    <a:pt x="19255360" y="0"/>
                  </a:lnTo>
                  <a:cubicBezTo>
                    <a:pt x="19265900" y="0"/>
                    <a:pt x="19274410" y="8509"/>
                    <a:pt x="19274410" y="19050"/>
                  </a:cubicBezTo>
                  <a:lnTo>
                    <a:pt x="19274410" y="573405"/>
                  </a:lnTo>
                  <a:cubicBezTo>
                    <a:pt x="19274410" y="583946"/>
                    <a:pt x="19265900" y="592455"/>
                    <a:pt x="19255360" y="592455"/>
                  </a:cubicBezTo>
                  <a:lnTo>
                    <a:pt x="19050" y="592455"/>
                  </a:lnTo>
                  <a:cubicBezTo>
                    <a:pt x="8509" y="592455"/>
                    <a:pt x="0" y="583946"/>
                    <a:pt x="0" y="573405"/>
                  </a:cubicBezTo>
                  <a:lnTo>
                    <a:pt x="0" y="19050"/>
                  </a:lnTo>
                  <a:cubicBezTo>
                    <a:pt x="0" y="8509"/>
                    <a:pt x="8509" y="0"/>
                    <a:pt x="19050" y="0"/>
                  </a:cubicBezTo>
                  <a:moveTo>
                    <a:pt x="19050" y="38100"/>
                  </a:moveTo>
                  <a:lnTo>
                    <a:pt x="19050" y="19050"/>
                  </a:lnTo>
                  <a:lnTo>
                    <a:pt x="38100" y="19050"/>
                  </a:lnTo>
                  <a:lnTo>
                    <a:pt x="38100" y="573405"/>
                  </a:lnTo>
                  <a:lnTo>
                    <a:pt x="19050" y="573405"/>
                  </a:lnTo>
                  <a:lnTo>
                    <a:pt x="19050" y="554355"/>
                  </a:lnTo>
                  <a:lnTo>
                    <a:pt x="19255360" y="554355"/>
                  </a:lnTo>
                  <a:lnTo>
                    <a:pt x="19255360" y="573405"/>
                  </a:lnTo>
                  <a:lnTo>
                    <a:pt x="19236310" y="573405"/>
                  </a:lnTo>
                  <a:lnTo>
                    <a:pt x="19236310" y="19050"/>
                  </a:lnTo>
                  <a:lnTo>
                    <a:pt x="19255360" y="19050"/>
                  </a:lnTo>
                  <a:lnTo>
                    <a:pt x="19255360" y="38100"/>
                  </a:lnTo>
                  <a:lnTo>
                    <a:pt x="19050" y="38100"/>
                  </a:lnTo>
                  <a:close/>
                </a:path>
              </a:pathLst>
            </a:custGeom>
            <a:solidFill>
              <a:srgbClr val="3693D7"/>
            </a:solidFill>
          </p:spPr>
        </p:sp>
      </p:grpSp>
      <p:grpSp>
        <p:nvGrpSpPr>
          <p:cNvPr id="9" name="Group 9"/>
          <p:cNvGrpSpPr/>
          <p:nvPr/>
        </p:nvGrpSpPr>
        <p:grpSpPr>
          <a:xfrm>
            <a:off x="3183230" y="3230366"/>
            <a:ext cx="10127614" cy="515655"/>
            <a:chOff x="0" y="0"/>
            <a:chExt cx="13503486" cy="687540"/>
          </a:xfrm>
        </p:grpSpPr>
        <p:sp>
          <p:nvSpPr>
            <p:cNvPr id="10" name="Freeform 10"/>
            <p:cNvSpPr/>
            <p:nvPr/>
          </p:nvSpPr>
          <p:spPr>
            <a:xfrm>
              <a:off x="19050" y="19050"/>
              <a:ext cx="13465429" cy="649351"/>
            </a:xfrm>
            <a:custGeom>
              <a:avLst/>
              <a:gdLst/>
              <a:ahLst/>
              <a:cxnLst/>
              <a:rect l="l" t="t" r="r" b="b"/>
              <a:pathLst>
                <a:path w="13465429" h="649351">
                  <a:moveTo>
                    <a:pt x="0" y="108204"/>
                  </a:moveTo>
                  <a:cubicBezTo>
                    <a:pt x="0" y="48387"/>
                    <a:pt x="51181" y="0"/>
                    <a:pt x="114300" y="0"/>
                  </a:cubicBezTo>
                  <a:lnTo>
                    <a:pt x="13351129" y="0"/>
                  </a:lnTo>
                  <a:cubicBezTo>
                    <a:pt x="13414248" y="0"/>
                    <a:pt x="13465429" y="48514"/>
                    <a:pt x="13465429" y="108204"/>
                  </a:cubicBezTo>
                  <a:lnTo>
                    <a:pt x="13465429" y="541147"/>
                  </a:lnTo>
                  <a:cubicBezTo>
                    <a:pt x="13465429" y="600964"/>
                    <a:pt x="13414248" y="649351"/>
                    <a:pt x="13351129" y="649351"/>
                  </a:cubicBezTo>
                  <a:lnTo>
                    <a:pt x="114300" y="649351"/>
                  </a:lnTo>
                  <a:cubicBezTo>
                    <a:pt x="51181" y="649351"/>
                    <a:pt x="0" y="600837"/>
                    <a:pt x="0" y="541147"/>
                  </a:cubicBezTo>
                  <a:close/>
                </a:path>
              </a:pathLst>
            </a:custGeom>
            <a:solidFill>
              <a:srgbClr val="3693D7"/>
            </a:solidFill>
          </p:spPr>
        </p:sp>
        <p:sp>
          <p:nvSpPr>
            <p:cNvPr id="11" name="Freeform 11"/>
            <p:cNvSpPr/>
            <p:nvPr/>
          </p:nvSpPr>
          <p:spPr>
            <a:xfrm>
              <a:off x="0" y="0"/>
              <a:ext cx="13503529" cy="687578"/>
            </a:xfrm>
            <a:custGeom>
              <a:avLst/>
              <a:gdLst/>
              <a:ahLst/>
              <a:cxnLst/>
              <a:rect l="l" t="t" r="r" b="b"/>
              <a:pathLst>
                <a:path w="13503529" h="687578">
                  <a:moveTo>
                    <a:pt x="0" y="127254"/>
                  </a:moveTo>
                  <a:cubicBezTo>
                    <a:pt x="0" y="56007"/>
                    <a:pt x="60706" y="0"/>
                    <a:pt x="133350" y="0"/>
                  </a:cubicBezTo>
                  <a:lnTo>
                    <a:pt x="13370179" y="0"/>
                  </a:lnTo>
                  <a:lnTo>
                    <a:pt x="13370179" y="19050"/>
                  </a:lnTo>
                  <a:lnTo>
                    <a:pt x="13370179" y="0"/>
                  </a:lnTo>
                  <a:cubicBezTo>
                    <a:pt x="13442823" y="0"/>
                    <a:pt x="13503529" y="56007"/>
                    <a:pt x="13503529" y="127254"/>
                  </a:cubicBezTo>
                  <a:lnTo>
                    <a:pt x="13484479" y="127254"/>
                  </a:lnTo>
                  <a:lnTo>
                    <a:pt x="13503529" y="127254"/>
                  </a:lnTo>
                  <a:lnTo>
                    <a:pt x="13503529" y="560197"/>
                  </a:lnTo>
                  <a:lnTo>
                    <a:pt x="13484479" y="560197"/>
                  </a:lnTo>
                  <a:lnTo>
                    <a:pt x="13503529" y="560197"/>
                  </a:lnTo>
                  <a:cubicBezTo>
                    <a:pt x="13503529" y="631444"/>
                    <a:pt x="13442823" y="687451"/>
                    <a:pt x="13370179" y="687451"/>
                  </a:cubicBezTo>
                  <a:lnTo>
                    <a:pt x="13370179" y="668401"/>
                  </a:lnTo>
                  <a:lnTo>
                    <a:pt x="13370179" y="687451"/>
                  </a:lnTo>
                  <a:lnTo>
                    <a:pt x="133350" y="687451"/>
                  </a:lnTo>
                  <a:lnTo>
                    <a:pt x="133350" y="668401"/>
                  </a:lnTo>
                  <a:lnTo>
                    <a:pt x="133350" y="687451"/>
                  </a:lnTo>
                  <a:cubicBezTo>
                    <a:pt x="60706" y="687578"/>
                    <a:pt x="0" y="631571"/>
                    <a:pt x="0" y="560197"/>
                  </a:cubicBezTo>
                  <a:lnTo>
                    <a:pt x="0" y="127254"/>
                  </a:lnTo>
                  <a:lnTo>
                    <a:pt x="19050" y="127254"/>
                  </a:lnTo>
                  <a:lnTo>
                    <a:pt x="0" y="127254"/>
                  </a:lnTo>
                  <a:moveTo>
                    <a:pt x="38100" y="127254"/>
                  </a:moveTo>
                  <a:lnTo>
                    <a:pt x="38100" y="560197"/>
                  </a:lnTo>
                  <a:lnTo>
                    <a:pt x="19050" y="560197"/>
                  </a:lnTo>
                  <a:lnTo>
                    <a:pt x="38100" y="560197"/>
                  </a:lnTo>
                  <a:cubicBezTo>
                    <a:pt x="38100" y="608457"/>
                    <a:pt x="79756" y="649351"/>
                    <a:pt x="133350" y="649351"/>
                  </a:cubicBezTo>
                  <a:lnTo>
                    <a:pt x="13370179" y="649351"/>
                  </a:lnTo>
                  <a:cubicBezTo>
                    <a:pt x="13423773" y="649351"/>
                    <a:pt x="13465429" y="608457"/>
                    <a:pt x="13465429" y="560197"/>
                  </a:cubicBezTo>
                  <a:lnTo>
                    <a:pt x="13465429" y="127254"/>
                  </a:lnTo>
                  <a:cubicBezTo>
                    <a:pt x="13465429" y="78994"/>
                    <a:pt x="13423773" y="38100"/>
                    <a:pt x="13370179" y="38100"/>
                  </a:cubicBezTo>
                  <a:lnTo>
                    <a:pt x="133350" y="38100"/>
                  </a:lnTo>
                  <a:lnTo>
                    <a:pt x="133350" y="19050"/>
                  </a:lnTo>
                  <a:lnTo>
                    <a:pt x="133350" y="38100"/>
                  </a:lnTo>
                  <a:cubicBezTo>
                    <a:pt x="79756" y="38100"/>
                    <a:pt x="38100" y="78994"/>
                    <a:pt x="38100" y="127254"/>
                  </a:cubicBezTo>
                  <a:close/>
                </a:path>
              </a:pathLst>
            </a:custGeom>
            <a:solidFill>
              <a:srgbClr val="FFFFFF"/>
            </a:solidFill>
          </p:spPr>
        </p:sp>
      </p:grpSp>
      <p:grpSp>
        <p:nvGrpSpPr>
          <p:cNvPr id="13" name="Group 13"/>
          <p:cNvGrpSpPr/>
          <p:nvPr/>
        </p:nvGrpSpPr>
        <p:grpSpPr>
          <a:xfrm>
            <a:off x="2461871" y="4222346"/>
            <a:ext cx="14455774" cy="444375"/>
            <a:chOff x="0" y="0"/>
            <a:chExt cx="19274366" cy="592500"/>
          </a:xfrm>
        </p:grpSpPr>
        <p:sp>
          <p:nvSpPr>
            <p:cNvPr id="14" name="Freeform 14"/>
            <p:cNvSpPr/>
            <p:nvPr/>
          </p:nvSpPr>
          <p:spPr>
            <a:xfrm>
              <a:off x="19050" y="19050"/>
              <a:ext cx="19236310" cy="554355"/>
            </a:xfrm>
            <a:custGeom>
              <a:avLst/>
              <a:gdLst/>
              <a:ahLst/>
              <a:cxnLst/>
              <a:rect l="l" t="t" r="r" b="b"/>
              <a:pathLst>
                <a:path w="19236310" h="554355">
                  <a:moveTo>
                    <a:pt x="0" y="0"/>
                  </a:moveTo>
                  <a:lnTo>
                    <a:pt x="19236310" y="0"/>
                  </a:lnTo>
                  <a:lnTo>
                    <a:pt x="19236310" y="554355"/>
                  </a:lnTo>
                  <a:lnTo>
                    <a:pt x="0" y="554355"/>
                  </a:lnTo>
                  <a:close/>
                </a:path>
              </a:pathLst>
            </a:custGeom>
            <a:solidFill>
              <a:srgbClr val="FFFFFF">
                <a:alpha val="89804"/>
              </a:srgbClr>
            </a:solidFill>
          </p:spPr>
        </p:sp>
        <p:sp>
          <p:nvSpPr>
            <p:cNvPr id="15" name="Freeform 15"/>
            <p:cNvSpPr/>
            <p:nvPr/>
          </p:nvSpPr>
          <p:spPr>
            <a:xfrm>
              <a:off x="0" y="0"/>
              <a:ext cx="19274410" cy="592455"/>
            </a:xfrm>
            <a:custGeom>
              <a:avLst/>
              <a:gdLst/>
              <a:ahLst/>
              <a:cxnLst/>
              <a:rect l="l" t="t" r="r" b="b"/>
              <a:pathLst>
                <a:path w="19274410" h="592455">
                  <a:moveTo>
                    <a:pt x="19050" y="0"/>
                  </a:moveTo>
                  <a:lnTo>
                    <a:pt x="19255360" y="0"/>
                  </a:lnTo>
                  <a:cubicBezTo>
                    <a:pt x="19265900" y="0"/>
                    <a:pt x="19274410" y="8509"/>
                    <a:pt x="19274410" y="19050"/>
                  </a:cubicBezTo>
                  <a:lnTo>
                    <a:pt x="19274410" y="573405"/>
                  </a:lnTo>
                  <a:cubicBezTo>
                    <a:pt x="19274410" y="583946"/>
                    <a:pt x="19265900" y="592455"/>
                    <a:pt x="19255360" y="592455"/>
                  </a:cubicBezTo>
                  <a:lnTo>
                    <a:pt x="19050" y="592455"/>
                  </a:lnTo>
                  <a:cubicBezTo>
                    <a:pt x="8509" y="592455"/>
                    <a:pt x="0" y="583946"/>
                    <a:pt x="0" y="573405"/>
                  </a:cubicBezTo>
                  <a:lnTo>
                    <a:pt x="0" y="19050"/>
                  </a:lnTo>
                  <a:cubicBezTo>
                    <a:pt x="0" y="8509"/>
                    <a:pt x="8509" y="0"/>
                    <a:pt x="19050" y="0"/>
                  </a:cubicBezTo>
                  <a:moveTo>
                    <a:pt x="19050" y="38100"/>
                  </a:moveTo>
                  <a:lnTo>
                    <a:pt x="19050" y="19050"/>
                  </a:lnTo>
                  <a:lnTo>
                    <a:pt x="38100" y="19050"/>
                  </a:lnTo>
                  <a:lnTo>
                    <a:pt x="38100" y="573405"/>
                  </a:lnTo>
                  <a:lnTo>
                    <a:pt x="19050" y="573405"/>
                  </a:lnTo>
                  <a:lnTo>
                    <a:pt x="19050" y="554355"/>
                  </a:lnTo>
                  <a:lnTo>
                    <a:pt x="19255360" y="554355"/>
                  </a:lnTo>
                  <a:lnTo>
                    <a:pt x="19255360" y="573405"/>
                  </a:lnTo>
                  <a:lnTo>
                    <a:pt x="19236310" y="573405"/>
                  </a:lnTo>
                  <a:lnTo>
                    <a:pt x="19236310" y="19050"/>
                  </a:lnTo>
                  <a:lnTo>
                    <a:pt x="19255360" y="19050"/>
                  </a:lnTo>
                  <a:lnTo>
                    <a:pt x="19255360" y="38100"/>
                  </a:lnTo>
                  <a:lnTo>
                    <a:pt x="19050" y="38100"/>
                  </a:lnTo>
                  <a:close/>
                </a:path>
              </a:pathLst>
            </a:custGeom>
            <a:solidFill>
              <a:srgbClr val="858EF0"/>
            </a:solidFill>
          </p:spPr>
        </p:sp>
      </p:grpSp>
      <p:grpSp>
        <p:nvGrpSpPr>
          <p:cNvPr id="16" name="Group 16"/>
          <p:cNvGrpSpPr/>
          <p:nvPr/>
        </p:nvGrpSpPr>
        <p:grpSpPr>
          <a:xfrm>
            <a:off x="3183230" y="3978806"/>
            <a:ext cx="10127614" cy="515655"/>
            <a:chOff x="0" y="0"/>
            <a:chExt cx="13503486" cy="687540"/>
          </a:xfrm>
        </p:grpSpPr>
        <p:sp>
          <p:nvSpPr>
            <p:cNvPr id="17" name="Freeform 17"/>
            <p:cNvSpPr/>
            <p:nvPr/>
          </p:nvSpPr>
          <p:spPr>
            <a:xfrm>
              <a:off x="19050" y="19050"/>
              <a:ext cx="13465429" cy="649351"/>
            </a:xfrm>
            <a:custGeom>
              <a:avLst/>
              <a:gdLst/>
              <a:ahLst/>
              <a:cxnLst/>
              <a:rect l="l" t="t" r="r" b="b"/>
              <a:pathLst>
                <a:path w="13465429" h="649351">
                  <a:moveTo>
                    <a:pt x="0" y="108204"/>
                  </a:moveTo>
                  <a:cubicBezTo>
                    <a:pt x="0" y="48387"/>
                    <a:pt x="51181" y="0"/>
                    <a:pt x="114300" y="0"/>
                  </a:cubicBezTo>
                  <a:lnTo>
                    <a:pt x="13351129" y="0"/>
                  </a:lnTo>
                  <a:cubicBezTo>
                    <a:pt x="13414248" y="0"/>
                    <a:pt x="13465429" y="48514"/>
                    <a:pt x="13465429" y="108204"/>
                  </a:cubicBezTo>
                  <a:lnTo>
                    <a:pt x="13465429" y="541147"/>
                  </a:lnTo>
                  <a:cubicBezTo>
                    <a:pt x="13465429" y="600964"/>
                    <a:pt x="13414248" y="649351"/>
                    <a:pt x="13351129" y="649351"/>
                  </a:cubicBezTo>
                  <a:lnTo>
                    <a:pt x="114300" y="649351"/>
                  </a:lnTo>
                  <a:cubicBezTo>
                    <a:pt x="51181" y="649351"/>
                    <a:pt x="0" y="600837"/>
                    <a:pt x="0" y="541147"/>
                  </a:cubicBezTo>
                  <a:close/>
                </a:path>
              </a:pathLst>
            </a:custGeom>
            <a:solidFill>
              <a:srgbClr val="858EF0"/>
            </a:solidFill>
          </p:spPr>
        </p:sp>
        <p:sp>
          <p:nvSpPr>
            <p:cNvPr id="18" name="Freeform 18"/>
            <p:cNvSpPr/>
            <p:nvPr/>
          </p:nvSpPr>
          <p:spPr>
            <a:xfrm>
              <a:off x="0" y="0"/>
              <a:ext cx="13503529" cy="687578"/>
            </a:xfrm>
            <a:custGeom>
              <a:avLst/>
              <a:gdLst/>
              <a:ahLst/>
              <a:cxnLst/>
              <a:rect l="l" t="t" r="r" b="b"/>
              <a:pathLst>
                <a:path w="13503529" h="687578">
                  <a:moveTo>
                    <a:pt x="0" y="127254"/>
                  </a:moveTo>
                  <a:cubicBezTo>
                    <a:pt x="0" y="56007"/>
                    <a:pt x="60706" y="0"/>
                    <a:pt x="133350" y="0"/>
                  </a:cubicBezTo>
                  <a:lnTo>
                    <a:pt x="13370179" y="0"/>
                  </a:lnTo>
                  <a:lnTo>
                    <a:pt x="13370179" y="19050"/>
                  </a:lnTo>
                  <a:lnTo>
                    <a:pt x="13370179" y="0"/>
                  </a:lnTo>
                  <a:cubicBezTo>
                    <a:pt x="13442823" y="0"/>
                    <a:pt x="13503529" y="56007"/>
                    <a:pt x="13503529" y="127254"/>
                  </a:cubicBezTo>
                  <a:lnTo>
                    <a:pt x="13484479" y="127254"/>
                  </a:lnTo>
                  <a:lnTo>
                    <a:pt x="13503529" y="127254"/>
                  </a:lnTo>
                  <a:lnTo>
                    <a:pt x="13503529" y="560197"/>
                  </a:lnTo>
                  <a:lnTo>
                    <a:pt x="13484479" y="560197"/>
                  </a:lnTo>
                  <a:lnTo>
                    <a:pt x="13503529" y="560197"/>
                  </a:lnTo>
                  <a:cubicBezTo>
                    <a:pt x="13503529" y="631444"/>
                    <a:pt x="13442823" y="687451"/>
                    <a:pt x="13370179" y="687451"/>
                  </a:cubicBezTo>
                  <a:lnTo>
                    <a:pt x="13370179" y="668401"/>
                  </a:lnTo>
                  <a:lnTo>
                    <a:pt x="13370179" y="687451"/>
                  </a:lnTo>
                  <a:lnTo>
                    <a:pt x="133350" y="687451"/>
                  </a:lnTo>
                  <a:lnTo>
                    <a:pt x="133350" y="668401"/>
                  </a:lnTo>
                  <a:lnTo>
                    <a:pt x="133350" y="687451"/>
                  </a:lnTo>
                  <a:cubicBezTo>
                    <a:pt x="60706" y="687578"/>
                    <a:pt x="0" y="631571"/>
                    <a:pt x="0" y="560197"/>
                  </a:cubicBezTo>
                  <a:lnTo>
                    <a:pt x="0" y="127254"/>
                  </a:lnTo>
                  <a:lnTo>
                    <a:pt x="19050" y="127254"/>
                  </a:lnTo>
                  <a:lnTo>
                    <a:pt x="0" y="127254"/>
                  </a:lnTo>
                  <a:moveTo>
                    <a:pt x="38100" y="127254"/>
                  </a:moveTo>
                  <a:lnTo>
                    <a:pt x="38100" y="560197"/>
                  </a:lnTo>
                  <a:lnTo>
                    <a:pt x="19050" y="560197"/>
                  </a:lnTo>
                  <a:lnTo>
                    <a:pt x="38100" y="560197"/>
                  </a:lnTo>
                  <a:cubicBezTo>
                    <a:pt x="38100" y="608457"/>
                    <a:pt x="79756" y="649351"/>
                    <a:pt x="133350" y="649351"/>
                  </a:cubicBezTo>
                  <a:lnTo>
                    <a:pt x="13370179" y="649351"/>
                  </a:lnTo>
                  <a:cubicBezTo>
                    <a:pt x="13423773" y="649351"/>
                    <a:pt x="13465429" y="608457"/>
                    <a:pt x="13465429" y="560197"/>
                  </a:cubicBezTo>
                  <a:lnTo>
                    <a:pt x="13465429" y="127254"/>
                  </a:lnTo>
                  <a:cubicBezTo>
                    <a:pt x="13465429" y="78994"/>
                    <a:pt x="13423773" y="38100"/>
                    <a:pt x="13370179" y="38100"/>
                  </a:cubicBezTo>
                  <a:lnTo>
                    <a:pt x="133350" y="38100"/>
                  </a:lnTo>
                  <a:lnTo>
                    <a:pt x="133350" y="19050"/>
                  </a:lnTo>
                  <a:lnTo>
                    <a:pt x="133350" y="38100"/>
                  </a:lnTo>
                  <a:cubicBezTo>
                    <a:pt x="79756" y="38100"/>
                    <a:pt x="38100" y="78994"/>
                    <a:pt x="38100" y="127254"/>
                  </a:cubicBezTo>
                  <a:close/>
                </a:path>
              </a:pathLst>
            </a:custGeom>
            <a:solidFill>
              <a:srgbClr val="FFFFFF"/>
            </a:solidFill>
          </p:spPr>
        </p:sp>
      </p:grpSp>
      <p:grpSp>
        <p:nvGrpSpPr>
          <p:cNvPr id="20" name="Group 20"/>
          <p:cNvGrpSpPr/>
          <p:nvPr/>
        </p:nvGrpSpPr>
        <p:grpSpPr>
          <a:xfrm>
            <a:off x="2461871" y="4970786"/>
            <a:ext cx="14455774" cy="444375"/>
            <a:chOff x="0" y="0"/>
            <a:chExt cx="19274366" cy="592500"/>
          </a:xfrm>
        </p:grpSpPr>
        <p:sp>
          <p:nvSpPr>
            <p:cNvPr id="21" name="Freeform 21"/>
            <p:cNvSpPr/>
            <p:nvPr/>
          </p:nvSpPr>
          <p:spPr>
            <a:xfrm>
              <a:off x="19050" y="19050"/>
              <a:ext cx="19236310" cy="554355"/>
            </a:xfrm>
            <a:custGeom>
              <a:avLst/>
              <a:gdLst/>
              <a:ahLst/>
              <a:cxnLst/>
              <a:rect l="l" t="t" r="r" b="b"/>
              <a:pathLst>
                <a:path w="19236310" h="554355">
                  <a:moveTo>
                    <a:pt x="0" y="0"/>
                  </a:moveTo>
                  <a:lnTo>
                    <a:pt x="19236310" y="0"/>
                  </a:lnTo>
                  <a:lnTo>
                    <a:pt x="19236310" y="554355"/>
                  </a:lnTo>
                  <a:lnTo>
                    <a:pt x="0" y="554355"/>
                  </a:lnTo>
                  <a:close/>
                </a:path>
              </a:pathLst>
            </a:custGeom>
            <a:solidFill>
              <a:srgbClr val="FFFFFF">
                <a:alpha val="89804"/>
              </a:srgbClr>
            </a:solidFill>
          </p:spPr>
        </p:sp>
        <p:sp>
          <p:nvSpPr>
            <p:cNvPr id="22" name="Freeform 22"/>
            <p:cNvSpPr/>
            <p:nvPr/>
          </p:nvSpPr>
          <p:spPr>
            <a:xfrm>
              <a:off x="0" y="0"/>
              <a:ext cx="19274410" cy="592455"/>
            </a:xfrm>
            <a:custGeom>
              <a:avLst/>
              <a:gdLst/>
              <a:ahLst/>
              <a:cxnLst/>
              <a:rect l="l" t="t" r="r" b="b"/>
              <a:pathLst>
                <a:path w="19274410" h="592455">
                  <a:moveTo>
                    <a:pt x="19050" y="0"/>
                  </a:moveTo>
                  <a:lnTo>
                    <a:pt x="19255360" y="0"/>
                  </a:lnTo>
                  <a:cubicBezTo>
                    <a:pt x="19265900" y="0"/>
                    <a:pt x="19274410" y="8509"/>
                    <a:pt x="19274410" y="19050"/>
                  </a:cubicBezTo>
                  <a:lnTo>
                    <a:pt x="19274410" y="573405"/>
                  </a:lnTo>
                  <a:cubicBezTo>
                    <a:pt x="19274410" y="583946"/>
                    <a:pt x="19265900" y="592455"/>
                    <a:pt x="19255360" y="592455"/>
                  </a:cubicBezTo>
                  <a:lnTo>
                    <a:pt x="19050" y="592455"/>
                  </a:lnTo>
                  <a:cubicBezTo>
                    <a:pt x="8509" y="592455"/>
                    <a:pt x="0" y="583946"/>
                    <a:pt x="0" y="573405"/>
                  </a:cubicBezTo>
                  <a:lnTo>
                    <a:pt x="0" y="19050"/>
                  </a:lnTo>
                  <a:cubicBezTo>
                    <a:pt x="0" y="8509"/>
                    <a:pt x="8509" y="0"/>
                    <a:pt x="19050" y="0"/>
                  </a:cubicBezTo>
                  <a:moveTo>
                    <a:pt x="19050" y="38100"/>
                  </a:moveTo>
                  <a:lnTo>
                    <a:pt x="19050" y="19050"/>
                  </a:lnTo>
                  <a:lnTo>
                    <a:pt x="38100" y="19050"/>
                  </a:lnTo>
                  <a:lnTo>
                    <a:pt x="38100" y="573405"/>
                  </a:lnTo>
                  <a:lnTo>
                    <a:pt x="19050" y="573405"/>
                  </a:lnTo>
                  <a:lnTo>
                    <a:pt x="19050" y="554355"/>
                  </a:lnTo>
                  <a:lnTo>
                    <a:pt x="19255360" y="554355"/>
                  </a:lnTo>
                  <a:lnTo>
                    <a:pt x="19255360" y="573405"/>
                  </a:lnTo>
                  <a:lnTo>
                    <a:pt x="19236310" y="573405"/>
                  </a:lnTo>
                  <a:lnTo>
                    <a:pt x="19236310" y="19050"/>
                  </a:lnTo>
                  <a:lnTo>
                    <a:pt x="19255360" y="19050"/>
                  </a:lnTo>
                  <a:lnTo>
                    <a:pt x="19255360" y="38100"/>
                  </a:lnTo>
                  <a:lnTo>
                    <a:pt x="19050" y="38100"/>
                  </a:lnTo>
                  <a:close/>
                </a:path>
              </a:pathLst>
            </a:custGeom>
            <a:solidFill>
              <a:srgbClr val="90278E"/>
            </a:solidFill>
          </p:spPr>
        </p:sp>
      </p:grpSp>
      <p:grpSp>
        <p:nvGrpSpPr>
          <p:cNvPr id="23" name="Group 23"/>
          <p:cNvGrpSpPr/>
          <p:nvPr/>
        </p:nvGrpSpPr>
        <p:grpSpPr>
          <a:xfrm>
            <a:off x="3183230" y="4727246"/>
            <a:ext cx="10127614" cy="515655"/>
            <a:chOff x="0" y="0"/>
            <a:chExt cx="13503486" cy="687540"/>
          </a:xfrm>
        </p:grpSpPr>
        <p:sp>
          <p:nvSpPr>
            <p:cNvPr id="24" name="Freeform 24"/>
            <p:cNvSpPr/>
            <p:nvPr/>
          </p:nvSpPr>
          <p:spPr>
            <a:xfrm>
              <a:off x="19050" y="19050"/>
              <a:ext cx="13465429" cy="649351"/>
            </a:xfrm>
            <a:custGeom>
              <a:avLst/>
              <a:gdLst/>
              <a:ahLst/>
              <a:cxnLst/>
              <a:rect l="l" t="t" r="r" b="b"/>
              <a:pathLst>
                <a:path w="13465429" h="649351">
                  <a:moveTo>
                    <a:pt x="0" y="108204"/>
                  </a:moveTo>
                  <a:cubicBezTo>
                    <a:pt x="0" y="48387"/>
                    <a:pt x="51181" y="0"/>
                    <a:pt x="114300" y="0"/>
                  </a:cubicBezTo>
                  <a:lnTo>
                    <a:pt x="13351129" y="0"/>
                  </a:lnTo>
                  <a:cubicBezTo>
                    <a:pt x="13414248" y="0"/>
                    <a:pt x="13465429" y="48514"/>
                    <a:pt x="13465429" y="108204"/>
                  </a:cubicBezTo>
                  <a:lnTo>
                    <a:pt x="13465429" y="541147"/>
                  </a:lnTo>
                  <a:cubicBezTo>
                    <a:pt x="13465429" y="600964"/>
                    <a:pt x="13414248" y="649351"/>
                    <a:pt x="13351129" y="649351"/>
                  </a:cubicBezTo>
                  <a:lnTo>
                    <a:pt x="114300" y="649351"/>
                  </a:lnTo>
                  <a:cubicBezTo>
                    <a:pt x="51181" y="649351"/>
                    <a:pt x="0" y="600837"/>
                    <a:pt x="0" y="541147"/>
                  </a:cubicBezTo>
                  <a:close/>
                </a:path>
              </a:pathLst>
            </a:custGeom>
            <a:solidFill>
              <a:srgbClr val="90278E"/>
            </a:solidFill>
          </p:spPr>
        </p:sp>
        <p:sp>
          <p:nvSpPr>
            <p:cNvPr id="25" name="Freeform 25"/>
            <p:cNvSpPr/>
            <p:nvPr/>
          </p:nvSpPr>
          <p:spPr>
            <a:xfrm>
              <a:off x="0" y="0"/>
              <a:ext cx="13503529" cy="687578"/>
            </a:xfrm>
            <a:custGeom>
              <a:avLst/>
              <a:gdLst/>
              <a:ahLst/>
              <a:cxnLst/>
              <a:rect l="l" t="t" r="r" b="b"/>
              <a:pathLst>
                <a:path w="13503529" h="687578">
                  <a:moveTo>
                    <a:pt x="0" y="127254"/>
                  </a:moveTo>
                  <a:cubicBezTo>
                    <a:pt x="0" y="56007"/>
                    <a:pt x="60706" y="0"/>
                    <a:pt x="133350" y="0"/>
                  </a:cubicBezTo>
                  <a:lnTo>
                    <a:pt x="13370179" y="0"/>
                  </a:lnTo>
                  <a:lnTo>
                    <a:pt x="13370179" y="19050"/>
                  </a:lnTo>
                  <a:lnTo>
                    <a:pt x="13370179" y="0"/>
                  </a:lnTo>
                  <a:cubicBezTo>
                    <a:pt x="13442823" y="0"/>
                    <a:pt x="13503529" y="56007"/>
                    <a:pt x="13503529" y="127254"/>
                  </a:cubicBezTo>
                  <a:lnTo>
                    <a:pt x="13484479" y="127254"/>
                  </a:lnTo>
                  <a:lnTo>
                    <a:pt x="13503529" y="127254"/>
                  </a:lnTo>
                  <a:lnTo>
                    <a:pt x="13503529" y="560197"/>
                  </a:lnTo>
                  <a:lnTo>
                    <a:pt x="13484479" y="560197"/>
                  </a:lnTo>
                  <a:lnTo>
                    <a:pt x="13503529" y="560197"/>
                  </a:lnTo>
                  <a:cubicBezTo>
                    <a:pt x="13503529" y="631444"/>
                    <a:pt x="13442823" y="687451"/>
                    <a:pt x="13370179" y="687451"/>
                  </a:cubicBezTo>
                  <a:lnTo>
                    <a:pt x="13370179" y="668401"/>
                  </a:lnTo>
                  <a:lnTo>
                    <a:pt x="13370179" y="687451"/>
                  </a:lnTo>
                  <a:lnTo>
                    <a:pt x="133350" y="687451"/>
                  </a:lnTo>
                  <a:lnTo>
                    <a:pt x="133350" y="668401"/>
                  </a:lnTo>
                  <a:lnTo>
                    <a:pt x="133350" y="687451"/>
                  </a:lnTo>
                  <a:cubicBezTo>
                    <a:pt x="60706" y="687578"/>
                    <a:pt x="0" y="631571"/>
                    <a:pt x="0" y="560197"/>
                  </a:cubicBezTo>
                  <a:lnTo>
                    <a:pt x="0" y="127254"/>
                  </a:lnTo>
                  <a:lnTo>
                    <a:pt x="19050" y="127254"/>
                  </a:lnTo>
                  <a:lnTo>
                    <a:pt x="0" y="127254"/>
                  </a:lnTo>
                  <a:moveTo>
                    <a:pt x="38100" y="127254"/>
                  </a:moveTo>
                  <a:lnTo>
                    <a:pt x="38100" y="560197"/>
                  </a:lnTo>
                  <a:lnTo>
                    <a:pt x="19050" y="560197"/>
                  </a:lnTo>
                  <a:lnTo>
                    <a:pt x="38100" y="560197"/>
                  </a:lnTo>
                  <a:cubicBezTo>
                    <a:pt x="38100" y="608457"/>
                    <a:pt x="79756" y="649351"/>
                    <a:pt x="133350" y="649351"/>
                  </a:cubicBezTo>
                  <a:lnTo>
                    <a:pt x="13370179" y="649351"/>
                  </a:lnTo>
                  <a:cubicBezTo>
                    <a:pt x="13423773" y="649351"/>
                    <a:pt x="13465429" y="608457"/>
                    <a:pt x="13465429" y="560197"/>
                  </a:cubicBezTo>
                  <a:lnTo>
                    <a:pt x="13465429" y="127254"/>
                  </a:lnTo>
                  <a:cubicBezTo>
                    <a:pt x="13465429" y="78994"/>
                    <a:pt x="13423773" y="38100"/>
                    <a:pt x="13370179" y="38100"/>
                  </a:cubicBezTo>
                  <a:lnTo>
                    <a:pt x="133350" y="38100"/>
                  </a:lnTo>
                  <a:lnTo>
                    <a:pt x="133350" y="19050"/>
                  </a:lnTo>
                  <a:lnTo>
                    <a:pt x="133350" y="38100"/>
                  </a:lnTo>
                  <a:cubicBezTo>
                    <a:pt x="79756" y="38100"/>
                    <a:pt x="38100" y="78994"/>
                    <a:pt x="38100" y="127254"/>
                  </a:cubicBezTo>
                  <a:close/>
                </a:path>
              </a:pathLst>
            </a:custGeom>
            <a:solidFill>
              <a:srgbClr val="FFFFFF"/>
            </a:solidFill>
          </p:spPr>
        </p:sp>
      </p:grpSp>
      <p:grpSp>
        <p:nvGrpSpPr>
          <p:cNvPr id="27" name="Group 27"/>
          <p:cNvGrpSpPr/>
          <p:nvPr/>
        </p:nvGrpSpPr>
        <p:grpSpPr>
          <a:xfrm>
            <a:off x="2461871" y="5719226"/>
            <a:ext cx="14455774" cy="444375"/>
            <a:chOff x="0" y="0"/>
            <a:chExt cx="19274366" cy="592500"/>
          </a:xfrm>
        </p:grpSpPr>
        <p:sp>
          <p:nvSpPr>
            <p:cNvPr id="28" name="Freeform 28"/>
            <p:cNvSpPr/>
            <p:nvPr/>
          </p:nvSpPr>
          <p:spPr>
            <a:xfrm>
              <a:off x="19050" y="19050"/>
              <a:ext cx="19236310" cy="554355"/>
            </a:xfrm>
            <a:custGeom>
              <a:avLst/>
              <a:gdLst/>
              <a:ahLst/>
              <a:cxnLst/>
              <a:rect l="l" t="t" r="r" b="b"/>
              <a:pathLst>
                <a:path w="19236310" h="554355">
                  <a:moveTo>
                    <a:pt x="0" y="0"/>
                  </a:moveTo>
                  <a:lnTo>
                    <a:pt x="19236310" y="0"/>
                  </a:lnTo>
                  <a:lnTo>
                    <a:pt x="19236310" y="554355"/>
                  </a:lnTo>
                  <a:lnTo>
                    <a:pt x="0" y="554355"/>
                  </a:lnTo>
                  <a:close/>
                </a:path>
              </a:pathLst>
            </a:custGeom>
            <a:solidFill>
              <a:srgbClr val="FFFFFF">
                <a:alpha val="89804"/>
              </a:srgbClr>
            </a:solidFill>
          </p:spPr>
        </p:sp>
        <p:sp>
          <p:nvSpPr>
            <p:cNvPr id="29" name="Freeform 29"/>
            <p:cNvSpPr/>
            <p:nvPr/>
          </p:nvSpPr>
          <p:spPr>
            <a:xfrm>
              <a:off x="0" y="0"/>
              <a:ext cx="19274410" cy="592455"/>
            </a:xfrm>
            <a:custGeom>
              <a:avLst/>
              <a:gdLst/>
              <a:ahLst/>
              <a:cxnLst/>
              <a:rect l="l" t="t" r="r" b="b"/>
              <a:pathLst>
                <a:path w="19274410" h="592455">
                  <a:moveTo>
                    <a:pt x="19050" y="0"/>
                  </a:moveTo>
                  <a:lnTo>
                    <a:pt x="19255360" y="0"/>
                  </a:lnTo>
                  <a:cubicBezTo>
                    <a:pt x="19265900" y="0"/>
                    <a:pt x="19274410" y="8509"/>
                    <a:pt x="19274410" y="19050"/>
                  </a:cubicBezTo>
                  <a:lnTo>
                    <a:pt x="19274410" y="573405"/>
                  </a:lnTo>
                  <a:cubicBezTo>
                    <a:pt x="19274410" y="583946"/>
                    <a:pt x="19265900" y="592455"/>
                    <a:pt x="19255360" y="592455"/>
                  </a:cubicBezTo>
                  <a:lnTo>
                    <a:pt x="19050" y="592455"/>
                  </a:lnTo>
                  <a:cubicBezTo>
                    <a:pt x="8509" y="592455"/>
                    <a:pt x="0" y="583946"/>
                    <a:pt x="0" y="573405"/>
                  </a:cubicBezTo>
                  <a:lnTo>
                    <a:pt x="0" y="19050"/>
                  </a:lnTo>
                  <a:cubicBezTo>
                    <a:pt x="0" y="8509"/>
                    <a:pt x="8509" y="0"/>
                    <a:pt x="19050" y="0"/>
                  </a:cubicBezTo>
                  <a:moveTo>
                    <a:pt x="19050" y="38100"/>
                  </a:moveTo>
                  <a:lnTo>
                    <a:pt x="19050" y="19050"/>
                  </a:lnTo>
                  <a:lnTo>
                    <a:pt x="38100" y="19050"/>
                  </a:lnTo>
                  <a:lnTo>
                    <a:pt x="38100" y="573405"/>
                  </a:lnTo>
                  <a:lnTo>
                    <a:pt x="19050" y="573405"/>
                  </a:lnTo>
                  <a:lnTo>
                    <a:pt x="19050" y="554355"/>
                  </a:lnTo>
                  <a:lnTo>
                    <a:pt x="19255360" y="554355"/>
                  </a:lnTo>
                  <a:lnTo>
                    <a:pt x="19255360" y="573405"/>
                  </a:lnTo>
                  <a:lnTo>
                    <a:pt x="19236310" y="573405"/>
                  </a:lnTo>
                  <a:lnTo>
                    <a:pt x="19236310" y="19050"/>
                  </a:lnTo>
                  <a:lnTo>
                    <a:pt x="19255360" y="19050"/>
                  </a:lnTo>
                  <a:lnTo>
                    <a:pt x="19255360" y="38100"/>
                  </a:lnTo>
                  <a:lnTo>
                    <a:pt x="19050" y="38100"/>
                  </a:lnTo>
                  <a:close/>
                </a:path>
              </a:pathLst>
            </a:custGeom>
            <a:solidFill>
              <a:srgbClr val="3693D7"/>
            </a:solidFill>
          </p:spPr>
        </p:sp>
      </p:grpSp>
      <p:grpSp>
        <p:nvGrpSpPr>
          <p:cNvPr id="30" name="Group 30"/>
          <p:cNvGrpSpPr/>
          <p:nvPr/>
        </p:nvGrpSpPr>
        <p:grpSpPr>
          <a:xfrm>
            <a:off x="3183230" y="5475686"/>
            <a:ext cx="10127614" cy="515655"/>
            <a:chOff x="0" y="0"/>
            <a:chExt cx="13503486" cy="687540"/>
          </a:xfrm>
        </p:grpSpPr>
        <p:sp>
          <p:nvSpPr>
            <p:cNvPr id="31" name="Freeform 31"/>
            <p:cNvSpPr/>
            <p:nvPr/>
          </p:nvSpPr>
          <p:spPr>
            <a:xfrm>
              <a:off x="19050" y="19050"/>
              <a:ext cx="13465429" cy="649351"/>
            </a:xfrm>
            <a:custGeom>
              <a:avLst/>
              <a:gdLst/>
              <a:ahLst/>
              <a:cxnLst/>
              <a:rect l="l" t="t" r="r" b="b"/>
              <a:pathLst>
                <a:path w="13465429" h="649351">
                  <a:moveTo>
                    <a:pt x="0" y="108204"/>
                  </a:moveTo>
                  <a:cubicBezTo>
                    <a:pt x="0" y="48387"/>
                    <a:pt x="51181" y="0"/>
                    <a:pt x="114300" y="0"/>
                  </a:cubicBezTo>
                  <a:lnTo>
                    <a:pt x="13351129" y="0"/>
                  </a:lnTo>
                  <a:cubicBezTo>
                    <a:pt x="13414248" y="0"/>
                    <a:pt x="13465429" y="48514"/>
                    <a:pt x="13465429" y="108204"/>
                  </a:cubicBezTo>
                  <a:lnTo>
                    <a:pt x="13465429" y="541147"/>
                  </a:lnTo>
                  <a:cubicBezTo>
                    <a:pt x="13465429" y="600964"/>
                    <a:pt x="13414248" y="649351"/>
                    <a:pt x="13351129" y="649351"/>
                  </a:cubicBezTo>
                  <a:lnTo>
                    <a:pt x="114300" y="649351"/>
                  </a:lnTo>
                  <a:cubicBezTo>
                    <a:pt x="51181" y="649351"/>
                    <a:pt x="0" y="600837"/>
                    <a:pt x="0" y="541147"/>
                  </a:cubicBezTo>
                  <a:close/>
                </a:path>
              </a:pathLst>
            </a:custGeom>
            <a:solidFill>
              <a:srgbClr val="3693D7"/>
            </a:solidFill>
          </p:spPr>
        </p:sp>
        <p:sp>
          <p:nvSpPr>
            <p:cNvPr id="32" name="Freeform 32"/>
            <p:cNvSpPr/>
            <p:nvPr/>
          </p:nvSpPr>
          <p:spPr>
            <a:xfrm>
              <a:off x="0" y="0"/>
              <a:ext cx="13503529" cy="687578"/>
            </a:xfrm>
            <a:custGeom>
              <a:avLst/>
              <a:gdLst/>
              <a:ahLst/>
              <a:cxnLst/>
              <a:rect l="l" t="t" r="r" b="b"/>
              <a:pathLst>
                <a:path w="13503529" h="687578">
                  <a:moveTo>
                    <a:pt x="0" y="127254"/>
                  </a:moveTo>
                  <a:cubicBezTo>
                    <a:pt x="0" y="56007"/>
                    <a:pt x="60706" y="0"/>
                    <a:pt x="133350" y="0"/>
                  </a:cubicBezTo>
                  <a:lnTo>
                    <a:pt x="13370179" y="0"/>
                  </a:lnTo>
                  <a:lnTo>
                    <a:pt x="13370179" y="19050"/>
                  </a:lnTo>
                  <a:lnTo>
                    <a:pt x="13370179" y="0"/>
                  </a:lnTo>
                  <a:cubicBezTo>
                    <a:pt x="13442823" y="0"/>
                    <a:pt x="13503529" y="56007"/>
                    <a:pt x="13503529" y="127254"/>
                  </a:cubicBezTo>
                  <a:lnTo>
                    <a:pt x="13484479" y="127254"/>
                  </a:lnTo>
                  <a:lnTo>
                    <a:pt x="13503529" y="127254"/>
                  </a:lnTo>
                  <a:lnTo>
                    <a:pt x="13503529" y="560197"/>
                  </a:lnTo>
                  <a:lnTo>
                    <a:pt x="13484479" y="560197"/>
                  </a:lnTo>
                  <a:lnTo>
                    <a:pt x="13503529" y="560197"/>
                  </a:lnTo>
                  <a:cubicBezTo>
                    <a:pt x="13503529" y="631444"/>
                    <a:pt x="13442823" y="687451"/>
                    <a:pt x="13370179" y="687451"/>
                  </a:cubicBezTo>
                  <a:lnTo>
                    <a:pt x="13370179" y="668401"/>
                  </a:lnTo>
                  <a:lnTo>
                    <a:pt x="13370179" y="687451"/>
                  </a:lnTo>
                  <a:lnTo>
                    <a:pt x="133350" y="687451"/>
                  </a:lnTo>
                  <a:lnTo>
                    <a:pt x="133350" y="668401"/>
                  </a:lnTo>
                  <a:lnTo>
                    <a:pt x="133350" y="687451"/>
                  </a:lnTo>
                  <a:cubicBezTo>
                    <a:pt x="60706" y="687578"/>
                    <a:pt x="0" y="631571"/>
                    <a:pt x="0" y="560197"/>
                  </a:cubicBezTo>
                  <a:lnTo>
                    <a:pt x="0" y="127254"/>
                  </a:lnTo>
                  <a:lnTo>
                    <a:pt x="19050" y="127254"/>
                  </a:lnTo>
                  <a:lnTo>
                    <a:pt x="0" y="127254"/>
                  </a:lnTo>
                  <a:moveTo>
                    <a:pt x="38100" y="127254"/>
                  </a:moveTo>
                  <a:lnTo>
                    <a:pt x="38100" y="560197"/>
                  </a:lnTo>
                  <a:lnTo>
                    <a:pt x="19050" y="560197"/>
                  </a:lnTo>
                  <a:lnTo>
                    <a:pt x="38100" y="560197"/>
                  </a:lnTo>
                  <a:cubicBezTo>
                    <a:pt x="38100" y="608457"/>
                    <a:pt x="79756" y="649351"/>
                    <a:pt x="133350" y="649351"/>
                  </a:cubicBezTo>
                  <a:lnTo>
                    <a:pt x="13370179" y="649351"/>
                  </a:lnTo>
                  <a:cubicBezTo>
                    <a:pt x="13423773" y="649351"/>
                    <a:pt x="13465429" y="608457"/>
                    <a:pt x="13465429" y="560197"/>
                  </a:cubicBezTo>
                  <a:lnTo>
                    <a:pt x="13465429" y="127254"/>
                  </a:lnTo>
                  <a:cubicBezTo>
                    <a:pt x="13465429" y="78994"/>
                    <a:pt x="13423773" y="38100"/>
                    <a:pt x="13370179" y="38100"/>
                  </a:cubicBezTo>
                  <a:lnTo>
                    <a:pt x="133350" y="38100"/>
                  </a:lnTo>
                  <a:lnTo>
                    <a:pt x="133350" y="19050"/>
                  </a:lnTo>
                  <a:lnTo>
                    <a:pt x="133350" y="38100"/>
                  </a:lnTo>
                  <a:cubicBezTo>
                    <a:pt x="79756" y="38100"/>
                    <a:pt x="38100" y="78994"/>
                    <a:pt x="38100" y="127254"/>
                  </a:cubicBezTo>
                  <a:close/>
                </a:path>
              </a:pathLst>
            </a:custGeom>
            <a:solidFill>
              <a:srgbClr val="FFFFFF"/>
            </a:solidFill>
          </p:spPr>
        </p:sp>
      </p:grpSp>
      <p:grpSp>
        <p:nvGrpSpPr>
          <p:cNvPr id="34" name="Group 34"/>
          <p:cNvGrpSpPr/>
          <p:nvPr/>
        </p:nvGrpSpPr>
        <p:grpSpPr>
          <a:xfrm>
            <a:off x="2461871" y="6467666"/>
            <a:ext cx="14455774" cy="444375"/>
            <a:chOff x="0" y="0"/>
            <a:chExt cx="19274366" cy="592500"/>
          </a:xfrm>
        </p:grpSpPr>
        <p:sp>
          <p:nvSpPr>
            <p:cNvPr id="35" name="Freeform 35"/>
            <p:cNvSpPr/>
            <p:nvPr/>
          </p:nvSpPr>
          <p:spPr>
            <a:xfrm>
              <a:off x="19050" y="19050"/>
              <a:ext cx="19236310" cy="554355"/>
            </a:xfrm>
            <a:custGeom>
              <a:avLst/>
              <a:gdLst/>
              <a:ahLst/>
              <a:cxnLst/>
              <a:rect l="l" t="t" r="r" b="b"/>
              <a:pathLst>
                <a:path w="19236310" h="554355">
                  <a:moveTo>
                    <a:pt x="0" y="0"/>
                  </a:moveTo>
                  <a:lnTo>
                    <a:pt x="19236310" y="0"/>
                  </a:lnTo>
                  <a:lnTo>
                    <a:pt x="19236310" y="554355"/>
                  </a:lnTo>
                  <a:lnTo>
                    <a:pt x="0" y="554355"/>
                  </a:lnTo>
                  <a:close/>
                </a:path>
              </a:pathLst>
            </a:custGeom>
            <a:solidFill>
              <a:srgbClr val="FFFFFF">
                <a:alpha val="89804"/>
              </a:srgbClr>
            </a:solidFill>
          </p:spPr>
        </p:sp>
        <p:sp>
          <p:nvSpPr>
            <p:cNvPr id="36" name="Freeform 36"/>
            <p:cNvSpPr/>
            <p:nvPr/>
          </p:nvSpPr>
          <p:spPr>
            <a:xfrm>
              <a:off x="0" y="0"/>
              <a:ext cx="19274410" cy="592455"/>
            </a:xfrm>
            <a:custGeom>
              <a:avLst/>
              <a:gdLst/>
              <a:ahLst/>
              <a:cxnLst/>
              <a:rect l="l" t="t" r="r" b="b"/>
              <a:pathLst>
                <a:path w="19274410" h="592455">
                  <a:moveTo>
                    <a:pt x="19050" y="0"/>
                  </a:moveTo>
                  <a:lnTo>
                    <a:pt x="19255360" y="0"/>
                  </a:lnTo>
                  <a:cubicBezTo>
                    <a:pt x="19265900" y="0"/>
                    <a:pt x="19274410" y="8509"/>
                    <a:pt x="19274410" y="19050"/>
                  </a:cubicBezTo>
                  <a:lnTo>
                    <a:pt x="19274410" y="573405"/>
                  </a:lnTo>
                  <a:cubicBezTo>
                    <a:pt x="19274410" y="583946"/>
                    <a:pt x="19265900" y="592455"/>
                    <a:pt x="19255360" y="592455"/>
                  </a:cubicBezTo>
                  <a:lnTo>
                    <a:pt x="19050" y="592455"/>
                  </a:lnTo>
                  <a:cubicBezTo>
                    <a:pt x="8509" y="592455"/>
                    <a:pt x="0" y="583946"/>
                    <a:pt x="0" y="573405"/>
                  </a:cubicBezTo>
                  <a:lnTo>
                    <a:pt x="0" y="19050"/>
                  </a:lnTo>
                  <a:cubicBezTo>
                    <a:pt x="0" y="8509"/>
                    <a:pt x="8509" y="0"/>
                    <a:pt x="19050" y="0"/>
                  </a:cubicBezTo>
                  <a:moveTo>
                    <a:pt x="19050" y="38100"/>
                  </a:moveTo>
                  <a:lnTo>
                    <a:pt x="19050" y="19050"/>
                  </a:lnTo>
                  <a:lnTo>
                    <a:pt x="38100" y="19050"/>
                  </a:lnTo>
                  <a:lnTo>
                    <a:pt x="38100" y="573405"/>
                  </a:lnTo>
                  <a:lnTo>
                    <a:pt x="19050" y="573405"/>
                  </a:lnTo>
                  <a:lnTo>
                    <a:pt x="19050" y="554355"/>
                  </a:lnTo>
                  <a:lnTo>
                    <a:pt x="19255360" y="554355"/>
                  </a:lnTo>
                  <a:lnTo>
                    <a:pt x="19255360" y="573405"/>
                  </a:lnTo>
                  <a:lnTo>
                    <a:pt x="19236310" y="573405"/>
                  </a:lnTo>
                  <a:lnTo>
                    <a:pt x="19236310" y="19050"/>
                  </a:lnTo>
                  <a:lnTo>
                    <a:pt x="19255360" y="19050"/>
                  </a:lnTo>
                  <a:lnTo>
                    <a:pt x="19255360" y="38100"/>
                  </a:lnTo>
                  <a:lnTo>
                    <a:pt x="19050" y="38100"/>
                  </a:lnTo>
                  <a:close/>
                </a:path>
              </a:pathLst>
            </a:custGeom>
            <a:solidFill>
              <a:srgbClr val="043296"/>
            </a:solidFill>
          </p:spPr>
        </p:sp>
      </p:grpSp>
      <p:grpSp>
        <p:nvGrpSpPr>
          <p:cNvPr id="37" name="Group 37"/>
          <p:cNvGrpSpPr/>
          <p:nvPr/>
        </p:nvGrpSpPr>
        <p:grpSpPr>
          <a:xfrm>
            <a:off x="3183230" y="6224126"/>
            <a:ext cx="10127614" cy="515655"/>
            <a:chOff x="0" y="0"/>
            <a:chExt cx="13503486" cy="687540"/>
          </a:xfrm>
        </p:grpSpPr>
        <p:sp>
          <p:nvSpPr>
            <p:cNvPr id="38" name="Freeform 38"/>
            <p:cNvSpPr/>
            <p:nvPr/>
          </p:nvSpPr>
          <p:spPr>
            <a:xfrm>
              <a:off x="19050" y="19050"/>
              <a:ext cx="13465429" cy="649351"/>
            </a:xfrm>
            <a:custGeom>
              <a:avLst/>
              <a:gdLst/>
              <a:ahLst/>
              <a:cxnLst/>
              <a:rect l="l" t="t" r="r" b="b"/>
              <a:pathLst>
                <a:path w="13465429" h="649351">
                  <a:moveTo>
                    <a:pt x="0" y="108204"/>
                  </a:moveTo>
                  <a:cubicBezTo>
                    <a:pt x="0" y="48387"/>
                    <a:pt x="51181" y="0"/>
                    <a:pt x="114300" y="0"/>
                  </a:cubicBezTo>
                  <a:lnTo>
                    <a:pt x="13351129" y="0"/>
                  </a:lnTo>
                  <a:cubicBezTo>
                    <a:pt x="13414248" y="0"/>
                    <a:pt x="13465429" y="48514"/>
                    <a:pt x="13465429" y="108204"/>
                  </a:cubicBezTo>
                  <a:lnTo>
                    <a:pt x="13465429" y="541147"/>
                  </a:lnTo>
                  <a:cubicBezTo>
                    <a:pt x="13465429" y="600964"/>
                    <a:pt x="13414248" y="649351"/>
                    <a:pt x="13351129" y="649351"/>
                  </a:cubicBezTo>
                  <a:lnTo>
                    <a:pt x="114300" y="649351"/>
                  </a:lnTo>
                  <a:cubicBezTo>
                    <a:pt x="51181" y="649351"/>
                    <a:pt x="0" y="600837"/>
                    <a:pt x="0" y="541147"/>
                  </a:cubicBezTo>
                  <a:close/>
                </a:path>
              </a:pathLst>
            </a:custGeom>
            <a:solidFill>
              <a:srgbClr val="043296"/>
            </a:solidFill>
          </p:spPr>
        </p:sp>
        <p:sp>
          <p:nvSpPr>
            <p:cNvPr id="39" name="Freeform 39"/>
            <p:cNvSpPr/>
            <p:nvPr/>
          </p:nvSpPr>
          <p:spPr>
            <a:xfrm>
              <a:off x="0" y="0"/>
              <a:ext cx="13503529" cy="687578"/>
            </a:xfrm>
            <a:custGeom>
              <a:avLst/>
              <a:gdLst/>
              <a:ahLst/>
              <a:cxnLst/>
              <a:rect l="l" t="t" r="r" b="b"/>
              <a:pathLst>
                <a:path w="13503529" h="687578">
                  <a:moveTo>
                    <a:pt x="0" y="127254"/>
                  </a:moveTo>
                  <a:cubicBezTo>
                    <a:pt x="0" y="56007"/>
                    <a:pt x="60706" y="0"/>
                    <a:pt x="133350" y="0"/>
                  </a:cubicBezTo>
                  <a:lnTo>
                    <a:pt x="13370179" y="0"/>
                  </a:lnTo>
                  <a:lnTo>
                    <a:pt x="13370179" y="19050"/>
                  </a:lnTo>
                  <a:lnTo>
                    <a:pt x="13370179" y="0"/>
                  </a:lnTo>
                  <a:cubicBezTo>
                    <a:pt x="13442823" y="0"/>
                    <a:pt x="13503529" y="56007"/>
                    <a:pt x="13503529" y="127254"/>
                  </a:cubicBezTo>
                  <a:lnTo>
                    <a:pt x="13484479" y="127254"/>
                  </a:lnTo>
                  <a:lnTo>
                    <a:pt x="13503529" y="127254"/>
                  </a:lnTo>
                  <a:lnTo>
                    <a:pt x="13503529" y="560197"/>
                  </a:lnTo>
                  <a:lnTo>
                    <a:pt x="13484479" y="560197"/>
                  </a:lnTo>
                  <a:lnTo>
                    <a:pt x="13503529" y="560197"/>
                  </a:lnTo>
                  <a:cubicBezTo>
                    <a:pt x="13503529" y="631444"/>
                    <a:pt x="13442823" y="687451"/>
                    <a:pt x="13370179" y="687451"/>
                  </a:cubicBezTo>
                  <a:lnTo>
                    <a:pt x="13370179" y="668401"/>
                  </a:lnTo>
                  <a:lnTo>
                    <a:pt x="13370179" y="687451"/>
                  </a:lnTo>
                  <a:lnTo>
                    <a:pt x="133350" y="687451"/>
                  </a:lnTo>
                  <a:lnTo>
                    <a:pt x="133350" y="668401"/>
                  </a:lnTo>
                  <a:lnTo>
                    <a:pt x="133350" y="687451"/>
                  </a:lnTo>
                  <a:cubicBezTo>
                    <a:pt x="60706" y="687578"/>
                    <a:pt x="0" y="631571"/>
                    <a:pt x="0" y="560197"/>
                  </a:cubicBezTo>
                  <a:lnTo>
                    <a:pt x="0" y="127254"/>
                  </a:lnTo>
                  <a:lnTo>
                    <a:pt x="19050" y="127254"/>
                  </a:lnTo>
                  <a:lnTo>
                    <a:pt x="0" y="127254"/>
                  </a:lnTo>
                  <a:moveTo>
                    <a:pt x="38100" y="127254"/>
                  </a:moveTo>
                  <a:lnTo>
                    <a:pt x="38100" y="560197"/>
                  </a:lnTo>
                  <a:lnTo>
                    <a:pt x="19050" y="560197"/>
                  </a:lnTo>
                  <a:lnTo>
                    <a:pt x="38100" y="560197"/>
                  </a:lnTo>
                  <a:cubicBezTo>
                    <a:pt x="38100" y="608457"/>
                    <a:pt x="79756" y="649351"/>
                    <a:pt x="133350" y="649351"/>
                  </a:cubicBezTo>
                  <a:lnTo>
                    <a:pt x="13370179" y="649351"/>
                  </a:lnTo>
                  <a:cubicBezTo>
                    <a:pt x="13423773" y="649351"/>
                    <a:pt x="13465429" y="608457"/>
                    <a:pt x="13465429" y="560197"/>
                  </a:cubicBezTo>
                  <a:lnTo>
                    <a:pt x="13465429" y="127254"/>
                  </a:lnTo>
                  <a:cubicBezTo>
                    <a:pt x="13465429" y="78994"/>
                    <a:pt x="13423773" y="38100"/>
                    <a:pt x="13370179" y="38100"/>
                  </a:cubicBezTo>
                  <a:lnTo>
                    <a:pt x="133350" y="38100"/>
                  </a:lnTo>
                  <a:lnTo>
                    <a:pt x="133350" y="19050"/>
                  </a:lnTo>
                  <a:lnTo>
                    <a:pt x="133350" y="38100"/>
                  </a:lnTo>
                  <a:cubicBezTo>
                    <a:pt x="79756" y="38100"/>
                    <a:pt x="38100" y="78994"/>
                    <a:pt x="38100" y="127254"/>
                  </a:cubicBezTo>
                  <a:close/>
                </a:path>
              </a:pathLst>
            </a:custGeom>
            <a:solidFill>
              <a:srgbClr val="FFFFFF"/>
            </a:solidFill>
          </p:spPr>
        </p:sp>
      </p:grpSp>
      <p:grpSp>
        <p:nvGrpSpPr>
          <p:cNvPr id="41" name="Group 41"/>
          <p:cNvGrpSpPr/>
          <p:nvPr/>
        </p:nvGrpSpPr>
        <p:grpSpPr>
          <a:xfrm>
            <a:off x="2461871" y="7216106"/>
            <a:ext cx="14455774" cy="444375"/>
            <a:chOff x="0" y="0"/>
            <a:chExt cx="19274366" cy="592500"/>
          </a:xfrm>
        </p:grpSpPr>
        <p:sp>
          <p:nvSpPr>
            <p:cNvPr id="42" name="Freeform 42"/>
            <p:cNvSpPr/>
            <p:nvPr/>
          </p:nvSpPr>
          <p:spPr>
            <a:xfrm>
              <a:off x="19050" y="19050"/>
              <a:ext cx="19236310" cy="554355"/>
            </a:xfrm>
            <a:custGeom>
              <a:avLst/>
              <a:gdLst/>
              <a:ahLst/>
              <a:cxnLst/>
              <a:rect l="l" t="t" r="r" b="b"/>
              <a:pathLst>
                <a:path w="19236310" h="554355">
                  <a:moveTo>
                    <a:pt x="0" y="0"/>
                  </a:moveTo>
                  <a:lnTo>
                    <a:pt x="19236310" y="0"/>
                  </a:lnTo>
                  <a:lnTo>
                    <a:pt x="19236310" y="554355"/>
                  </a:lnTo>
                  <a:lnTo>
                    <a:pt x="0" y="554355"/>
                  </a:lnTo>
                  <a:close/>
                </a:path>
              </a:pathLst>
            </a:custGeom>
            <a:solidFill>
              <a:srgbClr val="FFFFFF">
                <a:alpha val="89804"/>
              </a:srgbClr>
            </a:solidFill>
          </p:spPr>
        </p:sp>
        <p:sp>
          <p:nvSpPr>
            <p:cNvPr id="43" name="Freeform 43"/>
            <p:cNvSpPr/>
            <p:nvPr/>
          </p:nvSpPr>
          <p:spPr>
            <a:xfrm>
              <a:off x="0" y="0"/>
              <a:ext cx="19274410" cy="592455"/>
            </a:xfrm>
            <a:custGeom>
              <a:avLst/>
              <a:gdLst/>
              <a:ahLst/>
              <a:cxnLst/>
              <a:rect l="l" t="t" r="r" b="b"/>
              <a:pathLst>
                <a:path w="19274410" h="592455">
                  <a:moveTo>
                    <a:pt x="19050" y="0"/>
                  </a:moveTo>
                  <a:lnTo>
                    <a:pt x="19255360" y="0"/>
                  </a:lnTo>
                  <a:cubicBezTo>
                    <a:pt x="19265900" y="0"/>
                    <a:pt x="19274410" y="8509"/>
                    <a:pt x="19274410" y="19050"/>
                  </a:cubicBezTo>
                  <a:lnTo>
                    <a:pt x="19274410" y="573405"/>
                  </a:lnTo>
                  <a:cubicBezTo>
                    <a:pt x="19274410" y="583946"/>
                    <a:pt x="19265900" y="592455"/>
                    <a:pt x="19255360" y="592455"/>
                  </a:cubicBezTo>
                  <a:lnTo>
                    <a:pt x="19050" y="592455"/>
                  </a:lnTo>
                  <a:cubicBezTo>
                    <a:pt x="8509" y="592455"/>
                    <a:pt x="0" y="583946"/>
                    <a:pt x="0" y="573405"/>
                  </a:cubicBezTo>
                  <a:lnTo>
                    <a:pt x="0" y="19050"/>
                  </a:lnTo>
                  <a:cubicBezTo>
                    <a:pt x="0" y="8509"/>
                    <a:pt x="8509" y="0"/>
                    <a:pt x="19050" y="0"/>
                  </a:cubicBezTo>
                  <a:moveTo>
                    <a:pt x="19050" y="38100"/>
                  </a:moveTo>
                  <a:lnTo>
                    <a:pt x="19050" y="19050"/>
                  </a:lnTo>
                  <a:lnTo>
                    <a:pt x="38100" y="19050"/>
                  </a:lnTo>
                  <a:lnTo>
                    <a:pt x="38100" y="573405"/>
                  </a:lnTo>
                  <a:lnTo>
                    <a:pt x="19050" y="573405"/>
                  </a:lnTo>
                  <a:lnTo>
                    <a:pt x="19050" y="554355"/>
                  </a:lnTo>
                  <a:lnTo>
                    <a:pt x="19255360" y="554355"/>
                  </a:lnTo>
                  <a:lnTo>
                    <a:pt x="19255360" y="573405"/>
                  </a:lnTo>
                  <a:lnTo>
                    <a:pt x="19236310" y="573405"/>
                  </a:lnTo>
                  <a:lnTo>
                    <a:pt x="19236310" y="19050"/>
                  </a:lnTo>
                  <a:lnTo>
                    <a:pt x="19255360" y="19050"/>
                  </a:lnTo>
                  <a:lnTo>
                    <a:pt x="19255360" y="38100"/>
                  </a:lnTo>
                  <a:lnTo>
                    <a:pt x="19050" y="38100"/>
                  </a:lnTo>
                  <a:close/>
                </a:path>
              </a:pathLst>
            </a:custGeom>
            <a:solidFill>
              <a:srgbClr val="3693D7"/>
            </a:solidFill>
          </p:spPr>
        </p:sp>
      </p:grpSp>
      <p:grpSp>
        <p:nvGrpSpPr>
          <p:cNvPr id="44" name="Group 44"/>
          <p:cNvGrpSpPr/>
          <p:nvPr/>
        </p:nvGrpSpPr>
        <p:grpSpPr>
          <a:xfrm>
            <a:off x="3183230" y="6972566"/>
            <a:ext cx="10127614" cy="515655"/>
            <a:chOff x="0" y="0"/>
            <a:chExt cx="13503486" cy="687540"/>
          </a:xfrm>
        </p:grpSpPr>
        <p:sp>
          <p:nvSpPr>
            <p:cNvPr id="45" name="Freeform 45"/>
            <p:cNvSpPr/>
            <p:nvPr/>
          </p:nvSpPr>
          <p:spPr>
            <a:xfrm>
              <a:off x="19050" y="19050"/>
              <a:ext cx="13465429" cy="649351"/>
            </a:xfrm>
            <a:custGeom>
              <a:avLst/>
              <a:gdLst/>
              <a:ahLst/>
              <a:cxnLst/>
              <a:rect l="l" t="t" r="r" b="b"/>
              <a:pathLst>
                <a:path w="13465429" h="649351">
                  <a:moveTo>
                    <a:pt x="0" y="108204"/>
                  </a:moveTo>
                  <a:cubicBezTo>
                    <a:pt x="0" y="48387"/>
                    <a:pt x="51181" y="0"/>
                    <a:pt x="114300" y="0"/>
                  </a:cubicBezTo>
                  <a:lnTo>
                    <a:pt x="13351129" y="0"/>
                  </a:lnTo>
                  <a:cubicBezTo>
                    <a:pt x="13414248" y="0"/>
                    <a:pt x="13465429" y="48514"/>
                    <a:pt x="13465429" y="108204"/>
                  </a:cubicBezTo>
                  <a:lnTo>
                    <a:pt x="13465429" y="541147"/>
                  </a:lnTo>
                  <a:cubicBezTo>
                    <a:pt x="13465429" y="600964"/>
                    <a:pt x="13414248" y="649351"/>
                    <a:pt x="13351129" y="649351"/>
                  </a:cubicBezTo>
                  <a:lnTo>
                    <a:pt x="114300" y="649351"/>
                  </a:lnTo>
                  <a:cubicBezTo>
                    <a:pt x="51181" y="649351"/>
                    <a:pt x="0" y="600837"/>
                    <a:pt x="0" y="541147"/>
                  </a:cubicBezTo>
                  <a:close/>
                </a:path>
              </a:pathLst>
            </a:custGeom>
            <a:solidFill>
              <a:srgbClr val="3693D7"/>
            </a:solidFill>
          </p:spPr>
        </p:sp>
        <p:sp>
          <p:nvSpPr>
            <p:cNvPr id="46" name="Freeform 46"/>
            <p:cNvSpPr/>
            <p:nvPr/>
          </p:nvSpPr>
          <p:spPr>
            <a:xfrm>
              <a:off x="0" y="0"/>
              <a:ext cx="13503529" cy="687578"/>
            </a:xfrm>
            <a:custGeom>
              <a:avLst/>
              <a:gdLst/>
              <a:ahLst/>
              <a:cxnLst/>
              <a:rect l="l" t="t" r="r" b="b"/>
              <a:pathLst>
                <a:path w="13503529" h="687578">
                  <a:moveTo>
                    <a:pt x="0" y="127254"/>
                  </a:moveTo>
                  <a:cubicBezTo>
                    <a:pt x="0" y="56007"/>
                    <a:pt x="60706" y="0"/>
                    <a:pt x="133350" y="0"/>
                  </a:cubicBezTo>
                  <a:lnTo>
                    <a:pt x="13370179" y="0"/>
                  </a:lnTo>
                  <a:lnTo>
                    <a:pt x="13370179" y="19050"/>
                  </a:lnTo>
                  <a:lnTo>
                    <a:pt x="13370179" y="0"/>
                  </a:lnTo>
                  <a:cubicBezTo>
                    <a:pt x="13442823" y="0"/>
                    <a:pt x="13503529" y="56007"/>
                    <a:pt x="13503529" y="127254"/>
                  </a:cubicBezTo>
                  <a:lnTo>
                    <a:pt x="13484479" y="127254"/>
                  </a:lnTo>
                  <a:lnTo>
                    <a:pt x="13503529" y="127254"/>
                  </a:lnTo>
                  <a:lnTo>
                    <a:pt x="13503529" y="560197"/>
                  </a:lnTo>
                  <a:lnTo>
                    <a:pt x="13484479" y="560197"/>
                  </a:lnTo>
                  <a:lnTo>
                    <a:pt x="13503529" y="560197"/>
                  </a:lnTo>
                  <a:cubicBezTo>
                    <a:pt x="13503529" y="631444"/>
                    <a:pt x="13442823" y="687451"/>
                    <a:pt x="13370179" y="687451"/>
                  </a:cubicBezTo>
                  <a:lnTo>
                    <a:pt x="13370179" y="668401"/>
                  </a:lnTo>
                  <a:lnTo>
                    <a:pt x="13370179" y="687451"/>
                  </a:lnTo>
                  <a:lnTo>
                    <a:pt x="133350" y="687451"/>
                  </a:lnTo>
                  <a:lnTo>
                    <a:pt x="133350" y="668401"/>
                  </a:lnTo>
                  <a:lnTo>
                    <a:pt x="133350" y="687451"/>
                  </a:lnTo>
                  <a:cubicBezTo>
                    <a:pt x="60706" y="687578"/>
                    <a:pt x="0" y="631571"/>
                    <a:pt x="0" y="560197"/>
                  </a:cubicBezTo>
                  <a:lnTo>
                    <a:pt x="0" y="127254"/>
                  </a:lnTo>
                  <a:lnTo>
                    <a:pt x="19050" y="127254"/>
                  </a:lnTo>
                  <a:lnTo>
                    <a:pt x="0" y="127254"/>
                  </a:lnTo>
                  <a:moveTo>
                    <a:pt x="38100" y="127254"/>
                  </a:moveTo>
                  <a:lnTo>
                    <a:pt x="38100" y="560197"/>
                  </a:lnTo>
                  <a:lnTo>
                    <a:pt x="19050" y="560197"/>
                  </a:lnTo>
                  <a:lnTo>
                    <a:pt x="38100" y="560197"/>
                  </a:lnTo>
                  <a:cubicBezTo>
                    <a:pt x="38100" y="608457"/>
                    <a:pt x="79756" y="649351"/>
                    <a:pt x="133350" y="649351"/>
                  </a:cubicBezTo>
                  <a:lnTo>
                    <a:pt x="13370179" y="649351"/>
                  </a:lnTo>
                  <a:cubicBezTo>
                    <a:pt x="13423773" y="649351"/>
                    <a:pt x="13465429" y="608457"/>
                    <a:pt x="13465429" y="560197"/>
                  </a:cubicBezTo>
                  <a:lnTo>
                    <a:pt x="13465429" y="127254"/>
                  </a:lnTo>
                  <a:cubicBezTo>
                    <a:pt x="13465429" y="78994"/>
                    <a:pt x="13423773" y="38100"/>
                    <a:pt x="13370179" y="38100"/>
                  </a:cubicBezTo>
                  <a:lnTo>
                    <a:pt x="133350" y="38100"/>
                  </a:lnTo>
                  <a:lnTo>
                    <a:pt x="133350" y="19050"/>
                  </a:lnTo>
                  <a:lnTo>
                    <a:pt x="133350" y="38100"/>
                  </a:lnTo>
                  <a:cubicBezTo>
                    <a:pt x="79756" y="38100"/>
                    <a:pt x="38100" y="78994"/>
                    <a:pt x="38100" y="127254"/>
                  </a:cubicBezTo>
                  <a:close/>
                </a:path>
              </a:pathLst>
            </a:custGeom>
            <a:solidFill>
              <a:srgbClr val="FFFFFF"/>
            </a:solidFill>
          </p:spPr>
        </p:sp>
      </p:grpSp>
      <p:grpSp>
        <p:nvGrpSpPr>
          <p:cNvPr id="48" name="Group 48"/>
          <p:cNvGrpSpPr/>
          <p:nvPr/>
        </p:nvGrpSpPr>
        <p:grpSpPr>
          <a:xfrm>
            <a:off x="2461871" y="7964546"/>
            <a:ext cx="14455774" cy="444375"/>
            <a:chOff x="0" y="0"/>
            <a:chExt cx="19274366" cy="592500"/>
          </a:xfrm>
        </p:grpSpPr>
        <p:sp>
          <p:nvSpPr>
            <p:cNvPr id="49" name="Freeform 49"/>
            <p:cNvSpPr/>
            <p:nvPr/>
          </p:nvSpPr>
          <p:spPr>
            <a:xfrm>
              <a:off x="19050" y="19050"/>
              <a:ext cx="19236310" cy="554355"/>
            </a:xfrm>
            <a:custGeom>
              <a:avLst/>
              <a:gdLst/>
              <a:ahLst/>
              <a:cxnLst/>
              <a:rect l="l" t="t" r="r" b="b"/>
              <a:pathLst>
                <a:path w="19236310" h="554355">
                  <a:moveTo>
                    <a:pt x="0" y="0"/>
                  </a:moveTo>
                  <a:lnTo>
                    <a:pt x="19236310" y="0"/>
                  </a:lnTo>
                  <a:lnTo>
                    <a:pt x="19236310" y="554355"/>
                  </a:lnTo>
                  <a:lnTo>
                    <a:pt x="0" y="554355"/>
                  </a:lnTo>
                  <a:close/>
                </a:path>
              </a:pathLst>
            </a:custGeom>
            <a:solidFill>
              <a:srgbClr val="FFFFFF">
                <a:alpha val="89804"/>
              </a:srgbClr>
            </a:solidFill>
          </p:spPr>
        </p:sp>
        <p:sp>
          <p:nvSpPr>
            <p:cNvPr id="50" name="Freeform 50"/>
            <p:cNvSpPr/>
            <p:nvPr/>
          </p:nvSpPr>
          <p:spPr>
            <a:xfrm>
              <a:off x="0" y="0"/>
              <a:ext cx="19274410" cy="592455"/>
            </a:xfrm>
            <a:custGeom>
              <a:avLst/>
              <a:gdLst/>
              <a:ahLst/>
              <a:cxnLst/>
              <a:rect l="l" t="t" r="r" b="b"/>
              <a:pathLst>
                <a:path w="19274410" h="592455">
                  <a:moveTo>
                    <a:pt x="19050" y="0"/>
                  </a:moveTo>
                  <a:lnTo>
                    <a:pt x="19255360" y="0"/>
                  </a:lnTo>
                  <a:cubicBezTo>
                    <a:pt x="19265900" y="0"/>
                    <a:pt x="19274410" y="8509"/>
                    <a:pt x="19274410" y="19050"/>
                  </a:cubicBezTo>
                  <a:lnTo>
                    <a:pt x="19274410" y="573405"/>
                  </a:lnTo>
                  <a:cubicBezTo>
                    <a:pt x="19274410" y="583946"/>
                    <a:pt x="19265900" y="592455"/>
                    <a:pt x="19255360" y="592455"/>
                  </a:cubicBezTo>
                  <a:lnTo>
                    <a:pt x="19050" y="592455"/>
                  </a:lnTo>
                  <a:cubicBezTo>
                    <a:pt x="8509" y="592455"/>
                    <a:pt x="0" y="583946"/>
                    <a:pt x="0" y="573405"/>
                  </a:cubicBezTo>
                  <a:lnTo>
                    <a:pt x="0" y="19050"/>
                  </a:lnTo>
                  <a:cubicBezTo>
                    <a:pt x="0" y="8509"/>
                    <a:pt x="8509" y="0"/>
                    <a:pt x="19050" y="0"/>
                  </a:cubicBezTo>
                  <a:moveTo>
                    <a:pt x="19050" y="38100"/>
                  </a:moveTo>
                  <a:lnTo>
                    <a:pt x="19050" y="19050"/>
                  </a:lnTo>
                  <a:lnTo>
                    <a:pt x="38100" y="19050"/>
                  </a:lnTo>
                  <a:lnTo>
                    <a:pt x="38100" y="573405"/>
                  </a:lnTo>
                  <a:lnTo>
                    <a:pt x="19050" y="573405"/>
                  </a:lnTo>
                  <a:lnTo>
                    <a:pt x="19050" y="554355"/>
                  </a:lnTo>
                  <a:lnTo>
                    <a:pt x="19255360" y="554355"/>
                  </a:lnTo>
                  <a:lnTo>
                    <a:pt x="19255360" y="573405"/>
                  </a:lnTo>
                  <a:lnTo>
                    <a:pt x="19236310" y="573405"/>
                  </a:lnTo>
                  <a:lnTo>
                    <a:pt x="19236310" y="19050"/>
                  </a:lnTo>
                  <a:lnTo>
                    <a:pt x="19255360" y="19050"/>
                  </a:lnTo>
                  <a:lnTo>
                    <a:pt x="19255360" y="38100"/>
                  </a:lnTo>
                  <a:lnTo>
                    <a:pt x="19050" y="38100"/>
                  </a:lnTo>
                  <a:close/>
                </a:path>
              </a:pathLst>
            </a:custGeom>
            <a:solidFill>
              <a:srgbClr val="858EF0"/>
            </a:solidFill>
          </p:spPr>
        </p:sp>
      </p:grpSp>
      <p:grpSp>
        <p:nvGrpSpPr>
          <p:cNvPr id="51" name="Group 51"/>
          <p:cNvGrpSpPr/>
          <p:nvPr/>
        </p:nvGrpSpPr>
        <p:grpSpPr>
          <a:xfrm>
            <a:off x="3183230" y="7721006"/>
            <a:ext cx="10127614" cy="515655"/>
            <a:chOff x="0" y="0"/>
            <a:chExt cx="13503486" cy="687540"/>
          </a:xfrm>
        </p:grpSpPr>
        <p:sp>
          <p:nvSpPr>
            <p:cNvPr id="52" name="Freeform 52"/>
            <p:cNvSpPr/>
            <p:nvPr/>
          </p:nvSpPr>
          <p:spPr>
            <a:xfrm>
              <a:off x="19050" y="19050"/>
              <a:ext cx="13465429" cy="649351"/>
            </a:xfrm>
            <a:custGeom>
              <a:avLst/>
              <a:gdLst/>
              <a:ahLst/>
              <a:cxnLst/>
              <a:rect l="l" t="t" r="r" b="b"/>
              <a:pathLst>
                <a:path w="13465429" h="649351">
                  <a:moveTo>
                    <a:pt x="0" y="108204"/>
                  </a:moveTo>
                  <a:cubicBezTo>
                    <a:pt x="0" y="48387"/>
                    <a:pt x="51181" y="0"/>
                    <a:pt x="114300" y="0"/>
                  </a:cubicBezTo>
                  <a:lnTo>
                    <a:pt x="13351129" y="0"/>
                  </a:lnTo>
                  <a:cubicBezTo>
                    <a:pt x="13414248" y="0"/>
                    <a:pt x="13465429" y="48514"/>
                    <a:pt x="13465429" y="108204"/>
                  </a:cubicBezTo>
                  <a:lnTo>
                    <a:pt x="13465429" y="541147"/>
                  </a:lnTo>
                  <a:cubicBezTo>
                    <a:pt x="13465429" y="600964"/>
                    <a:pt x="13414248" y="649351"/>
                    <a:pt x="13351129" y="649351"/>
                  </a:cubicBezTo>
                  <a:lnTo>
                    <a:pt x="114300" y="649351"/>
                  </a:lnTo>
                  <a:cubicBezTo>
                    <a:pt x="51181" y="649351"/>
                    <a:pt x="0" y="600837"/>
                    <a:pt x="0" y="541147"/>
                  </a:cubicBezTo>
                  <a:close/>
                </a:path>
              </a:pathLst>
            </a:custGeom>
            <a:solidFill>
              <a:srgbClr val="858EF0"/>
            </a:solidFill>
          </p:spPr>
        </p:sp>
        <p:sp>
          <p:nvSpPr>
            <p:cNvPr id="53" name="Freeform 53"/>
            <p:cNvSpPr/>
            <p:nvPr/>
          </p:nvSpPr>
          <p:spPr>
            <a:xfrm>
              <a:off x="0" y="0"/>
              <a:ext cx="13503529" cy="687578"/>
            </a:xfrm>
            <a:custGeom>
              <a:avLst/>
              <a:gdLst/>
              <a:ahLst/>
              <a:cxnLst/>
              <a:rect l="l" t="t" r="r" b="b"/>
              <a:pathLst>
                <a:path w="13503529" h="687578">
                  <a:moveTo>
                    <a:pt x="0" y="127254"/>
                  </a:moveTo>
                  <a:cubicBezTo>
                    <a:pt x="0" y="56007"/>
                    <a:pt x="60706" y="0"/>
                    <a:pt x="133350" y="0"/>
                  </a:cubicBezTo>
                  <a:lnTo>
                    <a:pt x="13370179" y="0"/>
                  </a:lnTo>
                  <a:lnTo>
                    <a:pt x="13370179" y="19050"/>
                  </a:lnTo>
                  <a:lnTo>
                    <a:pt x="13370179" y="0"/>
                  </a:lnTo>
                  <a:cubicBezTo>
                    <a:pt x="13442823" y="0"/>
                    <a:pt x="13503529" y="56007"/>
                    <a:pt x="13503529" y="127254"/>
                  </a:cubicBezTo>
                  <a:lnTo>
                    <a:pt x="13484479" y="127254"/>
                  </a:lnTo>
                  <a:lnTo>
                    <a:pt x="13503529" y="127254"/>
                  </a:lnTo>
                  <a:lnTo>
                    <a:pt x="13503529" y="560197"/>
                  </a:lnTo>
                  <a:lnTo>
                    <a:pt x="13484479" y="560197"/>
                  </a:lnTo>
                  <a:lnTo>
                    <a:pt x="13503529" y="560197"/>
                  </a:lnTo>
                  <a:cubicBezTo>
                    <a:pt x="13503529" y="631444"/>
                    <a:pt x="13442823" y="687451"/>
                    <a:pt x="13370179" y="687451"/>
                  </a:cubicBezTo>
                  <a:lnTo>
                    <a:pt x="13370179" y="668401"/>
                  </a:lnTo>
                  <a:lnTo>
                    <a:pt x="13370179" y="687451"/>
                  </a:lnTo>
                  <a:lnTo>
                    <a:pt x="133350" y="687451"/>
                  </a:lnTo>
                  <a:lnTo>
                    <a:pt x="133350" y="668401"/>
                  </a:lnTo>
                  <a:lnTo>
                    <a:pt x="133350" y="687451"/>
                  </a:lnTo>
                  <a:cubicBezTo>
                    <a:pt x="60706" y="687578"/>
                    <a:pt x="0" y="631571"/>
                    <a:pt x="0" y="560197"/>
                  </a:cubicBezTo>
                  <a:lnTo>
                    <a:pt x="0" y="127254"/>
                  </a:lnTo>
                  <a:lnTo>
                    <a:pt x="19050" y="127254"/>
                  </a:lnTo>
                  <a:lnTo>
                    <a:pt x="0" y="127254"/>
                  </a:lnTo>
                  <a:moveTo>
                    <a:pt x="38100" y="127254"/>
                  </a:moveTo>
                  <a:lnTo>
                    <a:pt x="38100" y="560197"/>
                  </a:lnTo>
                  <a:lnTo>
                    <a:pt x="19050" y="560197"/>
                  </a:lnTo>
                  <a:lnTo>
                    <a:pt x="38100" y="560197"/>
                  </a:lnTo>
                  <a:cubicBezTo>
                    <a:pt x="38100" y="608457"/>
                    <a:pt x="79756" y="649351"/>
                    <a:pt x="133350" y="649351"/>
                  </a:cubicBezTo>
                  <a:lnTo>
                    <a:pt x="13370179" y="649351"/>
                  </a:lnTo>
                  <a:cubicBezTo>
                    <a:pt x="13423773" y="649351"/>
                    <a:pt x="13465429" y="608457"/>
                    <a:pt x="13465429" y="560197"/>
                  </a:cubicBezTo>
                  <a:lnTo>
                    <a:pt x="13465429" y="127254"/>
                  </a:lnTo>
                  <a:cubicBezTo>
                    <a:pt x="13465429" y="78994"/>
                    <a:pt x="13423773" y="38100"/>
                    <a:pt x="13370179" y="38100"/>
                  </a:cubicBezTo>
                  <a:lnTo>
                    <a:pt x="133350" y="38100"/>
                  </a:lnTo>
                  <a:lnTo>
                    <a:pt x="133350" y="19050"/>
                  </a:lnTo>
                  <a:lnTo>
                    <a:pt x="133350" y="38100"/>
                  </a:lnTo>
                  <a:cubicBezTo>
                    <a:pt x="79756" y="38100"/>
                    <a:pt x="38100" y="78994"/>
                    <a:pt x="38100" y="127254"/>
                  </a:cubicBezTo>
                  <a:close/>
                </a:path>
              </a:pathLst>
            </a:custGeom>
            <a:solidFill>
              <a:srgbClr val="FFFFFF"/>
            </a:solidFill>
          </p:spPr>
        </p:sp>
      </p:grpSp>
      <p:grpSp>
        <p:nvGrpSpPr>
          <p:cNvPr id="55" name="Group 55"/>
          <p:cNvGrpSpPr/>
          <p:nvPr/>
        </p:nvGrpSpPr>
        <p:grpSpPr>
          <a:xfrm>
            <a:off x="3183230" y="8469446"/>
            <a:ext cx="10127614" cy="515655"/>
            <a:chOff x="0" y="0"/>
            <a:chExt cx="13503486" cy="687540"/>
          </a:xfrm>
        </p:grpSpPr>
        <p:sp>
          <p:nvSpPr>
            <p:cNvPr id="56" name="Freeform 56"/>
            <p:cNvSpPr/>
            <p:nvPr/>
          </p:nvSpPr>
          <p:spPr>
            <a:xfrm>
              <a:off x="19050" y="19050"/>
              <a:ext cx="13465429" cy="649351"/>
            </a:xfrm>
            <a:custGeom>
              <a:avLst/>
              <a:gdLst/>
              <a:ahLst/>
              <a:cxnLst/>
              <a:rect l="l" t="t" r="r" b="b"/>
              <a:pathLst>
                <a:path w="13465429" h="649351">
                  <a:moveTo>
                    <a:pt x="0" y="108204"/>
                  </a:moveTo>
                  <a:cubicBezTo>
                    <a:pt x="0" y="48387"/>
                    <a:pt x="51181" y="0"/>
                    <a:pt x="114300" y="0"/>
                  </a:cubicBezTo>
                  <a:lnTo>
                    <a:pt x="13351129" y="0"/>
                  </a:lnTo>
                  <a:cubicBezTo>
                    <a:pt x="13414248" y="0"/>
                    <a:pt x="13465429" y="48514"/>
                    <a:pt x="13465429" y="108204"/>
                  </a:cubicBezTo>
                  <a:lnTo>
                    <a:pt x="13465429" y="541147"/>
                  </a:lnTo>
                  <a:cubicBezTo>
                    <a:pt x="13465429" y="600964"/>
                    <a:pt x="13414248" y="649351"/>
                    <a:pt x="13351129" y="649351"/>
                  </a:cubicBezTo>
                  <a:lnTo>
                    <a:pt x="114300" y="649351"/>
                  </a:lnTo>
                  <a:cubicBezTo>
                    <a:pt x="51181" y="649351"/>
                    <a:pt x="0" y="600837"/>
                    <a:pt x="0" y="541147"/>
                  </a:cubicBezTo>
                  <a:close/>
                </a:path>
              </a:pathLst>
            </a:custGeom>
            <a:solidFill>
              <a:srgbClr val="90278E"/>
            </a:solidFill>
          </p:spPr>
        </p:sp>
        <p:sp>
          <p:nvSpPr>
            <p:cNvPr id="57" name="Freeform 57"/>
            <p:cNvSpPr/>
            <p:nvPr/>
          </p:nvSpPr>
          <p:spPr>
            <a:xfrm>
              <a:off x="0" y="0"/>
              <a:ext cx="13503529" cy="687578"/>
            </a:xfrm>
            <a:custGeom>
              <a:avLst/>
              <a:gdLst/>
              <a:ahLst/>
              <a:cxnLst/>
              <a:rect l="l" t="t" r="r" b="b"/>
              <a:pathLst>
                <a:path w="13503529" h="687578">
                  <a:moveTo>
                    <a:pt x="0" y="127254"/>
                  </a:moveTo>
                  <a:cubicBezTo>
                    <a:pt x="0" y="56007"/>
                    <a:pt x="60706" y="0"/>
                    <a:pt x="133350" y="0"/>
                  </a:cubicBezTo>
                  <a:lnTo>
                    <a:pt x="13370179" y="0"/>
                  </a:lnTo>
                  <a:lnTo>
                    <a:pt x="13370179" y="19050"/>
                  </a:lnTo>
                  <a:lnTo>
                    <a:pt x="13370179" y="0"/>
                  </a:lnTo>
                  <a:cubicBezTo>
                    <a:pt x="13442823" y="0"/>
                    <a:pt x="13503529" y="56007"/>
                    <a:pt x="13503529" y="127254"/>
                  </a:cubicBezTo>
                  <a:lnTo>
                    <a:pt x="13484479" y="127254"/>
                  </a:lnTo>
                  <a:lnTo>
                    <a:pt x="13503529" y="127254"/>
                  </a:lnTo>
                  <a:lnTo>
                    <a:pt x="13503529" y="560197"/>
                  </a:lnTo>
                  <a:lnTo>
                    <a:pt x="13484479" y="560197"/>
                  </a:lnTo>
                  <a:lnTo>
                    <a:pt x="13503529" y="560197"/>
                  </a:lnTo>
                  <a:cubicBezTo>
                    <a:pt x="13503529" y="631444"/>
                    <a:pt x="13442823" y="687451"/>
                    <a:pt x="13370179" y="687451"/>
                  </a:cubicBezTo>
                  <a:lnTo>
                    <a:pt x="13370179" y="668401"/>
                  </a:lnTo>
                  <a:lnTo>
                    <a:pt x="13370179" y="687451"/>
                  </a:lnTo>
                  <a:lnTo>
                    <a:pt x="133350" y="687451"/>
                  </a:lnTo>
                  <a:lnTo>
                    <a:pt x="133350" y="668401"/>
                  </a:lnTo>
                  <a:lnTo>
                    <a:pt x="133350" y="687451"/>
                  </a:lnTo>
                  <a:cubicBezTo>
                    <a:pt x="60706" y="687578"/>
                    <a:pt x="0" y="631571"/>
                    <a:pt x="0" y="560197"/>
                  </a:cubicBezTo>
                  <a:lnTo>
                    <a:pt x="0" y="127254"/>
                  </a:lnTo>
                  <a:lnTo>
                    <a:pt x="19050" y="127254"/>
                  </a:lnTo>
                  <a:lnTo>
                    <a:pt x="0" y="127254"/>
                  </a:lnTo>
                  <a:moveTo>
                    <a:pt x="38100" y="127254"/>
                  </a:moveTo>
                  <a:lnTo>
                    <a:pt x="38100" y="560197"/>
                  </a:lnTo>
                  <a:lnTo>
                    <a:pt x="19050" y="560197"/>
                  </a:lnTo>
                  <a:lnTo>
                    <a:pt x="38100" y="560197"/>
                  </a:lnTo>
                  <a:cubicBezTo>
                    <a:pt x="38100" y="608457"/>
                    <a:pt x="79756" y="649351"/>
                    <a:pt x="133350" y="649351"/>
                  </a:cubicBezTo>
                  <a:lnTo>
                    <a:pt x="13370179" y="649351"/>
                  </a:lnTo>
                  <a:cubicBezTo>
                    <a:pt x="13423773" y="649351"/>
                    <a:pt x="13465429" y="608457"/>
                    <a:pt x="13465429" y="560197"/>
                  </a:cubicBezTo>
                  <a:lnTo>
                    <a:pt x="13465429" y="127254"/>
                  </a:lnTo>
                  <a:cubicBezTo>
                    <a:pt x="13465429" y="78994"/>
                    <a:pt x="13423773" y="38100"/>
                    <a:pt x="13370179" y="38100"/>
                  </a:cubicBezTo>
                  <a:lnTo>
                    <a:pt x="133350" y="38100"/>
                  </a:lnTo>
                  <a:lnTo>
                    <a:pt x="133350" y="19050"/>
                  </a:lnTo>
                  <a:lnTo>
                    <a:pt x="133350" y="38100"/>
                  </a:lnTo>
                  <a:cubicBezTo>
                    <a:pt x="79756" y="38100"/>
                    <a:pt x="38100" y="78994"/>
                    <a:pt x="38100" y="127254"/>
                  </a:cubicBezTo>
                  <a:close/>
                </a:path>
              </a:pathLst>
            </a:custGeom>
            <a:solidFill>
              <a:srgbClr val="FFFFFF"/>
            </a:solidFill>
          </p:spPr>
        </p:sp>
      </p:grpSp>
      <p:pic>
        <p:nvPicPr>
          <p:cNvPr id="59" name="Immagine 58" descr="Immagine che contiene testo, grafica vettoriale, clipart">
            <a:extLst>
              <a:ext uri="{FF2B5EF4-FFF2-40B4-BE49-F238E27FC236}">
                <a16:creationId xmlns:a16="http://schemas.microsoft.com/office/drawing/2014/main" id="{1488E52A-63EE-A654-0CBB-09ECDDAF9D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60" name="Immagine 59" descr="Immagine che contiene testo">
            <a:extLst>
              <a:ext uri="{FF2B5EF4-FFF2-40B4-BE49-F238E27FC236}">
                <a16:creationId xmlns:a16="http://schemas.microsoft.com/office/drawing/2014/main" id="{A617A4AE-C5E0-891B-4FCC-A798DA7118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
        <p:nvSpPr>
          <p:cNvPr id="3" name="TextBox 12">
            <a:extLst>
              <a:ext uri="{FF2B5EF4-FFF2-40B4-BE49-F238E27FC236}">
                <a16:creationId xmlns:a16="http://schemas.microsoft.com/office/drawing/2014/main" id="{FD55C97A-04AD-F6F4-81D2-6D5AAD2CE5AC}"/>
              </a:ext>
            </a:extLst>
          </p:cNvPr>
          <p:cNvSpPr txBox="1"/>
          <p:nvPr/>
        </p:nvSpPr>
        <p:spPr>
          <a:xfrm>
            <a:off x="3461488" y="3341421"/>
            <a:ext cx="9571098" cy="372999"/>
          </a:xfrm>
          <a:prstGeom prst="rect">
            <a:avLst/>
          </a:prstGeom>
        </p:spPr>
        <p:txBody>
          <a:bodyPr lIns="0" tIns="0" rIns="0" bIns="0" rtlCol="0" anchor="t">
            <a:spAutoFit/>
          </a:bodyPr>
          <a:lstStyle/>
          <a:p>
            <a:pPr algn="l">
              <a:lnSpc>
                <a:spcPts val="2808"/>
              </a:lnSpc>
            </a:pPr>
            <a:r>
              <a:rPr lang="en-US" sz="2600" spc="-2" dirty="0" err="1">
                <a:solidFill>
                  <a:srgbClr val="FFFFFF"/>
                </a:solidFill>
                <a:latin typeface="Fira Sans Medium"/>
              </a:rPr>
              <a:t>Diario</a:t>
            </a:r>
            <a:r>
              <a:rPr lang="en-US" sz="2600" spc="-2" dirty="0">
                <a:solidFill>
                  <a:srgbClr val="FFFFFF"/>
                </a:solidFill>
                <a:latin typeface="Fira Sans Medium"/>
              </a:rPr>
              <a:t> </a:t>
            </a:r>
            <a:r>
              <a:rPr lang="en-US" sz="2600" spc="-2" dirty="0" err="1">
                <a:solidFill>
                  <a:srgbClr val="FFFFFF"/>
                </a:solidFill>
                <a:latin typeface="Fira Sans Medium"/>
              </a:rPr>
              <a:t>di</a:t>
            </a:r>
            <a:r>
              <a:rPr lang="en-US" sz="2600" spc="-2" dirty="0">
                <a:solidFill>
                  <a:srgbClr val="FFFFFF"/>
                </a:solidFill>
                <a:latin typeface="Fira Sans Medium"/>
              </a:rPr>
              <a:t> </a:t>
            </a:r>
            <a:r>
              <a:rPr lang="en-US" sz="2600" spc="-2" dirty="0" err="1">
                <a:solidFill>
                  <a:srgbClr val="FFFFFF"/>
                </a:solidFill>
                <a:latin typeface="Fira Sans Medium"/>
              </a:rPr>
              <a:t>apprendimento</a:t>
            </a:r>
            <a:endParaRPr lang="en-US" sz="2600" spc="-2" dirty="0">
              <a:solidFill>
                <a:srgbClr val="FFFFFF"/>
              </a:solidFill>
              <a:latin typeface="Fira Sans Medium"/>
            </a:endParaRPr>
          </a:p>
        </p:txBody>
      </p:sp>
      <p:sp>
        <p:nvSpPr>
          <p:cNvPr id="4" name="TextBox 19">
            <a:extLst>
              <a:ext uri="{FF2B5EF4-FFF2-40B4-BE49-F238E27FC236}">
                <a16:creationId xmlns:a16="http://schemas.microsoft.com/office/drawing/2014/main" id="{0B8B9B8F-BC73-9EA7-0C15-AAA799BD0BF9}"/>
              </a:ext>
            </a:extLst>
          </p:cNvPr>
          <p:cNvSpPr txBox="1"/>
          <p:nvPr/>
        </p:nvSpPr>
        <p:spPr>
          <a:xfrm>
            <a:off x="3461488" y="4089861"/>
            <a:ext cx="9571098" cy="372999"/>
          </a:xfrm>
          <a:prstGeom prst="rect">
            <a:avLst/>
          </a:prstGeom>
        </p:spPr>
        <p:txBody>
          <a:bodyPr lIns="0" tIns="0" rIns="0" bIns="0" rtlCol="0" anchor="t">
            <a:spAutoFit/>
          </a:bodyPr>
          <a:lstStyle/>
          <a:p>
            <a:pPr algn="l">
              <a:lnSpc>
                <a:spcPts val="2808"/>
              </a:lnSpc>
            </a:pPr>
            <a:r>
              <a:rPr lang="en-US" sz="2600" spc="-2" dirty="0" err="1">
                <a:solidFill>
                  <a:srgbClr val="FFFFFF"/>
                </a:solidFill>
                <a:latin typeface="Fira Sans Medium"/>
              </a:rPr>
              <a:t>Rubriche</a:t>
            </a:r>
            <a:r>
              <a:rPr lang="en-US" sz="2600" spc="-2" dirty="0">
                <a:solidFill>
                  <a:srgbClr val="FFFFFF"/>
                </a:solidFill>
                <a:latin typeface="Fira Sans Medium"/>
              </a:rPr>
              <a:t> </a:t>
            </a:r>
            <a:r>
              <a:rPr lang="en-US" sz="2600" spc="-2" dirty="0" err="1">
                <a:solidFill>
                  <a:srgbClr val="FFFFFF"/>
                </a:solidFill>
                <a:latin typeface="Fira Sans Medium"/>
              </a:rPr>
              <a:t>di</a:t>
            </a:r>
            <a:r>
              <a:rPr lang="en-US" sz="2600" spc="-2" dirty="0">
                <a:solidFill>
                  <a:srgbClr val="FFFFFF"/>
                </a:solidFill>
                <a:latin typeface="Fira Sans Medium"/>
              </a:rPr>
              <a:t> </a:t>
            </a:r>
            <a:r>
              <a:rPr lang="en-US" sz="2600" spc="-2" dirty="0" err="1">
                <a:solidFill>
                  <a:srgbClr val="FFFFFF"/>
                </a:solidFill>
                <a:latin typeface="Fira Sans Medium"/>
              </a:rPr>
              <a:t>valutazione</a:t>
            </a:r>
            <a:r>
              <a:rPr lang="en-US" sz="2600" spc="-2" dirty="0">
                <a:solidFill>
                  <a:srgbClr val="FFFFFF"/>
                </a:solidFill>
                <a:latin typeface="Fira Sans Medium"/>
              </a:rPr>
              <a:t> </a:t>
            </a:r>
          </a:p>
        </p:txBody>
      </p:sp>
      <p:sp>
        <p:nvSpPr>
          <p:cNvPr id="61" name="TextBox 26">
            <a:extLst>
              <a:ext uri="{FF2B5EF4-FFF2-40B4-BE49-F238E27FC236}">
                <a16:creationId xmlns:a16="http://schemas.microsoft.com/office/drawing/2014/main" id="{B962F8C5-D8AA-066F-DEFC-527B44BFF3CD}"/>
              </a:ext>
            </a:extLst>
          </p:cNvPr>
          <p:cNvSpPr txBox="1"/>
          <p:nvPr/>
        </p:nvSpPr>
        <p:spPr>
          <a:xfrm>
            <a:off x="3461488" y="4838301"/>
            <a:ext cx="9571098" cy="372999"/>
          </a:xfrm>
          <a:prstGeom prst="rect">
            <a:avLst/>
          </a:prstGeom>
        </p:spPr>
        <p:txBody>
          <a:bodyPr lIns="0" tIns="0" rIns="0" bIns="0" rtlCol="0" anchor="t">
            <a:spAutoFit/>
          </a:bodyPr>
          <a:lstStyle/>
          <a:p>
            <a:pPr algn="l">
              <a:lnSpc>
                <a:spcPts val="2808"/>
              </a:lnSpc>
            </a:pPr>
            <a:r>
              <a:rPr lang="en-US" sz="2600" spc="-2" dirty="0" err="1">
                <a:solidFill>
                  <a:srgbClr val="FFFFFF"/>
                </a:solidFill>
                <a:latin typeface="Fira Sans Medium"/>
              </a:rPr>
              <a:t>Portfoli</a:t>
            </a:r>
            <a:r>
              <a:rPr lang="en-US" sz="2600" spc="-2" dirty="0">
                <a:solidFill>
                  <a:srgbClr val="FFFFFF"/>
                </a:solidFill>
                <a:latin typeface="Fira Sans Medium"/>
              </a:rPr>
              <a:t> </a:t>
            </a:r>
          </a:p>
        </p:txBody>
      </p:sp>
      <p:sp>
        <p:nvSpPr>
          <p:cNvPr id="62" name="TextBox 33">
            <a:extLst>
              <a:ext uri="{FF2B5EF4-FFF2-40B4-BE49-F238E27FC236}">
                <a16:creationId xmlns:a16="http://schemas.microsoft.com/office/drawing/2014/main" id="{BEB1EDDF-2BF0-0211-FE16-7E77EF940BCF}"/>
              </a:ext>
            </a:extLst>
          </p:cNvPr>
          <p:cNvSpPr txBox="1"/>
          <p:nvPr/>
        </p:nvSpPr>
        <p:spPr>
          <a:xfrm>
            <a:off x="3461488" y="5586741"/>
            <a:ext cx="9571098" cy="372999"/>
          </a:xfrm>
          <a:prstGeom prst="rect">
            <a:avLst/>
          </a:prstGeom>
        </p:spPr>
        <p:txBody>
          <a:bodyPr lIns="0" tIns="0" rIns="0" bIns="0" rtlCol="0" anchor="t">
            <a:spAutoFit/>
          </a:bodyPr>
          <a:lstStyle/>
          <a:p>
            <a:pPr algn="l">
              <a:lnSpc>
                <a:spcPts val="2808"/>
              </a:lnSpc>
            </a:pPr>
            <a:r>
              <a:rPr lang="en-US" sz="2600" spc="-2" dirty="0" err="1">
                <a:solidFill>
                  <a:srgbClr val="FFFFFF"/>
                </a:solidFill>
                <a:latin typeface="Fira Sans Medium"/>
              </a:rPr>
              <a:t>Giro</a:t>
            </a:r>
            <a:r>
              <a:rPr lang="en-US" sz="2600" spc="-2" dirty="0">
                <a:solidFill>
                  <a:srgbClr val="FFFFFF"/>
                </a:solidFill>
                <a:latin typeface="Fira Sans Medium"/>
              </a:rPr>
              <a:t> </a:t>
            </a:r>
            <a:r>
              <a:rPr lang="en-US" sz="2600" spc="-2" dirty="0" err="1">
                <a:solidFill>
                  <a:srgbClr val="FFFFFF"/>
                </a:solidFill>
                <a:latin typeface="Fira Sans Medium"/>
              </a:rPr>
              <a:t>di</a:t>
            </a:r>
            <a:r>
              <a:rPr lang="en-US" sz="2600" spc="-2" dirty="0">
                <a:solidFill>
                  <a:srgbClr val="FFFFFF"/>
                </a:solidFill>
                <a:latin typeface="Fira Sans Medium"/>
              </a:rPr>
              <a:t> feedback </a:t>
            </a:r>
            <a:r>
              <a:rPr lang="en-US" sz="2600" spc="-2" dirty="0" err="1">
                <a:solidFill>
                  <a:srgbClr val="FFFFFF"/>
                </a:solidFill>
                <a:latin typeface="Fira Sans Medium"/>
              </a:rPr>
              <a:t>orale</a:t>
            </a:r>
            <a:r>
              <a:rPr lang="en-US" sz="2600" spc="-2" dirty="0">
                <a:solidFill>
                  <a:srgbClr val="FFFFFF"/>
                </a:solidFill>
                <a:latin typeface="Fira Sans Medium"/>
              </a:rPr>
              <a:t> </a:t>
            </a:r>
          </a:p>
        </p:txBody>
      </p:sp>
      <p:sp>
        <p:nvSpPr>
          <p:cNvPr id="63" name="TextBox 40">
            <a:extLst>
              <a:ext uri="{FF2B5EF4-FFF2-40B4-BE49-F238E27FC236}">
                <a16:creationId xmlns:a16="http://schemas.microsoft.com/office/drawing/2014/main" id="{30EBA14A-0E9C-B928-5B42-D714AFF34AD6}"/>
              </a:ext>
            </a:extLst>
          </p:cNvPr>
          <p:cNvSpPr txBox="1"/>
          <p:nvPr/>
        </p:nvSpPr>
        <p:spPr>
          <a:xfrm>
            <a:off x="3461488" y="6335181"/>
            <a:ext cx="9571098" cy="372999"/>
          </a:xfrm>
          <a:prstGeom prst="rect">
            <a:avLst/>
          </a:prstGeom>
        </p:spPr>
        <p:txBody>
          <a:bodyPr lIns="0" tIns="0" rIns="0" bIns="0" rtlCol="0" anchor="t">
            <a:spAutoFit/>
          </a:bodyPr>
          <a:lstStyle/>
          <a:p>
            <a:pPr algn="l">
              <a:lnSpc>
                <a:spcPts val="2808"/>
              </a:lnSpc>
            </a:pPr>
            <a:r>
              <a:rPr lang="en-US" sz="2600" spc="-2" dirty="0">
                <a:solidFill>
                  <a:srgbClr val="FFFFFF"/>
                </a:solidFill>
                <a:latin typeface="Fira Sans Medium"/>
              </a:rPr>
              <a:t>Feedback </a:t>
            </a:r>
            <a:r>
              <a:rPr lang="en-US" sz="2600" spc="-2" dirty="0" err="1">
                <a:solidFill>
                  <a:srgbClr val="FFFFFF"/>
                </a:solidFill>
                <a:latin typeface="Fira Sans Medium"/>
              </a:rPr>
              <a:t>scritto</a:t>
            </a:r>
            <a:r>
              <a:rPr lang="en-US" sz="2600" spc="-2" dirty="0">
                <a:solidFill>
                  <a:srgbClr val="FFFFFF"/>
                </a:solidFill>
                <a:latin typeface="Fira Sans Medium"/>
              </a:rPr>
              <a:t> </a:t>
            </a:r>
            <a:r>
              <a:rPr lang="en-US" sz="2600" spc="-2" dirty="0" err="1">
                <a:solidFill>
                  <a:srgbClr val="FFFFFF"/>
                </a:solidFill>
                <a:latin typeface="Fira Sans Medium"/>
              </a:rPr>
              <a:t>anonimo</a:t>
            </a:r>
            <a:r>
              <a:rPr lang="en-US" sz="2600" spc="-2" dirty="0">
                <a:solidFill>
                  <a:srgbClr val="FFFFFF"/>
                </a:solidFill>
                <a:latin typeface="Fira Sans Medium"/>
              </a:rPr>
              <a:t>  </a:t>
            </a:r>
          </a:p>
        </p:txBody>
      </p:sp>
      <p:sp>
        <p:nvSpPr>
          <p:cNvPr id="64" name="TextBox 47">
            <a:extLst>
              <a:ext uri="{FF2B5EF4-FFF2-40B4-BE49-F238E27FC236}">
                <a16:creationId xmlns:a16="http://schemas.microsoft.com/office/drawing/2014/main" id="{AE0DDEF8-409A-BC08-DF80-52F6E574FB06}"/>
              </a:ext>
            </a:extLst>
          </p:cNvPr>
          <p:cNvSpPr txBox="1"/>
          <p:nvPr/>
        </p:nvSpPr>
        <p:spPr>
          <a:xfrm>
            <a:off x="3461488" y="7083621"/>
            <a:ext cx="9571098" cy="372999"/>
          </a:xfrm>
          <a:prstGeom prst="rect">
            <a:avLst/>
          </a:prstGeom>
        </p:spPr>
        <p:txBody>
          <a:bodyPr lIns="0" tIns="0" rIns="0" bIns="0" rtlCol="0" anchor="t">
            <a:spAutoFit/>
          </a:bodyPr>
          <a:lstStyle/>
          <a:p>
            <a:pPr algn="l">
              <a:lnSpc>
                <a:spcPts val="2808"/>
              </a:lnSpc>
            </a:pPr>
            <a:r>
              <a:rPr lang="en-US" sz="2600" spc="-2" dirty="0">
                <a:solidFill>
                  <a:srgbClr val="FFFFFF"/>
                </a:solidFill>
                <a:latin typeface="Fira Sans Medium"/>
              </a:rPr>
              <a:t>Due </a:t>
            </a:r>
            <a:r>
              <a:rPr lang="en-US" sz="2600" spc="-2" dirty="0" err="1">
                <a:solidFill>
                  <a:srgbClr val="FFFFFF"/>
                </a:solidFill>
                <a:latin typeface="Fira Sans Medium"/>
              </a:rPr>
              <a:t>stelle</a:t>
            </a:r>
            <a:r>
              <a:rPr lang="en-US" sz="2600" spc="-2" dirty="0">
                <a:solidFill>
                  <a:srgbClr val="FFFFFF"/>
                </a:solidFill>
                <a:latin typeface="Fira Sans Medium"/>
              </a:rPr>
              <a:t> </a:t>
            </a:r>
            <a:r>
              <a:rPr lang="en-US" sz="2600" spc="-2" dirty="0" err="1">
                <a:solidFill>
                  <a:srgbClr val="FFFFFF"/>
                </a:solidFill>
                <a:latin typeface="Fira Sans Medium"/>
              </a:rPr>
              <a:t>ed</a:t>
            </a:r>
            <a:r>
              <a:rPr lang="en-US" sz="2600" spc="-2" dirty="0">
                <a:solidFill>
                  <a:srgbClr val="FFFFFF"/>
                </a:solidFill>
                <a:latin typeface="Fira Sans Medium"/>
              </a:rPr>
              <a:t> un </a:t>
            </a:r>
            <a:r>
              <a:rPr lang="en-US" sz="2600" spc="-2" dirty="0" err="1">
                <a:solidFill>
                  <a:srgbClr val="FFFFFF"/>
                </a:solidFill>
                <a:latin typeface="Fira Sans Medium"/>
              </a:rPr>
              <a:t>desiderio</a:t>
            </a:r>
            <a:r>
              <a:rPr lang="en-US" sz="2600" spc="-2" dirty="0">
                <a:solidFill>
                  <a:srgbClr val="FFFFFF"/>
                </a:solidFill>
                <a:latin typeface="Fira Sans Medium"/>
              </a:rPr>
              <a:t> </a:t>
            </a:r>
          </a:p>
        </p:txBody>
      </p:sp>
      <p:sp>
        <p:nvSpPr>
          <p:cNvPr id="65" name="TextBox 54">
            <a:extLst>
              <a:ext uri="{FF2B5EF4-FFF2-40B4-BE49-F238E27FC236}">
                <a16:creationId xmlns:a16="http://schemas.microsoft.com/office/drawing/2014/main" id="{9DECB2D6-56DA-208F-F546-9BEC0089A493}"/>
              </a:ext>
            </a:extLst>
          </p:cNvPr>
          <p:cNvSpPr txBox="1"/>
          <p:nvPr/>
        </p:nvSpPr>
        <p:spPr>
          <a:xfrm>
            <a:off x="3461488" y="7832061"/>
            <a:ext cx="9571098" cy="372999"/>
          </a:xfrm>
          <a:prstGeom prst="rect">
            <a:avLst/>
          </a:prstGeom>
        </p:spPr>
        <p:txBody>
          <a:bodyPr lIns="0" tIns="0" rIns="0" bIns="0" rtlCol="0" anchor="t">
            <a:spAutoFit/>
          </a:bodyPr>
          <a:lstStyle/>
          <a:p>
            <a:pPr algn="l">
              <a:lnSpc>
                <a:spcPts val="2808"/>
              </a:lnSpc>
            </a:pPr>
            <a:r>
              <a:rPr lang="en-US" sz="2600" spc="-2" dirty="0" err="1">
                <a:solidFill>
                  <a:srgbClr val="FFFFFF"/>
                </a:solidFill>
                <a:latin typeface="Fira Sans Medium"/>
              </a:rPr>
              <a:t>Diagramma</a:t>
            </a:r>
            <a:r>
              <a:rPr lang="en-US" sz="2600" spc="-2" dirty="0">
                <a:solidFill>
                  <a:srgbClr val="FFFFFF"/>
                </a:solidFill>
                <a:latin typeface="Fira Sans Medium"/>
              </a:rPr>
              <a:t> </a:t>
            </a:r>
            <a:r>
              <a:rPr lang="en-US" sz="2600" spc="-2" dirty="0" err="1">
                <a:solidFill>
                  <a:srgbClr val="FFFFFF"/>
                </a:solidFill>
                <a:latin typeface="Fira Sans Medium"/>
              </a:rPr>
              <a:t>di</a:t>
            </a:r>
            <a:r>
              <a:rPr lang="en-US" sz="2600" spc="-2" dirty="0">
                <a:solidFill>
                  <a:srgbClr val="FFFFFF"/>
                </a:solidFill>
                <a:latin typeface="Fira Sans Medium"/>
              </a:rPr>
              <a:t> Venn</a:t>
            </a:r>
          </a:p>
        </p:txBody>
      </p:sp>
      <p:sp>
        <p:nvSpPr>
          <p:cNvPr id="66" name="TextBox 58">
            <a:extLst>
              <a:ext uri="{FF2B5EF4-FFF2-40B4-BE49-F238E27FC236}">
                <a16:creationId xmlns:a16="http://schemas.microsoft.com/office/drawing/2014/main" id="{F624CF84-5DCF-4784-C694-06CF5932C340}"/>
              </a:ext>
            </a:extLst>
          </p:cNvPr>
          <p:cNvSpPr txBox="1"/>
          <p:nvPr/>
        </p:nvSpPr>
        <p:spPr>
          <a:xfrm>
            <a:off x="3461488" y="8580501"/>
            <a:ext cx="9571098" cy="372999"/>
          </a:xfrm>
          <a:prstGeom prst="rect">
            <a:avLst/>
          </a:prstGeom>
        </p:spPr>
        <p:txBody>
          <a:bodyPr lIns="0" tIns="0" rIns="0" bIns="0" rtlCol="0" anchor="t">
            <a:spAutoFit/>
          </a:bodyPr>
          <a:lstStyle/>
          <a:p>
            <a:pPr algn="l">
              <a:lnSpc>
                <a:spcPts val="2808"/>
              </a:lnSpc>
            </a:pPr>
            <a:r>
              <a:rPr lang="en-US" sz="2600" spc="-2" dirty="0">
                <a:solidFill>
                  <a:srgbClr val="FFFFFF"/>
                </a:solidFill>
                <a:latin typeface="Fira Sans Medium"/>
              </a:rPr>
              <a:t> Quiz</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6000"/>
          </a:blip>
          <a:srcRect t="12499" b="12500"/>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1542" y="9515866"/>
            <a:ext cx="16924915" cy="771134"/>
          </a:xfrm>
          <a:prstGeom prst="rect">
            <a:avLst/>
          </a:prstGeom>
        </p:spPr>
      </p:pic>
      <p:sp>
        <p:nvSpPr>
          <p:cNvPr id="6" name="TextBox 6"/>
          <p:cNvSpPr txBox="1"/>
          <p:nvPr/>
        </p:nvSpPr>
        <p:spPr>
          <a:xfrm>
            <a:off x="3351118" y="4040634"/>
            <a:ext cx="11585761" cy="2205732"/>
          </a:xfrm>
          <a:prstGeom prst="rect">
            <a:avLst/>
          </a:prstGeom>
        </p:spPr>
        <p:txBody>
          <a:bodyPr lIns="0" tIns="0" rIns="0" bIns="0" rtlCol="0" anchor="t">
            <a:spAutoFit/>
          </a:bodyPr>
          <a:lstStyle/>
          <a:p>
            <a:pPr algn="ctr">
              <a:lnSpc>
                <a:spcPts val="8606"/>
              </a:lnSpc>
              <a:spcBef>
                <a:spcPct val="0"/>
              </a:spcBef>
            </a:pPr>
            <a:r>
              <a:rPr lang="en-US" sz="7171" spc="-7" dirty="0">
                <a:solidFill>
                  <a:srgbClr val="043296"/>
                </a:solidFill>
                <a:latin typeface="Fira Sans Medium"/>
              </a:rPr>
              <a:t>Il </a:t>
            </a:r>
            <a:r>
              <a:rPr lang="en-US" sz="7171" spc="-7" dirty="0" err="1">
                <a:solidFill>
                  <a:srgbClr val="043296"/>
                </a:solidFill>
                <a:latin typeface="Fira Sans Medium"/>
              </a:rPr>
              <a:t>Diario</a:t>
            </a:r>
            <a:r>
              <a:rPr lang="en-US" sz="7171" spc="-7" dirty="0">
                <a:solidFill>
                  <a:srgbClr val="043296"/>
                </a:solidFill>
                <a:latin typeface="Fira Sans Medium"/>
              </a:rPr>
              <a:t> </a:t>
            </a:r>
            <a:r>
              <a:rPr lang="en-US" sz="7171" spc="-7" dirty="0" err="1">
                <a:solidFill>
                  <a:srgbClr val="043296"/>
                </a:solidFill>
                <a:latin typeface="Fira Sans Medium"/>
              </a:rPr>
              <a:t>dell’apprendimento</a:t>
            </a:r>
            <a:r>
              <a:rPr lang="en-US" sz="7171" spc="-7" dirty="0">
                <a:solidFill>
                  <a:srgbClr val="043296"/>
                </a:solidFill>
                <a:latin typeface="Fira Sans Medium"/>
              </a:rPr>
              <a:t> STEAM</a:t>
            </a:r>
          </a:p>
        </p:txBody>
      </p:sp>
      <p:pic>
        <p:nvPicPr>
          <p:cNvPr id="7" name="Immagine 6" descr="Immagine che contiene testo">
            <a:extLst>
              <a:ext uri="{FF2B5EF4-FFF2-40B4-BE49-F238E27FC236}">
                <a16:creationId xmlns:a16="http://schemas.microsoft.com/office/drawing/2014/main" id="{6C3E85AF-572D-E8C7-5DD4-877B4EDDB8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pic>
        <p:nvPicPr>
          <p:cNvPr id="8" name="Immagine 7">
            <a:extLst>
              <a:ext uri="{FF2B5EF4-FFF2-40B4-BE49-F238E27FC236}">
                <a16:creationId xmlns:a16="http://schemas.microsoft.com/office/drawing/2014/main" id="{A9280232-C69D-0EF3-E15B-7B8977A919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7" cy="89456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084418" y="1025576"/>
            <a:ext cx="12203582" cy="1704975"/>
          </a:xfrm>
          <a:prstGeom prst="rect">
            <a:avLst/>
          </a:prstGeom>
        </p:spPr>
      </p:pic>
      <p:pic>
        <p:nvPicPr>
          <p:cNvPr id="5" name="Picture 5"/>
          <p:cNvPicPr>
            <a:picLocks noChangeAspect="1"/>
          </p:cNvPicPr>
          <p:nvPr/>
        </p:nvPicPr>
        <p:blipFill>
          <a:blip r:embed="rId4"/>
          <a:srcRect/>
          <a:stretch>
            <a:fillRect/>
          </a:stretch>
        </p:blipFill>
        <p:spPr>
          <a:xfrm>
            <a:off x="10032212" y="3949788"/>
            <a:ext cx="7227088" cy="4815047"/>
          </a:xfrm>
          <a:prstGeom prst="rect">
            <a:avLst/>
          </a:prstGeom>
        </p:spPr>
      </p:pic>
      <p:sp>
        <p:nvSpPr>
          <p:cNvPr id="6" name="TextBox 6"/>
          <p:cNvSpPr txBox="1"/>
          <p:nvPr/>
        </p:nvSpPr>
        <p:spPr>
          <a:xfrm>
            <a:off x="821479" y="3892638"/>
            <a:ext cx="8322521" cy="4276171"/>
          </a:xfrm>
          <a:prstGeom prst="rect">
            <a:avLst/>
          </a:prstGeom>
        </p:spPr>
        <p:txBody>
          <a:bodyPr lIns="0" tIns="0" rIns="0" bIns="0" rtlCol="0" anchor="t">
            <a:spAutoFit/>
          </a:bodyPr>
          <a:lstStyle/>
          <a:p>
            <a:pPr marL="647700" lvl="1" indent="-323850">
              <a:lnSpc>
                <a:spcPts val="4155"/>
              </a:lnSpc>
              <a:buFont typeface="Arial"/>
              <a:buChar char="•"/>
            </a:pPr>
            <a:r>
              <a:rPr lang="it-IT" sz="3000" dirty="0">
                <a:solidFill>
                  <a:srgbClr val="043296"/>
                </a:solidFill>
                <a:latin typeface="Fira Sans Medium"/>
              </a:rPr>
              <a:t>È uno spazio dove registrare tutto quello che succede durante l’attività STEAM.</a:t>
            </a:r>
          </a:p>
          <a:p>
            <a:pPr marL="647700" lvl="1" indent="-323850">
              <a:lnSpc>
                <a:spcPts val="4155"/>
              </a:lnSpc>
              <a:buFont typeface="Arial"/>
              <a:buChar char="•"/>
            </a:pPr>
            <a:r>
              <a:rPr lang="it-IT" sz="3000" dirty="0">
                <a:solidFill>
                  <a:srgbClr val="043296"/>
                </a:solidFill>
                <a:latin typeface="Fira Sans Medium"/>
              </a:rPr>
              <a:t>Gli studenti possono registrare idee, dati, osservazioni, scoperte, bozze di progettazione e tante altre cose. </a:t>
            </a:r>
          </a:p>
          <a:p>
            <a:pPr marL="647700" lvl="1" indent="-323850">
              <a:lnSpc>
                <a:spcPts val="4155"/>
              </a:lnSpc>
              <a:buFont typeface="Arial"/>
              <a:buChar char="•"/>
            </a:pPr>
            <a:r>
              <a:rPr lang="it-IT" sz="3000" dirty="0">
                <a:solidFill>
                  <a:srgbClr val="043296"/>
                </a:solidFill>
                <a:latin typeface="Fira Sans Medium"/>
              </a:rPr>
              <a:t>È uno spazio dove lo studente può riflettere sul suo apprendimento attraverso disegni e scrittura. </a:t>
            </a:r>
          </a:p>
        </p:txBody>
      </p:sp>
      <p:sp>
        <p:nvSpPr>
          <p:cNvPr id="7" name="TextBox 7"/>
          <p:cNvSpPr txBox="1"/>
          <p:nvPr/>
        </p:nvSpPr>
        <p:spPr>
          <a:xfrm>
            <a:off x="6477000" y="1418920"/>
            <a:ext cx="11658600" cy="940450"/>
          </a:xfrm>
          <a:prstGeom prst="rect">
            <a:avLst/>
          </a:prstGeom>
        </p:spPr>
        <p:txBody>
          <a:bodyPr wrap="square" lIns="0" tIns="0" rIns="0" bIns="0" rtlCol="0" anchor="t">
            <a:spAutoFit/>
          </a:bodyPr>
          <a:lstStyle/>
          <a:p>
            <a:pPr algn="ctr">
              <a:lnSpc>
                <a:spcPts val="7755"/>
              </a:lnSpc>
              <a:spcBef>
                <a:spcPct val="0"/>
              </a:spcBef>
            </a:pPr>
            <a:r>
              <a:rPr lang="en-US" sz="5599" dirty="0">
                <a:solidFill>
                  <a:srgbClr val="FFFFFF"/>
                </a:solidFill>
                <a:latin typeface="Fira Sans Medium"/>
              </a:rPr>
              <a:t>Il </a:t>
            </a:r>
            <a:r>
              <a:rPr lang="en-US" sz="5599" dirty="0" err="1">
                <a:solidFill>
                  <a:srgbClr val="FFFFFF"/>
                </a:solidFill>
                <a:latin typeface="Fira Sans Medium"/>
              </a:rPr>
              <a:t>diario</a:t>
            </a:r>
            <a:r>
              <a:rPr lang="en-US" sz="5599" dirty="0">
                <a:solidFill>
                  <a:srgbClr val="FFFFFF"/>
                </a:solidFill>
                <a:latin typeface="Fira Sans Medium"/>
              </a:rPr>
              <a:t> </a:t>
            </a:r>
            <a:r>
              <a:rPr lang="en-US" sz="5599" dirty="0" err="1">
                <a:solidFill>
                  <a:srgbClr val="FFFFFF"/>
                </a:solidFill>
                <a:latin typeface="Fira Sans Medium"/>
              </a:rPr>
              <a:t>dell’apprendimento</a:t>
            </a:r>
            <a:r>
              <a:rPr lang="en-US" sz="5599" dirty="0">
                <a:solidFill>
                  <a:srgbClr val="FFFFFF"/>
                </a:solidFill>
                <a:latin typeface="Fira Sans Medium"/>
              </a:rPr>
              <a:t> STEAM </a:t>
            </a:r>
          </a:p>
        </p:txBody>
      </p:sp>
      <p:pic>
        <p:nvPicPr>
          <p:cNvPr id="8" name="Immagine 7" descr="Immagine che contiene testo">
            <a:extLst>
              <a:ext uri="{FF2B5EF4-FFF2-40B4-BE49-F238E27FC236}">
                <a16:creationId xmlns:a16="http://schemas.microsoft.com/office/drawing/2014/main" id="{1F6C6EA3-1312-4816-A68F-86EB0F9450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pic>
        <p:nvPicPr>
          <p:cNvPr id="9" name="Immagine 8">
            <a:extLst>
              <a:ext uri="{FF2B5EF4-FFF2-40B4-BE49-F238E27FC236}">
                <a16:creationId xmlns:a16="http://schemas.microsoft.com/office/drawing/2014/main" id="{D1ED4C67-766E-6BCB-DCFB-BFB5F7A7A8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7" cy="89456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AE222AEE-B6A9-DB22-8374-8DE111E607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1234" y="1046961"/>
            <a:ext cx="7524750" cy="3333750"/>
          </a:xfrm>
          <a:prstGeom prst="rect">
            <a:avLst/>
          </a:prstGeom>
        </p:spPr>
      </p:pic>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1152" y="9515875"/>
            <a:ext cx="16924915" cy="771125"/>
          </a:xfrm>
          <a:prstGeom prst="rect">
            <a:avLst/>
          </a:prstGeom>
        </p:spPr>
      </p:pic>
      <p:sp>
        <p:nvSpPr>
          <p:cNvPr id="5" name="TextBox 5"/>
          <p:cNvSpPr txBox="1"/>
          <p:nvPr/>
        </p:nvSpPr>
        <p:spPr>
          <a:xfrm>
            <a:off x="3510006" y="4629887"/>
            <a:ext cx="11932507" cy="4701287"/>
          </a:xfrm>
          <a:prstGeom prst="rect">
            <a:avLst/>
          </a:prstGeom>
        </p:spPr>
        <p:txBody>
          <a:bodyPr lIns="0" tIns="0" rIns="0" bIns="0" rtlCol="0" anchor="t">
            <a:spAutoFit/>
          </a:bodyPr>
          <a:lstStyle/>
          <a:p>
            <a:pPr marL="639581" lvl="1" indent="-319791" algn="just">
              <a:lnSpc>
                <a:spcPts val="4102"/>
              </a:lnSpc>
              <a:buFont typeface="Arial"/>
              <a:buChar char="•"/>
            </a:pPr>
            <a:r>
              <a:rPr lang="it-IT" sz="2962" dirty="0">
                <a:solidFill>
                  <a:srgbClr val="1836B2"/>
                </a:solidFill>
                <a:latin typeface="Fira Sans Medium"/>
              </a:rPr>
              <a:t>Le STEAM rappresentano un processo di applicazione. Permettono  agli studenti di fare esperienze significative per loro stessi e per gli altri.  </a:t>
            </a:r>
          </a:p>
          <a:p>
            <a:pPr marL="639581" lvl="1" indent="-319791" algn="just">
              <a:lnSpc>
                <a:spcPts val="4102"/>
              </a:lnSpc>
              <a:buFont typeface="Arial"/>
              <a:buChar char="•"/>
            </a:pPr>
            <a:r>
              <a:rPr lang="it-IT" sz="2962" dirty="0">
                <a:solidFill>
                  <a:srgbClr val="1836B2"/>
                </a:solidFill>
                <a:latin typeface="Fira Sans Medium"/>
              </a:rPr>
              <a:t>Studenti e insegnanti impegnati nelle STEAM hanno un maggiore contatto con la vita reale. La scuola non rappresenta più il luogo fisico dove avviene l’apprendimento, ma si trasforma essa stessa in esperienza di apprendimento. </a:t>
            </a:r>
          </a:p>
          <a:p>
            <a:pPr marL="639581" lvl="1" indent="-319791" algn="just">
              <a:lnSpc>
                <a:spcPts val="4102"/>
              </a:lnSpc>
              <a:buFont typeface="Arial"/>
              <a:buChar char="•"/>
            </a:pPr>
            <a:r>
              <a:rPr lang="it-IT" sz="2962" dirty="0">
                <a:solidFill>
                  <a:srgbClr val="1836B2"/>
                </a:solidFill>
                <a:latin typeface="Fira Sans Medium"/>
              </a:rPr>
              <a:t>Gli insegnanti possono implementare le STEAM con il Project </a:t>
            </a:r>
            <a:r>
              <a:rPr lang="it-IT" sz="2962" dirty="0" err="1">
                <a:solidFill>
                  <a:srgbClr val="1836B2"/>
                </a:solidFill>
                <a:latin typeface="Fira Sans Medium"/>
              </a:rPr>
              <a:t>based</a:t>
            </a:r>
            <a:r>
              <a:rPr lang="it-IT" sz="2962" dirty="0">
                <a:solidFill>
                  <a:srgbClr val="1836B2"/>
                </a:solidFill>
                <a:latin typeface="Fira Sans Medium"/>
              </a:rPr>
              <a:t> learning (apprendimento basato sul progetto) </a:t>
            </a:r>
          </a:p>
        </p:txBody>
      </p:sp>
      <p:pic>
        <p:nvPicPr>
          <p:cNvPr id="7" name="Immagine 6" descr="Immagine che contiene testo, grafica vettoriale, clipart">
            <a:extLst>
              <a:ext uri="{FF2B5EF4-FFF2-40B4-BE49-F238E27FC236}">
                <a16:creationId xmlns:a16="http://schemas.microsoft.com/office/drawing/2014/main" id="{E0A6B661-0688-82C0-7F04-C1C05298A6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8" name="Immagine 7" descr="Immagine che contiene testo">
            <a:extLst>
              <a:ext uri="{FF2B5EF4-FFF2-40B4-BE49-F238E27FC236}">
                <a16:creationId xmlns:a16="http://schemas.microsoft.com/office/drawing/2014/main" id="{4BBCFCE3-72E9-1289-3FE6-D999A03294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084418" y="1025576"/>
            <a:ext cx="12203582" cy="1704975"/>
          </a:xfrm>
          <a:prstGeom prst="rect">
            <a:avLst/>
          </a:prstGeom>
        </p:spPr>
      </p:pic>
      <p:sp>
        <p:nvSpPr>
          <p:cNvPr id="5" name="TextBox 5"/>
          <p:cNvSpPr txBox="1"/>
          <p:nvPr/>
        </p:nvSpPr>
        <p:spPr>
          <a:xfrm>
            <a:off x="6084418" y="3521126"/>
            <a:ext cx="10308218" cy="5194948"/>
          </a:xfrm>
          <a:prstGeom prst="rect">
            <a:avLst/>
          </a:prstGeom>
        </p:spPr>
        <p:txBody>
          <a:bodyPr lIns="0" tIns="0" rIns="0" bIns="0" rtlCol="0" anchor="t">
            <a:spAutoFit/>
          </a:bodyPr>
          <a:lstStyle/>
          <a:p>
            <a:pPr marL="802237" lvl="1" indent="-401118">
              <a:lnSpc>
                <a:spcPts val="5146"/>
              </a:lnSpc>
              <a:buFont typeface="Arial"/>
              <a:buChar char="•"/>
            </a:pPr>
            <a:r>
              <a:rPr lang="it-IT" sz="3715" dirty="0">
                <a:solidFill>
                  <a:srgbClr val="043296"/>
                </a:solidFill>
                <a:latin typeface="Fira Sans Medium"/>
              </a:rPr>
              <a:t>Valutazione formativa: gli studenti riflettono sul processo di apprendimento. L’insegnante può chiedere di condividere le loro riflessioni periodicamente in una discussione di gruppo. </a:t>
            </a:r>
          </a:p>
          <a:p>
            <a:pPr marL="802237" lvl="1" indent="-401118">
              <a:lnSpc>
                <a:spcPts val="5146"/>
              </a:lnSpc>
              <a:buFont typeface="Arial"/>
              <a:buChar char="•"/>
            </a:pPr>
            <a:r>
              <a:rPr lang="it-IT" sz="3715" dirty="0">
                <a:solidFill>
                  <a:srgbClr val="043296"/>
                </a:solidFill>
                <a:latin typeface="Fira Sans Medium"/>
              </a:rPr>
              <a:t>Valutazione sommativa: valuta periodicamente il diario con una rubrica valutativa  a voci singole. </a:t>
            </a:r>
          </a:p>
        </p:txBody>
      </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54725" y="4130803"/>
            <a:ext cx="4913678" cy="4827688"/>
          </a:xfrm>
          <a:prstGeom prst="rect">
            <a:avLst/>
          </a:prstGeom>
        </p:spPr>
      </p:pic>
      <p:pic>
        <p:nvPicPr>
          <p:cNvPr id="8" name="Immagine 7" descr="Immagine che contiene testo">
            <a:extLst>
              <a:ext uri="{FF2B5EF4-FFF2-40B4-BE49-F238E27FC236}">
                <a16:creationId xmlns:a16="http://schemas.microsoft.com/office/drawing/2014/main" id="{74AC54C8-06F4-20EB-53DF-FA2C8C8F15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pic>
        <p:nvPicPr>
          <p:cNvPr id="9" name="Immagine 8">
            <a:extLst>
              <a:ext uri="{FF2B5EF4-FFF2-40B4-BE49-F238E27FC236}">
                <a16:creationId xmlns:a16="http://schemas.microsoft.com/office/drawing/2014/main" id="{FF25F61A-FB07-2BB3-B309-714D0F1316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1152" y="114300"/>
            <a:ext cx="1376247" cy="894561"/>
          </a:xfrm>
          <a:prstGeom prst="rect">
            <a:avLst/>
          </a:prstGeom>
        </p:spPr>
      </p:pic>
      <p:sp>
        <p:nvSpPr>
          <p:cNvPr id="3" name="TextBox 7">
            <a:extLst>
              <a:ext uri="{FF2B5EF4-FFF2-40B4-BE49-F238E27FC236}">
                <a16:creationId xmlns:a16="http://schemas.microsoft.com/office/drawing/2014/main" id="{D9259E10-9369-EF30-7BC8-03A470A01AA2}"/>
              </a:ext>
            </a:extLst>
          </p:cNvPr>
          <p:cNvSpPr txBox="1"/>
          <p:nvPr/>
        </p:nvSpPr>
        <p:spPr>
          <a:xfrm>
            <a:off x="6477000" y="1418920"/>
            <a:ext cx="11658600" cy="940450"/>
          </a:xfrm>
          <a:prstGeom prst="rect">
            <a:avLst/>
          </a:prstGeom>
        </p:spPr>
        <p:txBody>
          <a:bodyPr wrap="square" lIns="0" tIns="0" rIns="0" bIns="0" rtlCol="0" anchor="t">
            <a:spAutoFit/>
          </a:bodyPr>
          <a:lstStyle/>
          <a:p>
            <a:pPr algn="ctr">
              <a:lnSpc>
                <a:spcPts val="7755"/>
              </a:lnSpc>
              <a:spcBef>
                <a:spcPct val="0"/>
              </a:spcBef>
            </a:pPr>
            <a:r>
              <a:rPr lang="en-US" sz="5599" dirty="0">
                <a:solidFill>
                  <a:srgbClr val="FFFFFF"/>
                </a:solidFill>
                <a:latin typeface="Fira Sans Medium"/>
              </a:rPr>
              <a:t>Il </a:t>
            </a:r>
            <a:r>
              <a:rPr lang="en-US" sz="5599" dirty="0" err="1">
                <a:solidFill>
                  <a:srgbClr val="FFFFFF"/>
                </a:solidFill>
                <a:latin typeface="Fira Sans Medium"/>
              </a:rPr>
              <a:t>diario</a:t>
            </a:r>
            <a:r>
              <a:rPr lang="en-US" sz="5599" dirty="0">
                <a:solidFill>
                  <a:srgbClr val="FFFFFF"/>
                </a:solidFill>
                <a:latin typeface="Fira Sans Medium"/>
              </a:rPr>
              <a:t> </a:t>
            </a:r>
            <a:r>
              <a:rPr lang="en-US" sz="5599" dirty="0" err="1">
                <a:solidFill>
                  <a:srgbClr val="FFFFFF"/>
                </a:solidFill>
                <a:latin typeface="Fira Sans Medium"/>
              </a:rPr>
              <a:t>dell’apprendimento</a:t>
            </a:r>
            <a:r>
              <a:rPr lang="en-US" sz="5599" dirty="0">
                <a:solidFill>
                  <a:srgbClr val="FFFFFF"/>
                </a:solidFill>
                <a:latin typeface="Fira Sans Medium"/>
              </a:rPr>
              <a:t> STEAM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75"/>
            <a:ext cx="16924915" cy="771125"/>
          </a:xfrm>
          <a:prstGeom prst="rect">
            <a:avLst/>
          </a:prstGeom>
        </p:spPr>
      </p:pic>
      <p:sp>
        <p:nvSpPr>
          <p:cNvPr id="5" name="TextBox 5"/>
          <p:cNvSpPr txBox="1"/>
          <p:nvPr/>
        </p:nvSpPr>
        <p:spPr>
          <a:xfrm>
            <a:off x="1027396" y="2254527"/>
            <a:ext cx="6995395" cy="1211543"/>
          </a:xfrm>
          <a:prstGeom prst="rect">
            <a:avLst/>
          </a:prstGeom>
        </p:spPr>
        <p:txBody>
          <a:bodyPr lIns="0" tIns="0" rIns="0" bIns="0" rtlCol="0" anchor="t">
            <a:spAutoFit/>
          </a:bodyPr>
          <a:lstStyle/>
          <a:p>
            <a:pPr>
              <a:lnSpc>
                <a:spcPts val="9872"/>
              </a:lnSpc>
            </a:pPr>
            <a:r>
              <a:rPr lang="en-US" sz="7051" dirty="0">
                <a:solidFill>
                  <a:srgbClr val="1836B2"/>
                </a:solidFill>
                <a:latin typeface="Fira Sans Medium Bold"/>
              </a:rPr>
              <a:t>STEAM e PBL</a:t>
            </a:r>
          </a:p>
        </p:txBody>
      </p:sp>
      <p:sp>
        <p:nvSpPr>
          <p:cNvPr id="6" name="TextBox 6"/>
          <p:cNvSpPr txBox="1"/>
          <p:nvPr/>
        </p:nvSpPr>
        <p:spPr>
          <a:xfrm>
            <a:off x="1028700" y="3890096"/>
            <a:ext cx="6452957" cy="2598147"/>
          </a:xfrm>
          <a:prstGeom prst="rect">
            <a:avLst/>
          </a:prstGeom>
        </p:spPr>
        <p:txBody>
          <a:bodyPr lIns="0" tIns="0" rIns="0" bIns="0" rtlCol="0" anchor="t">
            <a:spAutoFit/>
          </a:bodyPr>
          <a:lstStyle/>
          <a:p>
            <a:pPr>
              <a:lnSpc>
                <a:spcPts val="4102"/>
              </a:lnSpc>
            </a:pPr>
            <a:r>
              <a:rPr lang="it-IT" sz="2962" dirty="0">
                <a:solidFill>
                  <a:srgbClr val="1836B2"/>
                </a:solidFill>
                <a:latin typeface="Fira Sans Medium"/>
              </a:rPr>
              <a:t>Gli insegnanti possono implementare le STEAM con il Project </a:t>
            </a:r>
            <a:r>
              <a:rPr lang="it-IT" sz="2962" dirty="0" err="1">
                <a:solidFill>
                  <a:srgbClr val="1836B2"/>
                </a:solidFill>
                <a:latin typeface="Fira Sans Medium"/>
              </a:rPr>
              <a:t>based</a:t>
            </a:r>
            <a:r>
              <a:rPr lang="it-IT" sz="2962" dirty="0">
                <a:solidFill>
                  <a:srgbClr val="1836B2"/>
                </a:solidFill>
                <a:latin typeface="Fira Sans Medium"/>
              </a:rPr>
              <a:t> learning.</a:t>
            </a:r>
          </a:p>
          <a:p>
            <a:pPr>
              <a:lnSpc>
                <a:spcPts val="4102"/>
              </a:lnSpc>
            </a:pPr>
            <a:r>
              <a:rPr lang="it-IT" sz="2962" dirty="0">
                <a:solidFill>
                  <a:srgbClr val="1836B2"/>
                </a:solidFill>
                <a:latin typeface="Fira Sans Medium"/>
              </a:rPr>
              <a:t>Che cosa hanno in comune il PBL </a:t>
            </a:r>
          </a:p>
          <a:p>
            <a:pPr>
              <a:lnSpc>
                <a:spcPts val="4102"/>
              </a:lnSpc>
            </a:pPr>
            <a:r>
              <a:rPr lang="it-IT" sz="2962" dirty="0">
                <a:solidFill>
                  <a:srgbClr val="1836B2"/>
                </a:solidFill>
                <a:latin typeface="Fira Sans Medium"/>
              </a:rPr>
              <a:t>e le STEAM?</a:t>
            </a:r>
          </a:p>
        </p:txBody>
      </p:sp>
      <p:grpSp>
        <p:nvGrpSpPr>
          <p:cNvPr id="7" name="Group 7"/>
          <p:cNvGrpSpPr/>
          <p:nvPr/>
        </p:nvGrpSpPr>
        <p:grpSpPr>
          <a:xfrm>
            <a:off x="7959464" y="1588457"/>
            <a:ext cx="9485700" cy="1126252"/>
            <a:chOff x="0" y="0"/>
            <a:chExt cx="12647599" cy="1501670"/>
          </a:xfrm>
        </p:grpSpPr>
        <p:grpSp>
          <p:nvGrpSpPr>
            <p:cNvPr id="8" name="Group 8"/>
            <p:cNvGrpSpPr/>
            <p:nvPr/>
          </p:nvGrpSpPr>
          <p:grpSpPr>
            <a:xfrm>
              <a:off x="0" y="0"/>
              <a:ext cx="12399782" cy="1501670"/>
              <a:chOff x="0" y="0"/>
              <a:chExt cx="13662236" cy="1654559"/>
            </a:xfrm>
          </p:grpSpPr>
          <p:sp>
            <p:nvSpPr>
              <p:cNvPr id="9" name="Freeform 9"/>
              <p:cNvSpPr/>
              <p:nvPr/>
            </p:nvSpPr>
            <p:spPr>
              <a:xfrm>
                <a:off x="0" y="0"/>
                <a:ext cx="13662279" cy="1654518"/>
              </a:xfrm>
              <a:custGeom>
                <a:avLst/>
                <a:gdLst/>
                <a:ahLst/>
                <a:cxnLst/>
                <a:rect l="l" t="t" r="r" b="b"/>
                <a:pathLst>
                  <a:path w="13662279" h="1654518">
                    <a:moveTo>
                      <a:pt x="0" y="165452"/>
                    </a:moveTo>
                    <a:cubicBezTo>
                      <a:pt x="0" y="74078"/>
                      <a:pt x="90297" y="0"/>
                      <a:pt x="201676" y="0"/>
                    </a:cubicBezTo>
                    <a:lnTo>
                      <a:pt x="13460603" y="0"/>
                    </a:lnTo>
                    <a:cubicBezTo>
                      <a:pt x="13571982" y="0"/>
                      <a:pt x="13662279" y="74078"/>
                      <a:pt x="13662279" y="165452"/>
                    </a:cubicBezTo>
                    <a:lnTo>
                      <a:pt x="13662279" y="1489066"/>
                    </a:lnTo>
                    <a:cubicBezTo>
                      <a:pt x="13662279" y="1580440"/>
                      <a:pt x="13571982" y="1654518"/>
                      <a:pt x="13460603" y="1654518"/>
                    </a:cubicBezTo>
                    <a:lnTo>
                      <a:pt x="201676" y="1654518"/>
                    </a:lnTo>
                    <a:cubicBezTo>
                      <a:pt x="90297" y="1654518"/>
                      <a:pt x="0" y="1580440"/>
                      <a:pt x="0" y="1489066"/>
                    </a:cubicBezTo>
                    <a:close/>
                  </a:path>
                </a:pathLst>
              </a:custGeom>
              <a:solidFill>
                <a:srgbClr val="EFE2F8"/>
              </a:solidFill>
            </p:spPr>
          </p:sp>
        </p:grpSp>
        <p:grpSp>
          <p:nvGrpSpPr>
            <p:cNvPr id="10" name="Group 10"/>
            <p:cNvGrpSpPr/>
            <p:nvPr/>
          </p:nvGrpSpPr>
          <p:grpSpPr>
            <a:xfrm>
              <a:off x="556874" y="462324"/>
              <a:ext cx="693497" cy="693497"/>
              <a:chOff x="0" y="0"/>
              <a:chExt cx="1109244" cy="1109244"/>
            </a:xfrm>
          </p:grpSpPr>
          <p:sp>
            <p:nvSpPr>
              <p:cNvPr id="11" name="Freeform 11"/>
              <p:cNvSpPr/>
              <p:nvPr/>
            </p:nvSpPr>
            <p:spPr>
              <a:xfrm>
                <a:off x="0" y="0"/>
                <a:ext cx="1109218" cy="1109218"/>
              </a:xfrm>
              <a:custGeom>
                <a:avLst/>
                <a:gdLst/>
                <a:ahLst/>
                <a:cxnLst/>
                <a:rect l="l" t="t" r="r" b="b"/>
                <a:pathLst>
                  <a:path w="1109218" h="1109218">
                    <a:moveTo>
                      <a:pt x="0" y="0"/>
                    </a:moveTo>
                    <a:lnTo>
                      <a:pt x="1109218" y="0"/>
                    </a:lnTo>
                    <a:lnTo>
                      <a:pt x="1109218" y="1109218"/>
                    </a:lnTo>
                    <a:lnTo>
                      <a:pt x="0" y="1109218"/>
                    </a:lnTo>
                    <a:close/>
                  </a:path>
                </a:pathLst>
              </a:custGeom>
              <a:blipFill>
                <a:blip r:embed="rId4"/>
                <a:stretch>
                  <a:fillRect r="-2" b="-2"/>
                </a:stretch>
              </a:blipFill>
            </p:spPr>
          </p:sp>
        </p:grpSp>
        <p:sp>
          <p:nvSpPr>
            <p:cNvPr id="12" name="TextBox 12"/>
            <p:cNvSpPr txBox="1"/>
            <p:nvPr/>
          </p:nvSpPr>
          <p:spPr>
            <a:xfrm>
              <a:off x="1586676" y="334695"/>
              <a:ext cx="11060923" cy="976507"/>
            </a:xfrm>
            <a:prstGeom prst="rect">
              <a:avLst/>
            </a:prstGeom>
          </p:spPr>
          <p:txBody>
            <a:bodyPr lIns="0" tIns="0" rIns="0" bIns="0" rtlCol="0" anchor="t">
              <a:spAutoFit/>
            </a:bodyPr>
            <a:lstStyle/>
            <a:p>
              <a:pPr algn="l">
                <a:lnSpc>
                  <a:spcPts val="2879"/>
                </a:lnSpc>
              </a:pPr>
              <a:r>
                <a:rPr lang="it-IT" sz="2400" dirty="0">
                  <a:solidFill>
                    <a:srgbClr val="043296"/>
                  </a:solidFill>
                  <a:latin typeface="Fira Sans Medium"/>
                </a:rPr>
                <a:t>L’apprendimento con le STEAM è basato sulla ricerca, </a:t>
              </a:r>
            </a:p>
            <a:p>
              <a:pPr algn="l">
                <a:lnSpc>
                  <a:spcPts val="2879"/>
                </a:lnSpc>
              </a:pPr>
              <a:r>
                <a:rPr lang="it-IT" sz="2400" dirty="0">
                  <a:solidFill>
                    <a:srgbClr val="043296"/>
                  </a:solidFill>
                  <a:latin typeface="Fira Sans Medium"/>
                </a:rPr>
                <a:t>come nel PBL. </a:t>
              </a:r>
            </a:p>
          </p:txBody>
        </p:sp>
      </p:grpSp>
      <p:grpSp>
        <p:nvGrpSpPr>
          <p:cNvPr id="13" name="Group 13"/>
          <p:cNvGrpSpPr/>
          <p:nvPr/>
        </p:nvGrpSpPr>
        <p:grpSpPr>
          <a:xfrm>
            <a:off x="7959464" y="3244389"/>
            <a:ext cx="9479837" cy="1137247"/>
            <a:chOff x="0" y="0"/>
            <a:chExt cx="12639783" cy="1516330"/>
          </a:xfrm>
        </p:grpSpPr>
        <p:grpSp>
          <p:nvGrpSpPr>
            <p:cNvPr id="14" name="Group 14"/>
            <p:cNvGrpSpPr/>
            <p:nvPr/>
          </p:nvGrpSpPr>
          <p:grpSpPr>
            <a:xfrm>
              <a:off x="0" y="0"/>
              <a:ext cx="12399782" cy="1501670"/>
              <a:chOff x="0" y="0"/>
              <a:chExt cx="13662236" cy="1654559"/>
            </a:xfrm>
          </p:grpSpPr>
          <p:sp>
            <p:nvSpPr>
              <p:cNvPr id="15" name="Freeform 15"/>
              <p:cNvSpPr/>
              <p:nvPr/>
            </p:nvSpPr>
            <p:spPr>
              <a:xfrm>
                <a:off x="0" y="0"/>
                <a:ext cx="13662279" cy="1654518"/>
              </a:xfrm>
              <a:custGeom>
                <a:avLst/>
                <a:gdLst/>
                <a:ahLst/>
                <a:cxnLst/>
                <a:rect l="l" t="t" r="r" b="b"/>
                <a:pathLst>
                  <a:path w="13662279" h="1654518">
                    <a:moveTo>
                      <a:pt x="0" y="165452"/>
                    </a:moveTo>
                    <a:cubicBezTo>
                      <a:pt x="0" y="74078"/>
                      <a:pt x="90297" y="0"/>
                      <a:pt x="201676" y="0"/>
                    </a:cubicBezTo>
                    <a:lnTo>
                      <a:pt x="13460603" y="0"/>
                    </a:lnTo>
                    <a:cubicBezTo>
                      <a:pt x="13571982" y="0"/>
                      <a:pt x="13662279" y="74078"/>
                      <a:pt x="13662279" y="165452"/>
                    </a:cubicBezTo>
                    <a:lnTo>
                      <a:pt x="13662279" y="1489066"/>
                    </a:lnTo>
                    <a:cubicBezTo>
                      <a:pt x="13662279" y="1580440"/>
                      <a:pt x="13571982" y="1654518"/>
                      <a:pt x="13460603" y="1654518"/>
                    </a:cubicBezTo>
                    <a:lnTo>
                      <a:pt x="201676" y="1654518"/>
                    </a:lnTo>
                    <a:cubicBezTo>
                      <a:pt x="90297" y="1654518"/>
                      <a:pt x="0" y="1580440"/>
                      <a:pt x="0" y="1489066"/>
                    </a:cubicBezTo>
                    <a:close/>
                  </a:path>
                </a:pathLst>
              </a:custGeom>
              <a:solidFill>
                <a:srgbClr val="EFE2F8"/>
              </a:solidFill>
            </p:spPr>
          </p:sp>
        </p:grpSp>
        <p:grpSp>
          <p:nvGrpSpPr>
            <p:cNvPr id="16" name="Group 16"/>
            <p:cNvGrpSpPr/>
            <p:nvPr/>
          </p:nvGrpSpPr>
          <p:grpSpPr>
            <a:xfrm>
              <a:off x="420756" y="257596"/>
              <a:ext cx="969482" cy="969482"/>
              <a:chOff x="0" y="0"/>
              <a:chExt cx="1109244" cy="1109244"/>
            </a:xfrm>
          </p:grpSpPr>
          <p:sp>
            <p:nvSpPr>
              <p:cNvPr id="17" name="Freeform 17"/>
              <p:cNvSpPr/>
              <p:nvPr/>
            </p:nvSpPr>
            <p:spPr>
              <a:xfrm>
                <a:off x="0" y="0"/>
                <a:ext cx="1109218" cy="1109218"/>
              </a:xfrm>
              <a:custGeom>
                <a:avLst/>
                <a:gdLst/>
                <a:ahLst/>
                <a:cxnLst/>
                <a:rect l="l" t="t" r="r" b="b"/>
                <a:pathLst>
                  <a:path w="1109218" h="1109218">
                    <a:moveTo>
                      <a:pt x="0" y="0"/>
                    </a:moveTo>
                    <a:lnTo>
                      <a:pt x="1109218" y="0"/>
                    </a:lnTo>
                    <a:lnTo>
                      <a:pt x="1109218" y="1109218"/>
                    </a:lnTo>
                    <a:lnTo>
                      <a:pt x="0" y="1109218"/>
                    </a:lnTo>
                    <a:close/>
                  </a:path>
                </a:pathLst>
              </a:custGeom>
              <a:blipFill>
                <a:blip r:embed="rId5"/>
                <a:stretch>
                  <a:fillRect r="-2" b="-2"/>
                </a:stretch>
              </a:blipFill>
            </p:spPr>
          </p:sp>
        </p:grpSp>
        <p:sp>
          <p:nvSpPr>
            <p:cNvPr id="18" name="TextBox 18"/>
            <p:cNvSpPr txBox="1"/>
            <p:nvPr/>
          </p:nvSpPr>
          <p:spPr>
            <a:xfrm>
              <a:off x="1578860" y="43960"/>
              <a:ext cx="11060923" cy="1472370"/>
            </a:xfrm>
            <a:prstGeom prst="rect">
              <a:avLst/>
            </a:prstGeom>
          </p:spPr>
          <p:txBody>
            <a:bodyPr lIns="0" tIns="0" rIns="0" bIns="0" rtlCol="0" anchor="t">
              <a:spAutoFit/>
            </a:bodyPr>
            <a:lstStyle/>
            <a:p>
              <a:pPr algn="l">
                <a:lnSpc>
                  <a:spcPts val="2879"/>
                </a:lnSpc>
              </a:pPr>
              <a:r>
                <a:rPr lang="it-IT" sz="2400" dirty="0">
                  <a:solidFill>
                    <a:srgbClr val="043296"/>
                  </a:solidFill>
                  <a:latin typeface="Fira Sans Medium"/>
                </a:rPr>
                <a:t>Le domande  vengono formulate dagli studenti  e</a:t>
              </a:r>
              <a:br>
                <a:rPr lang="it-IT" sz="2400" dirty="0">
                  <a:solidFill>
                    <a:srgbClr val="043296"/>
                  </a:solidFill>
                  <a:latin typeface="Fira Sans Medium"/>
                </a:rPr>
              </a:br>
              <a:r>
                <a:rPr lang="it-IT" sz="2400" dirty="0">
                  <a:solidFill>
                    <a:srgbClr val="043296"/>
                  </a:solidFill>
                  <a:latin typeface="Fira Sans Medium"/>
                </a:rPr>
                <a:t>il fallimento viene riformulato come parte del processo </a:t>
              </a:r>
            </a:p>
            <a:p>
              <a:pPr algn="l">
                <a:lnSpc>
                  <a:spcPts val="2879"/>
                </a:lnSpc>
              </a:pPr>
              <a:r>
                <a:rPr lang="it-IT" sz="2400" dirty="0">
                  <a:solidFill>
                    <a:srgbClr val="043296"/>
                  </a:solidFill>
                  <a:latin typeface="Fira Sans Medium"/>
                </a:rPr>
                <a:t>di apprendimento</a:t>
              </a:r>
            </a:p>
          </p:txBody>
        </p:sp>
      </p:grpSp>
      <p:grpSp>
        <p:nvGrpSpPr>
          <p:cNvPr id="19" name="Group 19"/>
          <p:cNvGrpSpPr/>
          <p:nvPr/>
        </p:nvGrpSpPr>
        <p:grpSpPr>
          <a:xfrm>
            <a:off x="7959464" y="4818317"/>
            <a:ext cx="9479836" cy="1126252"/>
            <a:chOff x="0" y="0"/>
            <a:chExt cx="12639783" cy="1501670"/>
          </a:xfrm>
        </p:grpSpPr>
        <p:grpSp>
          <p:nvGrpSpPr>
            <p:cNvPr id="20" name="Group 20"/>
            <p:cNvGrpSpPr/>
            <p:nvPr/>
          </p:nvGrpSpPr>
          <p:grpSpPr>
            <a:xfrm>
              <a:off x="0" y="0"/>
              <a:ext cx="12399782" cy="1501670"/>
              <a:chOff x="0" y="0"/>
              <a:chExt cx="13662236" cy="1654559"/>
            </a:xfrm>
          </p:grpSpPr>
          <p:sp>
            <p:nvSpPr>
              <p:cNvPr id="21" name="Freeform 21"/>
              <p:cNvSpPr/>
              <p:nvPr/>
            </p:nvSpPr>
            <p:spPr>
              <a:xfrm>
                <a:off x="0" y="0"/>
                <a:ext cx="13662279" cy="1654518"/>
              </a:xfrm>
              <a:custGeom>
                <a:avLst/>
                <a:gdLst/>
                <a:ahLst/>
                <a:cxnLst/>
                <a:rect l="l" t="t" r="r" b="b"/>
                <a:pathLst>
                  <a:path w="13662279" h="1654518">
                    <a:moveTo>
                      <a:pt x="0" y="165452"/>
                    </a:moveTo>
                    <a:cubicBezTo>
                      <a:pt x="0" y="74078"/>
                      <a:pt x="90297" y="0"/>
                      <a:pt x="201676" y="0"/>
                    </a:cubicBezTo>
                    <a:lnTo>
                      <a:pt x="13460603" y="0"/>
                    </a:lnTo>
                    <a:cubicBezTo>
                      <a:pt x="13571982" y="0"/>
                      <a:pt x="13662279" y="74078"/>
                      <a:pt x="13662279" y="165452"/>
                    </a:cubicBezTo>
                    <a:lnTo>
                      <a:pt x="13662279" y="1489066"/>
                    </a:lnTo>
                    <a:cubicBezTo>
                      <a:pt x="13662279" y="1580440"/>
                      <a:pt x="13571982" y="1654518"/>
                      <a:pt x="13460603" y="1654518"/>
                    </a:cubicBezTo>
                    <a:lnTo>
                      <a:pt x="201676" y="1654518"/>
                    </a:lnTo>
                    <a:cubicBezTo>
                      <a:pt x="90297" y="1654518"/>
                      <a:pt x="0" y="1580440"/>
                      <a:pt x="0" y="1489066"/>
                    </a:cubicBezTo>
                    <a:close/>
                  </a:path>
                </a:pathLst>
              </a:custGeom>
              <a:solidFill>
                <a:srgbClr val="EFE2F8"/>
              </a:solidFill>
            </p:spPr>
          </p:sp>
        </p:grpSp>
        <p:grpSp>
          <p:nvGrpSpPr>
            <p:cNvPr id="22" name="Group 22"/>
            <p:cNvGrpSpPr/>
            <p:nvPr/>
          </p:nvGrpSpPr>
          <p:grpSpPr>
            <a:xfrm>
              <a:off x="420756" y="291920"/>
              <a:ext cx="917831" cy="917831"/>
              <a:chOff x="0" y="0"/>
              <a:chExt cx="1109244" cy="1109244"/>
            </a:xfrm>
          </p:grpSpPr>
          <p:sp>
            <p:nvSpPr>
              <p:cNvPr id="23" name="Freeform 23"/>
              <p:cNvSpPr/>
              <p:nvPr/>
            </p:nvSpPr>
            <p:spPr>
              <a:xfrm>
                <a:off x="0" y="0"/>
                <a:ext cx="1109218" cy="1109218"/>
              </a:xfrm>
              <a:custGeom>
                <a:avLst/>
                <a:gdLst/>
                <a:ahLst/>
                <a:cxnLst/>
                <a:rect l="l" t="t" r="r" b="b"/>
                <a:pathLst>
                  <a:path w="1109218" h="1109218">
                    <a:moveTo>
                      <a:pt x="0" y="0"/>
                    </a:moveTo>
                    <a:lnTo>
                      <a:pt x="1109218" y="0"/>
                    </a:lnTo>
                    <a:lnTo>
                      <a:pt x="1109218" y="1109218"/>
                    </a:lnTo>
                    <a:lnTo>
                      <a:pt x="0" y="1109218"/>
                    </a:lnTo>
                    <a:close/>
                  </a:path>
                </a:pathLst>
              </a:custGeom>
              <a:blipFill>
                <a:blip r:embed="rId6"/>
                <a:stretch>
                  <a:fillRect r="-2" b="-2"/>
                </a:stretch>
              </a:blipFill>
            </p:spPr>
          </p:sp>
        </p:grpSp>
        <p:sp>
          <p:nvSpPr>
            <p:cNvPr id="24" name="TextBox 24"/>
            <p:cNvSpPr txBox="1"/>
            <p:nvPr/>
          </p:nvSpPr>
          <p:spPr>
            <a:xfrm>
              <a:off x="1578861" y="494470"/>
              <a:ext cx="11060922" cy="480644"/>
            </a:xfrm>
            <a:prstGeom prst="rect">
              <a:avLst/>
            </a:prstGeom>
          </p:spPr>
          <p:txBody>
            <a:bodyPr lIns="0" tIns="0" rIns="0" bIns="0" rtlCol="0" anchor="t">
              <a:spAutoFit/>
            </a:bodyPr>
            <a:lstStyle/>
            <a:p>
              <a:pPr algn="l">
                <a:lnSpc>
                  <a:spcPts val="2879"/>
                </a:lnSpc>
              </a:pPr>
              <a:r>
                <a:rPr lang="it-IT" sz="2400" dirty="0">
                  <a:solidFill>
                    <a:srgbClr val="043296"/>
                  </a:solidFill>
                  <a:latin typeface="Fira Sans Medium"/>
                </a:rPr>
                <a:t>Obiettivi, decisioni e soluzioni scaturiscono dagli studenti. </a:t>
              </a:r>
            </a:p>
          </p:txBody>
        </p:sp>
      </p:grpSp>
      <p:grpSp>
        <p:nvGrpSpPr>
          <p:cNvPr id="25" name="Group 25"/>
          <p:cNvGrpSpPr/>
          <p:nvPr/>
        </p:nvGrpSpPr>
        <p:grpSpPr>
          <a:xfrm>
            <a:off x="7959464" y="6391275"/>
            <a:ext cx="9479836" cy="1126252"/>
            <a:chOff x="0" y="0"/>
            <a:chExt cx="12639782" cy="1501670"/>
          </a:xfrm>
        </p:grpSpPr>
        <p:grpSp>
          <p:nvGrpSpPr>
            <p:cNvPr id="26" name="Group 26"/>
            <p:cNvGrpSpPr/>
            <p:nvPr/>
          </p:nvGrpSpPr>
          <p:grpSpPr>
            <a:xfrm>
              <a:off x="0" y="0"/>
              <a:ext cx="12399782" cy="1501670"/>
              <a:chOff x="0" y="0"/>
              <a:chExt cx="13662236" cy="1654559"/>
            </a:xfrm>
          </p:grpSpPr>
          <p:sp>
            <p:nvSpPr>
              <p:cNvPr id="27" name="Freeform 27"/>
              <p:cNvSpPr/>
              <p:nvPr/>
            </p:nvSpPr>
            <p:spPr>
              <a:xfrm>
                <a:off x="0" y="0"/>
                <a:ext cx="13662279" cy="1654518"/>
              </a:xfrm>
              <a:custGeom>
                <a:avLst/>
                <a:gdLst/>
                <a:ahLst/>
                <a:cxnLst/>
                <a:rect l="l" t="t" r="r" b="b"/>
                <a:pathLst>
                  <a:path w="13662279" h="1654518">
                    <a:moveTo>
                      <a:pt x="0" y="165452"/>
                    </a:moveTo>
                    <a:cubicBezTo>
                      <a:pt x="0" y="74078"/>
                      <a:pt x="90297" y="0"/>
                      <a:pt x="201676" y="0"/>
                    </a:cubicBezTo>
                    <a:lnTo>
                      <a:pt x="13460603" y="0"/>
                    </a:lnTo>
                    <a:cubicBezTo>
                      <a:pt x="13571982" y="0"/>
                      <a:pt x="13662279" y="74078"/>
                      <a:pt x="13662279" y="165452"/>
                    </a:cubicBezTo>
                    <a:lnTo>
                      <a:pt x="13662279" y="1489066"/>
                    </a:lnTo>
                    <a:cubicBezTo>
                      <a:pt x="13662279" y="1580440"/>
                      <a:pt x="13571982" y="1654518"/>
                      <a:pt x="13460603" y="1654518"/>
                    </a:cubicBezTo>
                    <a:lnTo>
                      <a:pt x="201676" y="1654518"/>
                    </a:lnTo>
                    <a:cubicBezTo>
                      <a:pt x="90297" y="1654518"/>
                      <a:pt x="0" y="1580440"/>
                      <a:pt x="0" y="1489066"/>
                    </a:cubicBezTo>
                    <a:close/>
                  </a:path>
                </a:pathLst>
              </a:custGeom>
              <a:solidFill>
                <a:srgbClr val="EFE2F8"/>
              </a:solidFill>
            </p:spPr>
          </p:sp>
        </p:grpSp>
        <p:grpSp>
          <p:nvGrpSpPr>
            <p:cNvPr id="28" name="Group 28"/>
            <p:cNvGrpSpPr/>
            <p:nvPr/>
          </p:nvGrpSpPr>
          <p:grpSpPr>
            <a:xfrm>
              <a:off x="420756" y="266700"/>
              <a:ext cx="917831" cy="917831"/>
              <a:chOff x="0" y="0"/>
              <a:chExt cx="1109244" cy="1109244"/>
            </a:xfrm>
          </p:grpSpPr>
          <p:sp>
            <p:nvSpPr>
              <p:cNvPr id="29" name="Freeform 29"/>
              <p:cNvSpPr/>
              <p:nvPr/>
            </p:nvSpPr>
            <p:spPr>
              <a:xfrm>
                <a:off x="0" y="0"/>
                <a:ext cx="1109218" cy="1109218"/>
              </a:xfrm>
              <a:custGeom>
                <a:avLst/>
                <a:gdLst/>
                <a:ahLst/>
                <a:cxnLst/>
                <a:rect l="l" t="t" r="r" b="b"/>
                <a:pathLst>
                  <a:path w="1109218" h="1109218">
                    <a:moveTo>
                      <a:pt x="0" y="0"/>
                    </a:moveTo>
                    <a:lnTo>
                      <a:pt x="1109218" y="0"/>
                    </a:lnTo>
                    <a:lnTo>
                      <a:pt x="1109218" y="1109218"/>
                    </a:lnTo>
                    <a:lnTo>
                      <a:pt x="0" y="1109218"/>
                    </a:lnTo>
                    <a:close/>
                  </a:path>
                </a:pathLst>
              </a:custGeom>
              <a:blipFill>
                <a:blip r:embed="rId7"/>
                <a:stretch>
                  <a:fillRect r="-2" b="-2"/>
                </a:stretch>
              </a:blipFill>
            </p:spPr>
          </p:sp>
        </p:grpSp>
        <p:sp>
          <p:nvSpPr>
            <p:cNvPr id="30" name="TextBox 30"/>
            <p:cNvSpPr txBox="1"/>
            <p:nvPr/>
          </p:nvSpPr>
          <p:spPr>
            <a:xfrm>
              <a:off x="1578859" y="481066"/>
              <a:ext cx="11060923" cy="482600"/>
            </a:xfrm>
            <a:prstGeom prst="rect">
              <a:avLst/>
            </a:prstGeom>
          </p:spPr>
          <p:txBody>
            <a:bodyPr lIns="0" tIns="0" rIns="0" bIns="0" rtlCol="0" anchor="t">
              <a:spAutoFit/>
            </a:bodyPr>
            <a:lstStyle/>
            <a:p>
              <a:pPr algn="l">
                <a:lnSpc>
                  <a:spcPts val="2879"/>
                </a:lnSpc>
              </a:pPr>
              <a:r>
                <a:rPr lang="it-IT" sz="2400" dirty="0">
                  <a:solidFill>
                    <a:srgbClr val="043296"/>
                  </a:solidFill>
                  <a:latin typeface="Fira Sans Medium"/>
                </a:rPr>
                <a:t>Gli studenti sono protagonisti del loro progetto.</a:t>
              </a:r>
            </a:p>
          </p:txBody>
        </p:sp>
      </p:grpSp>
      <p:grpSp>
        <p:nvGrpSpPr>
          <p:cNvPr id="31" name="Group 31"/>
          <p:cNvGrpSpPr/>
          <p:nvPr/>
        </p:nvGrpSpPr>
        <p:grpSpPr>
          <a:xfrm>
            <a:off x="7959464" y="7955677"/>
            <a:ext cx="9299836" cy="1126252"/>
            <a:chOff x="0" y="0"/>
            <a:chExt cx="12399782" cy="1501670"/>
          </a:xfrm>
        </p:grpSpPr>
        <p:grpSp>
          <p:nvGrpSpPr>
            <p:cNvPr id="32" name="Group 32"/>
            <p:cNvGrpSpPr/>
            <p:nvPr/>
          </p:nvGrpSpPr>
          <p:grpSpPr>
            <a:xfrm>
              <a:off x="0" y="0"/>
              <a:ext cx="12399782" cy="1501670"/>
              <a:chOff x="0" y="0"/>
              <a:chExt cx="13662236" cy="1654559"/>
            </a:xfrm>
          </p:grpSpPr>
          <p:sp>
            <p:nvSpPr>
              <p:cNvPr id="33" name="Freeform 33"/>
              <p:cNvSpPr/>
              <p:nvPr/>
            </p:nvSpPr>
            <p:spPr>
              <a:xfrm>
                <a:off x="0" y="0"/>
                <a:ext cx="13662279" cy="1654518"/>
              </a:xfrm>
              <a:custGeom>
                <a:avLst/>
                <a:gdLst/>
                <a:ahLst/>
                <a:cxnLst/>
                <a:rect l="l" t="t" r="r" b="b"/>
                <a:pathLst>
                  <a:path w="13662279" h="1654518">
                    <a:moveTo>
                      <a:pt x="0" y="165452"/>
                    </a:moveTo>
                    <a:cubicBezTo>
                      <a:pt x="0" y="74078"/>
                      <a:pt x="90297" y="0"/>
                      <a:pt x="201676" y="0"/>
                    </a:cubicBezTo>
                    <a:lnTo>
                      <a:pt x="13460603" y="0"/>
                    </a:lnTo>
                    <a:cubicBezTo>
                      <a:pt x="13571982" y="0"/>
                      <a:pt x="13662279" y="74078"/>
                      <a:pt x="13662279" y="165452"/>
                    </a:cubicBezTo>
                    <a:lnTo>
                      <a:pt x="13662279" y="1489066"/>
                    </a:lnTo>
                    <a:cubicBezTo>
                      <a:pt x="13662279" y="1580440"/>
                      <a:pt x="13571982" y="1654518"/>
                      <a:pt x="13460603" y="1654518"/>
                    </a:cubicBezTo>
                    <a:lnTo>
                      <a:pt x="201676" y="1654518"/>
                    </a:lnTo>
                    <a:cubicBezTo>
                      <a:pt x="90297" y="1654518"/>
                      <a:pt x="0" y="1580440"/>
                      <a:pt x="0" y="1489066"/>
                    </a:cubicBezTo>
                    <a:close/>
                  </a:path>
                </a:pathLst>
              </a:custGeom>
              <a:solidFill>
                <a:srgbClr val="EFE2F8"/>
              </a:solidFill>
            </p:spPr>
          </p:sp>
        </p:grpSp>
        <p:grpSp>
          <p:nvGrpSpPr>
            <p:cNvPr id="34" name="Group 34"/>
            <p:cNvGrpSpPr/>
            <p:nvPr/>
          </p:nvGrpSpPr>
          <p:grpSpPr>
            <a:xfrm>
              <a:off x="229615" y="268235"/>
              <a:ext cx="965200" cy="965200"/>
              <a:chOff x="0" y="0"/>
              <a:chExt cx="1109244" cy="1109244"/>
            </a:xfrm>
          </p:grpSpPr>
          <p:sp>
            <p:nvSpPr>
              <p:cNvPr id="35" name="Freeform 35"/>
              <p:cNvSpPr/>
              <p:nvPr/>
            </p:nvSpPr>
            <p:spPr>
              <a:xfrm>
                <a:off x="0" y="0"/>
                <a:ext cx="1109218" cy="1109218"/>
              </a:xfrm>
              <a:custGeom>
                <a:avLst/>
                <a:gdLst/>
                <a:ahLst/>
                <a:cxnLst/>
                <a:rect l="l" t="t" r="r" b="b"/>
                <a:pathLst>
                  <a:path w="1109218" h="1109218">
                    <a:moveTo>
                      <a:pt x="0" y="0"/>
                    </a:moveTo>
                    <a:lnTo>
                      <a:pt x="1109218" y="0"/>
                    </a:lnTo>
                    <a:lnTo>
                      <a:pt x="1109218" y="1109218"/>
                    </a:lnTo>
                    <a:lnTo>
                      <a:pt x="0" y="1109218"/>
                    </a:lnTo>
                    <a:close/>
                  </a:path>
                </a:pathLst>
              </a:custGeom>
              <a:blipFill>
                <a:blip r:embed="rId8"/>
                <a:stretch>
                  <a:fillRect r="-2" b="-2"/>
                </a:stretch>
              </a:blipFill>
            </p:spPr>
          </p:sp>
        </p:grpSp>
        <p:sp>
          <p:nvSpPr>
            <p:cNvPr id="36" name="TextBox 36"/>
            <p:cNvSpPr txBox="1"/>
            <p:nvPr/>
          </p:nvSpPr>
          <p:spPr>
            <a:xfrm>
              <a:off x="1338859" y="268235"/>
              <a:ext cx="11060923" cy="976507"/>
            </a:xfrm>
            <a:prstGeom prst="rect">
              <a:avLst/>
            </a:prstGeom>
          </p:spPr>
          <p:txBody>
            <a:bodyPr lIns="0" tIns="0" rIns="0" bIns="0" rtlCol="0" anchor="t">
              <a:spAutoFit/>
            </a:bodyPr>
            <a:lstStyle/>
            <a:p>
              <a:pPr algn="l">
                <a:lnSpc>
                  <a:spcPts val="2879"/>
                </a:lnSpc>
              </a:pPr>
              <a:r>
                <a:rPr lang="it-IT" sz="2400" dirty="0">
                  <a:solidFill>
                    <a:srgbClr val="043296"/>
                  </a:solidFill>
                  <a:latin typeface="Fira Sans Medium"/>
                </a:rPr>
                <a:t>Affinché l’attività sia STEAM dovrebbe generare un prodotto che presenti una soluzione ad un problema reale. </a:t>
              </a:r>
              <a:endParaRPr lang="en-US" sz="2400" dirty="0">
                <a:solidFill>
                  <a:srgbClr val="043296"/>
                </a:solidFill>
                <a:latin typeface="Fira Sans Medium"/>
              </a:endParaRPr>
            </a:p>
          </p:txBody>
        </p:sp>
      </p:grpSp>
      <p:pic>
        <p:nvPicPr>
          <p:cNvPr id="37" name="Immagine 36" descr="Immagine che contiene testo, grafica vettoriale, clipart">
            <a:extLst>
              <a:ext uri="{FF2B5EF4-FFF2-40B4-BE49-F238E27FC236}">
                <a16:creationId xmlns:a16="http://schemas.microsoft.com/office/drawing/2014/main" id="{4C0B2180-897D-6A1B-0FF4-0C31CE098F8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38" name="Immagine 37" descr="Immagine che contiene testo">
            <a:extLst>
              <a:ext uri="{FF2B5EF4-FFF2-40B4-BE49-F238E27FC236}">
                <a16:creationId xmlns:a16="http://schemas.microsoft.com/office/drawing/2014/main" id="{C44BF92D-B168-5D57-1BA5-8D8AD5B8C1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972294" y="-1028702"/>
            <a:ext cx="9358012" cy="10287002"/>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588457" y="-771126"/>
            <a:ext cx="9358012" cy="10287002"/>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1152" y="9515875"/>
            <a:ext cx="16924915" cy="771125"/>
          </a:xfrm>
          <a:prstGeom prst="rect">
            <a:avLst/>
          </a:prstGeom>
        </p:spPr>
      </p:pic>
      <p:sp>
        <p:nvSpPr>
          <p:cNvPr id="5" name="TextBox 5"/>
          <p:cNvSpPr txBox="1"/>
          <p:nvPr/>
        </p:nvSpPr>
        <p:spPr>
          <a:xfrm>
            <a:off x="3521941" y="2629081"/>
            <a:ext cx="11243336" cy="4419480"/>
          </a:xfrm>
          <a:prstGeom prst="rect">
            <a:avLst/>
          </a:prstGeom>
        </p:spPr>
        <p:txBody>
          <a:bodyPr lIns="0" tIns="0" rIns="0" bIns="0" rtlCol="0" anchor="t">
            <a:spAutoFit/>
          </a:bodyPr>
          <a:lstStyle/>
          <a:p>
            <a:pPr algn="just">
              <a:lnSpc>
                <a:spcPts val="5816"/>
              </a:lnSpc>
            </a:pPr>
            <a:r>
              <a:rPr lang="it-IT" sz="4199" dirty="0">
                <a:solidFill>
                  <a:srgbClr val="1836B2"/>
                </a:solidFill>
                <a:latin typeface="Fira Sans Medium"/>
              </a:rPr>
              <a:t>Se gli studenti impareranno ad affrontare problemi reali nel loro contesto sociale e ambientale, allora saranno in grado di creare delle connessioni tra le conoscenze acquisite tramite le STEAM e il loro impatto sulla vita di tutti i giorni. </a:t>
            </a:r>
            <a:endParaRPr lang="en-US" sz="4199" dirty="0">
              <a:solidFill>
                <a:srgbClr val="1836B2"/>
              </a:solidFill>
              <a:latin typeface="Fira Sans Medium"/>
            </a:endParaRPr>
          </a:p>
        </p:txBody>
      </p:sp>
      <p:pic>
        <p:nvPicPr>
          <p:cNvPr id="8" name="Immagine 7" descr="Immagine che contiene testo, grafica vettoriale, clipart">
            <a:extLst>
              <a:ext uri="{FF2B5EF4-FFF2-40B4-BE49-F238E27FC236}">
                <a16:creationId xmlns:a16="http://schemas.microsoft.com/office/drawing/2014/main" id="{15306466-0C8F-9B13-F3A2-C0CF5BA2D3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7C68270E-DBF7-04F9-5014-E2E3A5E614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75"/>
            <a:ext cx="16924915" cy="771125"/>
          </a:xfrm>
          <a:prstGeom prst="rect">
            <a:avLst/>
          </a:prstGeom>
        </p:spPr>
      </p:pic>
      <p:sp>
        <p:nvSpPr>
          <p:cNvPr id="3" name="TextBox 3"/>
          <p:cNvSpPr txBox="1"/>
          <p:nvPr/>
        </p:nvSpPr>
        <p:spPr>
          <a:xfrm>
            <a:off x="2667000" y="1891016"/>
            <a:ext cx="13724086" cy="1483995"/>
          </a:xfrm>
          <a:prstGeom prst="rect">
            <a:avLst/>
          </a:prstGeom>
        </p:spPr>
        <p:txBody>
          <a:bodyPr lIns="0" tIns="0" rIns="0" bIns="0" rtlCol="0" anchor="t">
            <a:spAutoFit/>
          </a:bodyPr>
          <a:lstStyle/>
          <a:p>
            <a:pPr algn="ctr">
              <a:lnSpc>
                <a:spcPts val="12180"/>
              </a:lnSpc>
            </a:pPr>
            <a:r>
              <a:rPr lang="en-US" sz="8700" dirty="0">
                <a:solidFill>
                  <a:srgbClr val="1836B2"/>
                </a:solidFill>
                <a:latin typeface="Fira Sans Medium Bold"/>
              </a:rPr>
              <a:t>Che </a:t>
            </a:r>
            <a:r>
              <a:rPr lang="en-US" sz="8700" dirty="0" err="1">
                <a:solidFill>
                  <a:srgbClr val="1836B2"/>
                </a:solidFill>
                <a:latin typeface="Fira Sans Medium Bold"/>
              </a:rPr>
              <a:t>cos’è</a:t>
            </a:r>
            <a:r>
              <a:rPr lang="en-US" sz="8700" dirty="0">
                <a:solidFill>
                  <a:srgbClr val="1836B2"/>
                </a:solidFill>
                <a:latin typeface="Fira Sans Medium Bold"/>
              </a:rPr>
              <a:t> PBL?</a:t>
            </a:r>
          </a:p>
        </p:txBody>
      </p:sp>
      <p:sp>
        <p:nvSpPr>
          <p:cNvPr id="6" name="TextBox 6"/>
          <p:cNvSpPr txBox="1"/>
          <p:nvPr/>
        </p:nvSpPr>
        <p:spPr>
          <a:xfrm>
            <a:off x="5808772" y="4114266"/>
            <a:ext cx="8440630" cy="3123932"/>
          </a:xfrm>
          <a:prstGeom prst="rect">
            <a:avLst/>
          </a:prstGeom>
        </p:spPr>
        <p:txBody>
          <a:bodyPr lIns="0" tIns="0" rIns="0" bIns="0" rtlCol="0" anchor="t">
            <a:spAutoFit/>
          </a:bodyPr>
          <a:lstStyle/>
          <a:p>
            <a:pPr algn="just">
              <a:lnSpc>
                <a:spcPts val="4102"/>
              </a:lnSpc>
            </a:pPr>
            <a:r>
              <a:rPr lang="it-IT" sz="2962" dirty="0">
                <a:solidFill>
                  <a:srgbClr val="1836B2"/>
                </a:solidFill>
                <a:latin typeface="Fira Sans Medium"/>
              </a:rPr>
              <a:t>Project </a:t>
            </a:r>
            <a:r>
              <a:rPr lang="it-IT" sz="2962" dirty="0" err="1">
                <a:solidFill>
                  <a:srgbClr val="1836B2"/>
                </a:solidFill>
                <a:latin typeface="Fira Sans Medium"/>
              </a:rPr>
              <a:t>Based</a:t>
            </a:r>
            <a:r>
              <a:rPr lang="it-IT" sz="2962" dirty="0">
                <a:solidFill>
                  <a:srgbClr val="1836B2"/>
                </a:solidFill>
                <a:latin typeface="Fira Sans Medium"/>
              </a:rPr>
              <a:t> Learning è una metodologia di insegnamento che prevede che gli studenti acquisiscano conoscenze e competenze analizzando e trovando soluzioni a una domanda, un problema o ad una sfida autentica, complessa e appassionante. </a:t>
            </a:r>
          </a:p>
        </p:txBody>
      </p:sp>
      <p:pic>
        <p:nvPicPr>
          <p:cNvPr id="7" name="Picture 7"/>
          <p:cNvPicPr>
            <a:picLocks noChangeAspect="1"/>
          </p:cNvPicPr>
          <p:nvPr/>
        </p:nvPicPr>
        <p:blipFill>
          <a:blip r:embed="rId4"/>
          <a:srcRect l="38496" r="5" b="4"/>
          <a:stretch>
            <a:fillRect/>
          </a:stretch>
        </p:blipFill>
        <p:spPr>
          <a:xfrm>
            <a:off x="-1093833" y="1141609"/>
            <a:ext cx="8000968" cy="8003781"/>
          </a:xfrm>
          <a:prstGeom prst="rect">
            <a:avLst/>
          </a:prstGeom>
        </p:spPr>
      </p:pic>
      <p:pic>
        <p:nvPicPr>
          <p:cNvPr id="8" name="Immagine 7" descr="Immagine che contiene testo, grafica vettoriale, clipart">
            <a:extLst>
              <a:ext uri="{FF2B5EF4-FFF2-40B4-BE49-F238E27FC236}">
                <a16:creationId xmlns:a16="http://schemas.microsoft.com/office/drawing/2014/main" id="{6123A858-9008-FF55-90CA-B8BF6761F9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F6732F3A-E95A-9271-05F4-EEC568982C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315200" y="1590752"/>
            <a:ext cx="13296603" cy="2481896"/>
            <a:chOff x="-1924205" y="0"/>
            <a:chExt cx="17728803" cy="3309196"/>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9240" b="9240"/>
            <a:stretch>
              <a:fillRect/>
            </a:stretch>
          </p:blipFill>
          <p:spPr>
            <a:xfrm>
              <a:off x="-1924205" y="0"/>
              <a:ext cx="17728803" cy="1799986"/>
            </a:xfrm>
            <a:prstGeom prst="rect">
              <a:avLst/>
            </a:prstGeom>
          </p:spPr>
        </p:pic>
        <p:sp>
          <p:nvSpPr>
            <p:cNvPr id="4" name="TextBox 4"/>
            <p:cNvSpPr txBox="1"/>
            <p:nvPr/>
          </p:nvSpPr>
          <p:spPr>
            <a:xfrm>
              <a:off x="-1111405" y="59672"/>
              <a:ext cx="13614399" cy="3249524"/>
            </a:xfrm>
            <a:prstGeom prst="rect">
              <a:avLst/>
            </a:prstGeom>
          </p:spPr>
          <p:txBody>
            <a:bodyPr wrap="square" lIns="0" tIns="0" rIns="0" bIns="0" rtlCol="0" anchor="t">
              <a:spAutoFit/>
            </a:bodyPr>
            <a:lstStyle/>
            <a:p>
              <a:pPr algn="l">
                <a:lnSpc>
                  <a:spcPts val="9799"/>
                </a:lnSpc>
              </a:pPr>
              <a:r>
                <a:rPr lang="en-US" sz="6999" dirty="0" err="1">
                  <a:solidFill>
                    <a:srgbClr val="FFFFFF"/>
                  </a:solidFill>
                  <a:latin typeface="Fira Sans Medium"/>
                </a:rPr>
                <a:t>Guardiamo</a:t>
              </a:r>
              <a:r>
                <a:rPr lang="en-US" sz="6999" dirty="0">
                  <a:solidFill>
                    <a:srgbClr val="FFFFFF"/>
                  </a:solidFill>
                  <a:latin typeface="Fira Sans Medium"/>
                </a:rPr>
                <a:t> </a:t>
              </a:r>
              <a:r>
                <a:rPr lang="en-US" sz="6999" dirty="0" err="1">
                  <a:solidFill>
                    <a:srgbClr val="FFFFFF"/>
                  </a:solidFill>
                  <a:latin typeface="Fira Sans Medium"/>
                </a:rPr>
                <a:t>questo</a:t>
              </a:r>
              <a:r>
                <a:rPr lang="en-US" sz="6999" dirty="0">
                  <a:solidFill>
                    <a:srgbClr val="FFFFFF"/>
                  </a:solidFill>
                  <a:latin typeface="Fira Sans Medium"/>
                </a:rPr>
                <a:t> video! video!</a:t>
              </a:r>
            </a:p>
          </p:txBody>
        </p:sp>
      </p:grpSp>
      <p:pic>
        <p:nvPicPr>
          <p:cNvPr id="7" name="Picture 7"/>
          <p:cNvPicPr>
            <a:picLocks noChangeAspect="1"/>
          </p:cNvPicPr>
          <p:nvPr>
            <a:videoFile r:link="rId1"/>
          </p:nvPr>
        </p:nvPicPr>
        <p:blipFill>
          <a:blip r:embed="rId5"/>
          <a:stretch>
            <a:fillRect/>
          </a:stretch>
        </p:blipFill>
        <p:spPr>
          <a:xfrm>
            <a:off x="3790465" y="3429972"/>
            <a:ext cx="10361473" cy="5828328"/>
          </a:xfrm>
          <a:prstGeom prst="rect">
            <a:avLst/>
          </a:prstGeom>
        </p:spPr>
      </p:pic>
      <p:pic>
        <p:nvPicPr>
          <p:cNvPr id="8" name="Immagine 7" descr="Immagine che contiene testo, grafica vettoriale, clipart">
            <a:extLst>
              <a:ext uri="{FF2B5EF4-FFF2-40B4-BE49-F238E27FC236}">
                <a16:creationId xmlns:a16="http://schemas.microsoft.com/office/drawing/2014/main" id="{B1FA46E5-9D01-4B55-FF35-5B4732FCA5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C11D1022-51E8-725A-9D59-AA0FBDBBFB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60373" y="2057400"/>
            <a:ext cx="12352120" cy="82296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1152" y="9515866"/>
            <a:ext cx="16924915" cy="771134"/>
          </a:xfrm>
          <a:prstGeom prst="rect">
            <a:avLst/>
          </a:prstGeom>
        </p:spPr>
      </p:pic>
      <p:grpSp>
        <p:nvGrpSpPr>
          <p:cNvPr id="6" name="Group 6"/>
          <p:cNvGrpSpPr/>
          <p:nvPr/>
        </p:nvGrpSpPr>
        <p:grpSpPr>
          <a:xfrm>
            <a:off x="5714579" y="2421098"/>
            <a:ext cx="7606470" cy="1427961"/>
            <a:chOff x="0" y="0"/>
            <a:chExt cx="11960340" cy="2245312"/>
          </a:xfrm>
        </p:grpSpPr>
        <p:sp>
          <p:nvSpPr>
            <p:cNvPr id="7" name="Freeform 7"/>
            <p:cNvSpPr/>
            <p:nvPr/>
          </p:nvSpPr>
          <p:spPr>
            <a:xfrm>
              <a:off x="0" y="0"/>
              <a:ext cx="11960352" cy="2245360"/>
            </a:xfrm>
            <a:custGeom>
              <a:avLst/>
              <a:gdLst/>
              <a:ahLst/>
              <a:cxnLst/>
              <a:rect l="l" t="t" r="r" b="b"/>
              <a:pathLst>
                <a:path w="11960352" h="2245360">
                  <a:moveTo>
                    <a:pt x="0" y="224536"/>
                  </a:moveTo>
                  <a:cubicBezTo>
                    <a:pt x="0" y="100584"/>
                    <a:pt x="100584" y="0"/>
                    <a:pt x="224536" y="0"/>
                  </a:cubicBezTo>
                  <a:lnTo>
                    <a:pt x="11735816" y="0"/>
                  </a:lnTo>
                  <a:cubicBezTo>
                    <a:pt x="11859768" y="0"/>
                    <a:pt x="11960352" y="100584"/>
                    <a:pt x="11960352" y="224536"/>
                  </a:cubicBezTo>
                  <a:lnTo>
                    <a:pt x="11960352" y="2020824"/>
                  </a:lnTo>
                  <a:cubicBezTo>
                    <a:pt x="11960352" y="2144776"/>
                    <a:pt x="11859768" y="2245360"/>
                    <a:pt x="11735816" y="2245360"/>
                  </a:cubicBezTo>
                  <a:lnTo>
                    <a:pt x="224536" y="2245360"/>
                  </a:lnTo>
                  <a:cubicBezTo>
                    <a:pt x="100584" y="2245360"/>
                    <a:pt x="0" y="2144776"/>
                    <a:pt x="0" y="2020824"/>
                  </a:cubicBezTo>
                  <a:close/>
                </a:path>
              </a:pathLst>
            </a:custGeom>
            <a:solidFill>
              <a:srgbClr val="EFE2F8"/>
            </a:solidFill>
          </p:spPr>
        </p:sp>
      </p:grpSp>
      <p:grpSp>
        <p:nvGrpSpPr>
          <p:cNvPr id="8" name="Group 8"/>
          <p:cNvGrpSpPr/>
          <p:nvPr/>
        </p:nvGrpSpPr>
        <p:grpSpPr>
          <a:xfrm>
            <a:off x="5714579" y="4206050"/>
            <a:ext cx="7606470" cy="1427961"/>
            <a:chOff x="0" y="0"/>
            <a:chExt cx="11960340" cy="2245312"/>
          </a:xfrm>
        </p:grpSpPr>
        <p:sp>
          <p:nvSpPr>
            <p:cNvPr id="9" name="Freeform 9"/>
            <p:cNvSpPr/>
            <p:nvPr/>
          </p:nvSpPr>
          <p:spPr>
            <a:xfrm>
              <a:off x="0" y="0"/>
              <a:ext cx="11960352" cy="2245360"/>
            </a:xfrm>
            <a:custGeom>
              <a:avLst/>
              <a:gdLst/>
              <a:ahLst/>
              <a:cxnLst/>
              <a:rect l="l" t="t" r="r" b="b"/>
              <a:pathLst>
                <a:path w="11960352" h="2245360">
                  <a:moveTo>
                    <a:pt x="0" y="224536"/>
                  </a:moveTo>
                  <a:cubicBezTo>
                    <a:pt x="0" y="100584"/>
                    <a:pt x="100584" y="0"/>
                    <a:pt x="224536" y="0"/>
                  </a:cubicBezTo>
                  <a:lnTo>
                    <a:pt x="11735816" y="0"/>
                  </a:lnTo>
                  <a:cubicBezTo>
                    <a:pt x="11859768" y="0"/>
                    <a:pt x="11960352" y="100584"/>
                    <a:pt x="11960352" y="224536"/>
                  </a:cubicBezTo>
                  <a:lnTo>
                    <a:pt x="11960352" y="2020824"/>
                  </a:lnTo>
                  <a:cubicBezTo>
                    <a:pt x="11960352" y="2144776"/>
                    <a:pt x="11859768" y="2245360"/>
                    <a:pt x="11735816" y="2245360"/>
                  </a:cubicBezTo>
                  <a:lnTo>
                    <a:pt x="224536" y="2245360"/>
                  </a:lnTo>
                  <a:cubicBezTo>
                    <a:pt x="100584" y="2245360"/>
                    <a:pt x="0" y="2144776"/>
                    <a:pt x="0" y="2020824"/>
                  </a:cubicBezTo>
                  <a:close/>
                </a:path>
              </a:pathLst>
            </a:custGeom>
            <a:solidFill>
              <a:srgbClr val="EFE2F8"/>
            </a:solidFill>
          </p:spPr>
        </p:sp>
      </p:grpSp>
      <p:grpSp>
        <p:nvGrpSpPr>
          <p:cNvPr id="10" name="Group 10"/>
          <p:cNvGrpSpPr/>
          <p:nvPr/>
        </p:nvGrpSpPr>
        <p:grpSpPr>
          <a:xfrm>
            <a:off x="5714579" y="5991003"/>
            <a:ext cx="7606470" cy="1427961"/>
            <a:chOff x="0" y="0"/>
            <a:chExt cx="11960340" cy="2245312"/>
          </a:xfrm>
        </p:grpSpPr>
        <p:sp>
          <p:nvSpPr>
            <p:cNvPr id="11" name="Freeform 11"/>
            <p:cNvSpPr/>
            <p:nvPr/>
          </p:nvSpPr>
          <p:spPr>
            <a:xfrm>
              <a:off x="0" y="0"/>
              <a:ext cx="11960352" cy="2245360"/>
            </a:xfrm>
            <a:custGeom>
              <a:avLst/>
              <a:gdLst/>
              <a:ahLst/>
              <a:cxnLst/>
              <a:rect l="l" t="t" r="r" b="b"/>
              <a:pathLst>
                <a:path w="11960352" h="2245360">
                  <a:moveTo>
                    <a:pt x="0" y="224536"/>
                  </a:moveTo>
                  <a:cubicBezTo>
                    <a:pt x="0" y="100584"/>
                    <a:pt x="100584" y="0"/>
                    <a:pt x="224536" y="0"/>
                  </a:cubicBezTo>
                  <a:lnTo>
                    <a:pt x="11735816" y="0"/>
                  </a:lnTo>
                  <a:cubicBezTo>
                    <a:pt x="11859768" y="0"/>
                    <a:pt x="11960352" y="100584"/>
                    <a:pt x="11960352" y="224536"/>
                  </a:cubicBezTo>
                  <a:lnTo>
                    <a:pt x="11960352" y="2020824"/>
                  </a:lnTo>
                  <a:cubicBezTo>
                    <a:pt x="11960352" y="2144776"/>
                    <a:pt x="11859768" y="2245360"/>
                    <a:pt x="11735816" y="2245360"/>
                  </a:cubicBezTo>
                  <a:lnTo>
                    <a:pt x="224536" y="2245360"/>
                  </a:lnTo>
                  <a:cubicBezTo>
                    <a:pt x="100584" y="2245360"/>
                    <a:pt x="0" y="2144776"/>
                    <a:pt x="0" y="2020824"/>
                  </a:cubicBezTo>
                  <a:close/>
                </a:path>
              </a:pathLst>
            </a:custGeom>
            <a:solidFill>
              <a:srgbClr val="EFE2F8"/>
            </a:solidFill>
          </p:spPr>
        </p:sp>
      </p:grpSp>
      <p:grpSp>
        <p:nvGrpSpPr>
          <p:cNvPr id="12" name="Group 12"/>
          <p:cNvGrpSpPr/>
          <p:nvPr/>
        </p:nvGrpSpPr>
        <p:grpSpPr>
          <a:xfrm>
            <a:off x="5714579" y="7775955"/>
            <a:ext cx="7606470" cy="1427961"/>
            <a:chOff x="0" y="0"/>
            <a:chExt cx="11960340" cy="2245312"/>
          </a:xfrm>
        </p:grpSpPr>
        <p:sp>
          <p:nvSpPr>
            <p:cNvPr id="13" name="Freeform 13"/>
            <p:cNvSpPr/>
            <p:nvPr/>
          </p:nvSpPr>
          <p:spPr>
            <a:xfrm>
              <a:off x="0" y="0"/>
              <a:ext cx="11960352" cy="2245360"/>
            </a:xfrm>
            <a:custGeom>
              <a:avLst/>
              <a:gdLst/>
              <a:ahLst/>
              <a:cxnLst/>
              <a:rect l="l" t="t" r="r" b="b"/>
              <a:pathLst>
                <a:path w="11960352" h="2245360">
                  <a:moveTo>
                    <a:pt x="0" y="224536"/>
                  </a:moveTo>
                  <a:cubicBezTo>
                    <a:pt x="0" y="100584"/>
                    <a:pt x="100584" y="0"/>
                    <a:pt x="224536" y="0"/>
                  </a:cubicBezTo>
                  <a:lnTo>
                    <a:pt x="11735816" y="0"/>
                  </a:lnTo>
                  <a:cubicBezTo>
                    <a:pt x="11859768" y="0"/>
                    <a:pt x="11960352" y="100584"/>
                    <a:pt x="11960352" y="224536"/>
                  </a:cubicBezTo>
                  <a:lnTo>
                    <a:pt x="11960352" y="2020824"/>
                  </a:lnTo>
                  <a:cubicBezTo>
                    <a:pt x="11960352" y="2144776"/>
                    <a:pt x="11859768" y="2245360"/>
                    <a:pt x="11735816" y="2245360"/>
                  </a:cubicBezTo>
                  <a:lnTo>
                    <a:pt x="224536" y="2245360"/>
                  </a:lnTo>
                  <a:cubicBezTo>
                    <a:pt x="100584" y="2245360"/>
                    <a:pt x="0" y="2144776"/>
                    <a:pt x="0" y="2020824"/>
                  </a:cubicBezTo>
                  <a:close/>
                </a:path>
              </a:pathLst>
            </a:custGeom>
            <a:solidFill>
              <a:srgbClr val="EFE2F8"/>
            </a:solidFill>
          </p:spPr>
        </p:sp>
      </p:grpSp>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38460" y="2852700"/>
            <a:ext cx="662295" cy="564757"/>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195891" y="4538636"/>
            <a:ext cx="736025" cy="736025"/>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256702" y="6319811"/>
            <a:ext cx="782903" cy="6620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236433" y="8127862"/>
            <a:ext cx="829442" cy="679106"/>
          </a:xfrm>
          <a:prstGeom prst="rect">
            <a:avLst/>
          </a:prstGeom>
        </p:spPr>
      </p:pic>
      <p:sp>
        <p:nvSpPr>
          <p:cNvPr id="18" name="TextBox 18"/>
          <p:cNvSpPr txBox="1"/>
          <p:nvPr/>
        </p:nvSpPr>
        <p:spPr>
          <a:xfrm>
            <a:off x="5720441" y="458026"/>
            <a:ext cx="8678498" cy="1469057"/>
          </a:xfrm>
          <a:prstGeom prst="rect">
            <a:avLst/>
          </a:prstGeom>
        </p:spPr>
        <p:txBody>
          <a:bodyPr wrap="square" lIns="0" tIns="0" rIns="0" bIns="0" rtlCol="0" anchor="t">
            <a:spAutoFit/>
          </a:bodyPr>
          <a:lstStyle/>
          <a:p>
            <a:pPr algn="l">
              <a:lnSpc>
                <a:spcPts val="12180"/>
              </a:lnSpc>
            </a:pPr>
            <a:r>
              <a:rPr lang="en-US" sz="8700" dirty="0">
                <a:solidFill>
                  <a:srgbClr val="1836B2"/>
                </a:solidFill>
                <a:latin typeface="Fira Sans Medium Bold"/>
              </a:rPr>
              <a:t>Per </a:t>
            </a:r>
            <a:r>
              <a:rPr lang="en-US" sz="8700" dirty="0" err="1">
                <a:solidFill>
                  <a:srgbClr val="1836B2"/>
                </a:solidFill>
                <a:latin typeface="Fira Sans Medium Bold"/>
              </a:rPr>
              <a:t>riassumere</a:t>
            </a:r>
            <a:r>
              <a:rPr lang="en-US" sz="8700" dirty="0">
                <a:solidFill>
                  <a:srgbClr val="1836B2"/>
                </a:solidFill>
                <a:latin typeface="Fira Sans Medium Bold"/>
              </a:rPr>
              <a:t>...</a:t>
            </a:r>
          </a:p>
        </p:txBody>
      </p:sp>
      <p:sp>
        <p:nvSpPr>
          <p:cNvPr id="19" name="TextBox 19"/>
          <p:cNvSpPr txBox="1"/>
          <p:nvPr/>
        </p:nvSpPr>
        <p:spPr>
          <a:xfrm>
            <a:off x="7460587" y="2750710"/>
            <a:ext cx="5763748" cy="733425"/>
          </a:xfrm>
          <a:prstGeom prst="rect">
            <a:avLst/>
          </a:prstGeom>
        </p:spPr>
        <p:txBody>
          <a:bodyPr lIns="0" tIns="0" rIns="0" bIns="0" rtlCol="0" anchor="t">
            <a:spAutoFit/>
          </a:bodyPr>
          <a:lstStyle/>
          <a:p>
            <a:pPr algn="l">
              <a:lnSpc>
                <a:spcPts val="2900"/>
              </a:lnSpc>
            </a:pPr>
            <a:r>
              <a:rPr lang="it-IT" sz="2416" dirty="0">
                <a:solidFill>
                  <a:srgbClr val="043296"/>
                </a:solidFill>
                <a:latin typeface="Fira Sans Medium"/>
              </a:rPr>
              <a:t>Gli studenti devono risolvere un problema reale </a:t>
            </a:r>
          </a:p>
        </p:txBody>
      </p:sp>
      <p:sp>
        <p:nvSpPr>
          <p:cNvPr id="20" name="TextBox 20"/>
          <p:cNvSpPr txBox="1"/>
          <p:nvPr/>
        </p:nvSpPr>
        <p:spPr>
          <a:xfrm>
            <a:off x="7460587" y="4541236"/>
            <a:ext cx="5763748" cy="733425"/>
          </a:xfrm>
          <a:prstGeom prst="rect">
            <a:avLst/>
          </a:prstGeom>
        </p:spPr>
        <p:txBody>
          <a:bodyPr lIns="0" tIns="0" rIns="0" bIns="0" rtlCol="0" anchor="t">
            <a:spAutoFit/>
          </a:bodyPr>
          <a:lstStyle/>
          <a:p>
            <a:pPr algn="l">
              <a:lnSpc>
                <a:spcPts val="2900"/>
              </a:lnSpc>
            </a:pPr>
            <a:r>
              <a:rPr lang="it-IT" sz="2416" dirty="0">
                <a:solidFill>
                  <a:srgbClr val="043296"/>
                </a:solidFill>
                <a:latin typeface="Fira Sans Medium"/>
              </a:rPr>
              <a:t>Fanno ricerche e insieme trovano una soluzione al compito assegnato </a:t>
            </a:r>
          </a:p>
        </p:txBody>
      </p:sp>
      <p:sp>
        <p:nvSpPr>
          <p:cNvPr id="21" name="TextBox 21"/>
          <p:cNvSpPr txBox="1"/>
          <p:nvPr/>
        </p:nvSpPr>
        <p:spPr>
          <a:xfrm>
            <a:off x="7460587" y="6147856"/>
            <a:ext cx="5763748" cy="1095375"/>
          </a:xfrm>
          <a:prstGeom prst="rect">
            <a:avLst/>
          </a:prstGeom>
        </p:spPr>
        <p:txBody>
          <a:bodyPr lIns="0" tIns="0" rIns="0" bIns="0" rtlCol="0" anchor="t">
            <a:spAutoFit/>
          </a:bodyPr>
          <a:lstStyle/>
          <a:p>
            <a:pPr algn="l">
              <a:lnSpc>
                <a:spcPts val="2900"/>
              </a:lnSpc>
            </a:pPr>
            <a:r>
              <a:rPr lang="it-IT" sz="2416" dirty="0">
                <a:solidFill>
                  <a:srgbClr val="043296"/>
                </a:solidFill>
                <a:latin typeface="Fira Sans Medium"/>
              </a:rPr>
              <a:t>Combinano le loro conoscenze pregresse con le loro ricerche e con quanto stanno imparando</a:t>
            </a:r>
          </a:p>
        </p:txBody>
      </p:sp>
      <p:sp>
        <p:nvSpPr>
          <p:cNvPr id="22" name="TextBox 22"/>
          <p:cNvSpPr txBox="1"/>
          <p:nvPr/>
        </p:nvSpPr>
        <p:spPr>
          <a:xfrm>
            <a:off x="7460587" y="8094430"/>
            <a:ext cx="5763748" cy="736444"/>
          </a:xfrm>
          <a:prstGeom prst="rect">
            <a:avLst/>
          </a:prstGeom>
        </p:spPr>
        <p:txBody>
          <a:bodyPr lIns="0" tIns="0" rIns="0" bIns="0" rtlCol="0" anchor="t">
            <a:spAutoFit/>
          </a:bodyPr>
          <a:lstStyle/>
          <a:p>
            <a:pPr algn="l">
              <a:lnSpc>
                <a:spcPts val="2900"/>
              </a:lnSpc>
            </a:pPr>
            <a:r>
              <a:rPr lang="it-IT" sz="2416" dirty="0">
                <a:solidFill>
                  <a:srgbClr val="043296"/>
                </a:solidFill>
                <a:latin typeface="Fira Sans Medium"/>
              </a:rPr>
              <a:t>Gli studenti presentano le loro soluzioni ad un pubblico </a:t>
            </a:r>
          </a:p>
        </p:txBody>
      </p:sp>
      <p:pic>
        <p:nvPicPr>
          <p:cNvPr id="23" name="Immagine 22" descr="Immagine che contiene testo, grafica vettoriale, clipart">
            <a:extLst>
              <a:ext uri="{FF2B5EF4-FFF2-40B4-BE49-F238E27FC236}">
                <a16:creationId xmlns:a16="http://schemas.microsoft.com/office/drawing/2014/main" id="{A6C2BBD3-B8B3-28BF-8336-CA8AC7A2AD2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24" name="Immagine 23" descr="Immagine che contiene testo">
            <a:extLst>
              <a:ext uri="{FF2B5EF4-FFF2-40B4-BE49-F238E27FC236}">
                <a16:creationId xmlns:a16="http://schemas.microsoft.com/office/drawing/2014/main" id="{68292953-B2EA-80B0-C4CC-281CF84F534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66"/>
            <a:ext cx="16924915" cy="771134"/>
          </a:xfrm>
          <a:prstGeom prst="rect">
            <a:avLst/>
          </a:prstGeom>
        </p:spPr>
      </p:pic>
      <p:sp>
        <p:nvSpPr>
          <p:cNvPr id="3" name="TextBox 3"/>
          <p:cNvSpPr txBox="1"/>
          <p:nvPr/>
        </p:nvSpPr>
        <p:spPr>
          <a:xfrm>
            <a:off x="1959190" y="1864588"/>
            <a:ext cx="6522225" cy="1483995"/>
          </a:xfrm>
          <a:prstGeom prst="rect">
            <a:avLst/>
          </a:prstGeom>
        </p:spPr>
        <p:txBody>
          <a:bodyPr lIns="0" tIns="0" rIns="0" bIns="0" rtlCol="0" anchor="t">
            <a:spAutoFit/>
          </a:bodyPr>
          <a:lstStyle/>
          <a:p>
            <a:pPr algn="l">
              <a:lnSpc>
                <a:spcPts val="12180"/>
              </a:lnSpc>
            </a:pPr>
            <a:r>
              <a:rPr lang="en-US" sz="8700" dirty="0">
                <a:solidFill>
                  <a:srgbClr val="1836B2"/>
                </a:solidFill>
                <a:latin typeface="Fira Sans Medium Bold"/>
              </a:rPr>
              <a:t>PBL è:</a:t>
            </a:r>
          </a:p>
        </p:txBody>
      </p:sp>
      <p:pic>
        <p:nvPicPr>
          <p:cNvPr id="6" name="Picture 6"/>
          <p:cNvPicPr>
            <a:picLocks noChangeAspect="1"/>
          </p:cNvPicPr>
          <p:nvPr/>
        </p:nvPicPr>
        <p:blipFill>
          <a:blip r:embed="rId4"/>
          <a:srcRect/>
          <a:stretch>
            <a:fillRect/>
          </a:stretch>
        </p:blipFill>
        <p:spPr>
          <a:xfrm>
            <a:off x="7867136" y="2373661"/>
            <a:ext cx="8822452" cy="5539678"/>
          </a:xfrm>
          <a:prstGeom prst="rect">
            <a:avLst/>
          </a:prstGeom>
        </p:spPr>
      </p:pic>
      <p:sp>
        <p:nvSpPr>
          <p:cNvPr id="7" name="TextBox 7"/>
          <p:cNvSpPr txBox="1"/>
          <p:nvPr/>
        </p:nvSpPr>
        <p:spPr>
          <a:xfrm>
            <a:off x="1588457" y="4119485"/>
            <a:ext cx="5951788" cy="2475357"/>
          </a:xfrm>
          <a:prstGeom prst="rect">
            <a:avLst/>
          </a:prstGeom>
        </p:spPr>
        <p:txBody>
          <a:bodyPr lIns="0" tIns="0" rIns="0" bIns="0" rtlCol="0" anchor="t">
            <a:spAutoFit/>
          </a:bodyPr>
          <a:lstStyle/>
          <a:p>
            <a:pPr marL="705802" lvl="1" indent="-352901" algn="l">
              <a:lnSpc>
                <a:spcPts val="4914"/>
              </a:lnSpc>
              <a:buFont typeface="Arial"/>
              <a:buChar char="•"/>
            </a:pPr>
            <a:r>
              <a:rPr lang="it-IT" sz="3900" dirty="0">
                <a:solidFill>
                  <a:srgbClr val="043296"/>
                </a:solidFill>
                <a:latin typeface="Fira Sans Medium"/>
              </a:rPr>
              <a:t>Interdisciplinare</a:t>
            </a:r>
          </a:p>
          <a:p>
            <a:pPr marL="705802" lvl="1" indent="-352901" algn="l">
              <a:lnSpc>
                <a:spcPts val="4914"/>
              </a:lnSpc>
              <a:buFont typeface="Arial"/>
              <a:buChar char="•"/>
            </a:pPr>
            <a:r>
              <a:rPr lang="it-IT" sz="3900" dirty="0">
                <a:solidFill>
                  <a:srgbClr val="043296"/>
                </a:solidFill>
                <a:latin typeface="Fira Sans Medium"/>
              </a:rPr>
              <a:t>Appassionante </a:t>
            </a:r>
          </a:p>
          <a:p>
            <a:pPr marL="705802" lvl="1" indent="-352901" algn="l">
              <a:lnSpc>
                <a:spcPts val="4914"/>
              </a:lnSpc>
              <a:buFont typeface="Arial"/>
              <a:buChar char="•"/>
            </a:pPr>
            <a:r>
              <a:rPr lang="it-IT" sz="3900" dirty="0">
                <a:solidFill>
                  <a:srgbClr val="043296"/>
                </a:solidFill>
                <a:latin typeface="Fira Sans Medium"/>
              </a:rPr>
              <a:t>Legato alla vita reale</a:t>
            </a:r>
          </a:p>
          <a:p>
            <a:pPr marL="705802" lvl="1" indent="-352901" algn="l">
              <a:lnSpc>
                <a:spcPts val="4914"/>
              </a:lnSpc>
              <a:buFont typeface="Arial"/>
              <a:buChar char="•"/>
            </a:pPr>
            <a:r>
              <a:rPr lang="it-IT" sz="3900" dirty="0">
                <a:solidFill>
                  <a:srgbClr val="043296"/>
                </a:solidFill>
                <a:latin typeface="Fira Sans Medium"/>
              </a:rPr>
              <a:t>Autogestito</a:t>
            </a:r>
          </a:p>
        </p:txBody>
      </p:sp>
      <p:pic>
        <p:nvPicPr>
          <p:cNvPr id="8" name="Immagine 7" descr="Immagine che contiene testo, grafica vettoriale, clipart">
            <a:extLst>
              <a:ext uri="{FF2B5EF4-FFF2-40B4-BE49-F238E27FC236}">
                <a16:creationId xmlns:a16="http://schemas.microsoft.com/office/drawing/2014/main" id="{A09C6301-F872-50CA-65DF-C680AF11ED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397FD9C5-E8EB-0826-1754-39CFEB3C71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1207</Words>
  <Application>Microsoft Office PowerPoint</Application>
  <PresentationFormat>Personalizzato</PresentationFormat>
  <Paragraphs>140</Paragraphs>
  <Slides>30</Slides>
  <Notes>0</Notes>
  <HiddenSlides>0</HiddenSlides>
  <MMClips>2</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30</vt:i4>
      </vt:variant>
    </vt:vector>
  </HeadingPairs>
  <TitlesOfParts>
    <vt:vector size="37" baseType="lpstr">
      <vt:lpstr>Fira Sans Medium Bold</vt:lpstr>
      <vt:lpstr>Fira Sans Medium</vt:lpstr>
      <vt:lpstr>Calibri</vt:lpstr>
      <vt:lpstr>Fira Sans Light Bold</vt:lpstr>
      <vt:lpstr>Arial</vt:lpstr>
      <vt:lpstr>Montserrat</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STEAM Lesson 2.pdf</dc:title>
  <cp:lastModifiedBy>Carmine Picone</cp:lastModifiedBy>
  <cp:revision>24</cp:revision>
  <dcterms:created xsi:type="dcterms:W3CDTF">2006-08-16T00:00:00Z</dcterms:created>
  <dcterms:modified xsi:type="dcterms:W3CDTF">2023-02-20T10:39:18Z</dcterms:modified>
  <dc:identifier>DAFYGcFoV8E</dc:identifier>
</cp:coreProperties>
</file>