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ira Sans Light Bold" panose="020B0604020202020204" charset="0"/>
      <p:regular r:id="rId36"/>
    </p:embeddedFont>
    <p:embeddedFont>
      <p:font typeface="Fira Sans Medium" panose="020B0603050000020004" pitchFamily="34" charset="0"/>
      <p:regular r:id="rId37"/>
      <p:italic r:id="rId38"/>
    </p:embeddedFont>
    <p:embeddedFont>
      <p:font typeface="Fira Sans Medium Bold" panose="020B0604020202020204" charset="0"/>
      <p:regular r:id="rId39"/>
    </p:embeddedFont>
    <p:embeddedFont>
      <p:font typeface="Montserrat" panose="00000500000000000000" pitchFamily="50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svg"/><Relationship Id="rId7" Type="http://schemas.openxmlformats.org/officeDocument/2006/relationships/image" Target="../media/image4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_r0VX-aU_T8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1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LMCZvGesRz8&amp;t=6s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7.svg"/><Relationship Id="rId9" Type="http://schemas.openxmlformats.org/officeDocument/2006/relationships/image" Target="../media/image28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69288" y="4028456"/>
            <a:ext cx="10182206" cy="632203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FAC81F0-3EE1-6529-AC54-FA79602382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46646" y="9005234"/>
            <a:ext cx="1477179" cy="109126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9032F91-0701-41ED-4ED1-2670B6C76ACC}"/>
              </a:ext>
            </a:extLst>
          </p:cNvPr>
          <p:cNvSpPr txBox="1"/>
          <p:nvPr/>
        </p:nvSpPr>
        <p:spPr>
          <a:xfrm>
            <a:off x="1028700" y="5203831"/>
            <a:ext cx="9715500" cy="1492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es-ES" sz="4299" spc="128" dirty="0">
                <a:solidFill>
                  <a:srgbClr val="043296"/>
                </a:solidFill>
                <a:latin typeface="Fira Sans Light Bold"/>
              </a:rPr>
              <a:t>Curso de formación semipresencial para profesores de primaria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0AE9F29-D93D-744F-99B8-A163C80A3EF2}"/>
              </a:ext>
            </a:extLst>
          </p:cNvPr>
          <p:cNvSpPr txBox="1"/>
          <p:nvPr/>
        </p:nvSpPr>
        <p:spPr>
          <a:xfrm>
            <a:off x="1138368" y="1722115"/>
            <a:ext cx="15168432" cy="59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104" dirty="0">
                <a:solidFill>
                  <a:srgbClr val="A066CB"/>
                </a:solidFill>
                <a:latin typeface="Fira Sans Medium Bold"/>
              </a:rPr>
              <a:t>SPACE*LAB Erasmus+ Project 2021-1-IT02-KA220-SCH-000032535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0BCAC-B962-EF6E-5EC4-8E45DFCA69EC}"/>
              </a:ext>
            </a:extLst>
          </p:cNvPr>
          <p:cNvSpPr txBox="1"/>
          <p:nvPr/>
        </p:nvSpPr>
        <p:spPr>
          <a:xfrm>
            <a:off x="1028700" y="3314700"/>
            <a:ext cx="8491579" cy="196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9"/>
              </a:lnSpc>
            </a:pPr>
            <a:r>
              <a:rPr lang="en-US" sz="11499" dirty="0">
                <a:solidFill>
                  <a:srgbClr val="1836B2"/>
                </a:solidFill>
                <a:latin typeface="Montserrat"/>
              </a:rPr>
              <a:t>SPACE*Lab </a:t>
            </a:r>
          </a:p>
        </p:txBody>
      </p:sp>
      <p:pic>
        <p:nvPicPr>
          <p:cNvPr id="13" name="Immagine 12" descr="Immagine che contiene testo">
            <a:extLst>
              <a:ext uri="{FF2B5EF4-FFF2-40B4-BE49-F238E27FC236}">
                <a16:creationId xmlns:a16="http://schemas.microsoft.com/office/drawing/2014/main" id="{A4D790BC-F85C-5644-C65B-8F564F820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184422"/>
            <a:ext cx="3589136" cy="752983"/>
          </a:xfrm>
          <a:prstGeom prst="rect">
            <a:avLst/>
          </a:prstGeom>
        </p:spPr>
      </p:pic>
      <p:pic>
        <p:nvPicPr>
          <p:cNvPr id="14" name="Immagine 13" descr="Immagine che contiene testo, grafica vettoriale, clipart">
            <a:extLst>
              <a:ext uri="{FF2B5EF4-FFF2-40B4-BE49-F238E27FC236}">
                <a16:creationId xmlns:a16="http://schemas.microsoft.com/office/drawing/2014/main" id="{EA59D4D4-3A54-55EF-0DAE-4E2229BD2E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86" y="2705100"/>
            <a:ext cx="3429000" cy="222885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4F5BF9EC-0F41-48CF-AD32-78BD19ADBA46}"/>
              </a:ext>
            </a:extLst>
          </p:cNvPr>
          <p:cNvSpPr txBox="1"/>
          <p:nvPr/>
        </p:nvSpPr>
        <p:spPr>
          <a:xfrm>
            <a:off x="3476413" y="621030"/>
            <a:ext cx="11335174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Fira Sans Medium"/>
              </a:rPr>
              <a:t>Financiado por la Unión Europea. Sin embargo, los puntos de vista y las opiniones expresadas pertenecen únicamente a los autores y no reflejan necesariamente las de la Unión Europea o la Agencia Ejecutiva Europea de Educación y Cultura (EACEA). Ni la Unión Europea ni la EACEA pueden hacerse responsables de ellos.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960" y="3856849"/>
            <a:ext cx="2438522" cy="56590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87127" y="2035737"/>
            <a:ext cx="1027187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05"/>
              </a:lnSpc>
            </a:pPr>
            <a:r>
              <a:rPr lang="en-US" sz="7899" spc="-94" dirty="0">
                <a:solidFill>
                  <a:srgbClr val="043296"/>
                </a:solidFill>
                <a:latin typeface="Fira Sans Medium"/>
              </a:rPr>
              <a:t>El maestro </a:t>
            </a:r>
            <a:r>
              <a:rPr lang="en-US" sz="7899" spc="-94" dirty="0" err="1">
                <a:solidFill>
                  <a:srgbClr val="043296"/>
                </a:solidFill>
                <a:latin typeface="Fira Sans Medium"/>
              </a:rPr>
              <a:t>en</a:t>
            </a:r>
            <a:r>
              <a:rPr lang="en-US" sz="7899" spc="-94" dirty="0">
                <a:solidFill>
                  <a:srgbClr val="043296"/>
                </a:solidFill>
                <a:latin typeface="Fira Sans Medium"/>
              </a:rPr>
              <a:t> PBL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5404" y="4152900"/>
            <a:ext cx="9524138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2"/>
              </a:lnSpc>
            </a:pPr>
            <a:r>
              <a:rPr lang="es-ES" sz="3900" dirty="0">
                <a:solidFill>
                  <a:srgbClr val="043296"/>
                </a:solidFill>
                <a:latin typeface="Fira Sans Medium"/>
              </a:rPr>
              <a:t>¡El maestro está siempre presente! ¡El maestro es una Guía a un lado, que sigue los progresos de los estudiantes!</a:t>
            </a:r>
          </a:p>
          <a:p>
            <a:pPr>
              <a:lnSpc>
                <a:spcPts val="4422"/>
              </a:lnSpc>
            </a:pPr>
            <a:r>
              <a:rPr lang="es-ES" sz="3900" dirty="0">
                <a:solidFill>
                  <a:srgbClr val="043296"/>
                </a:solidFill>
                <a:latin typeface="Fira Sans Medium"/>
              </a:rPr>
              <a:t>El maestro verifica y sigue el aprendizaje y las fuentes de los estudiantes.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D2418793-A641-2098-37E2-111C4E190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255B147E-619E-0795-FFB2-9790E9EB2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74709" y="1028700"/>
            <a:ext cx="11013291" cy="15386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21864" y="1134461"/>
            <a:ext cx="911898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Fira Sans Medium"/>
              </a:rPr>
              <a:t>La </a:t>
            </a: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pregunta</a:t>
            </a:r>
            <a:r>
              <a:rPr lang="en-US" sz="6999" dirty="0">
                <a:solidFill>
                  <a:srgbClr val="FFFFFF"/>
                </a:solidFill>
                <a:latin typeface="Fira Sans Medium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guía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733080" y="2848854"/>
            <a:ext cx="9526220" cy="1347234"/>
            <a:chOff x="0" y="0"/>
            <a:chExt cx="12168599" cy="17209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68643" cy="1720909"/>
            </a:xfrm>
            <a:custGeom>
              <a:avLst/>
              <a:gdLst/>
              <a:ahLst/>
              <a:cxnLst/>
              <a:rect l="l" t="t" r="r" b="b"/>
              <a:pathLst>
                <a:path w="12168643" h="1720909">
                  <a:moveTo>
                    <a:pt x="0" y="172091"/>
                  </a:moveTo>
                  <a:cubicBezTo>
                    <a:pt x="0" y="77035"/>
                    <a:pt x="48765" y="0"/>
                    <a:pt x="108939" y="0"/>
                  </a:cubicBezTo>
                  <a:lnTo>
                    <a:pt x="12059688" y="0"/>
                  </a:lnTo>
                  <a:cubicBezTo>
                    <a:pt x="12119861" y="0"/>
                    <a:pt x="12168643" y="77035"/>
                    <a:pt x="12168643" y="172091"/>
                  </a:cubicBezTo>
                  <a:lnTo>
                    <a:pt x="12168643" y="1548818"/>
                  </a:lnTo>
                  <a:cubicBezTo>
                    <a:pt x="12168643" y="1643874"/>
                    <a:pt x="12119861" y="1720909"/>
                    <a:pt x="12059688" y="1720909"/>
                  </a:cubicBezTo>
                  <a:lnTo>
                    <a:pt x="108939" y="1720909"/>
                  </a:lnTo>
                  <a:cubicBezTo>
                    <a:pt x="48765" y="1720909"/>
                    <a:pt x="0" y="1643874"/>
                    <a:pt x="0" y="154881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01739" y="3104415"/>
            <a:ext cx="880728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3000" spc="-3" dirty="0">
                <a:solidFill>
                  <a:srgbClr val="043296"/>
                </a:solidFill>
                <a:latin typeface="Fira Sans Medium Bold"/>
              </a:rPr>
              <a:t>Una pregunta guía se presenta como el marco para el proyecto.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733080" y="4385837"/>
            <a:ext cx="9607766" cy="1291605"/>
            <a:chOff x="0" y="0"/>
            <a:chExt cx="12810355" cy="17221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10397" cy="1722120"/>
            </a:xfrm>
            <a:custGeom>
              <a:avLst/>
              <a:gdLst/>
              <a:ahLst/>
              <a:cxnLst/>
              <a:rect l="l" t="t" r="r" b="b"/>
              <a:pathLst>
                <a:path w="12810397" h="1722120">
                  <a:moveTo>
                    <a:pt x="0" y="172212"/>
                  </a:moveTo>
                  <a:cubicBezTo>
                    <a:pt x="0" y="77089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77089"/>
                    <a:pt x="12810397" y="172212"/>
                  </a:cubicBezTo>
                  <a:lnTo>
                    <a:pt x="12810397" y="1549908"/>
                  </a:lnTo>
                  <a:cubicBezTo>
                    <a:pt x="12810397" y="1645031"/>
                    <a:pt x="12759046" y="1722120"/>
                    <a:pt x="12695699" y="1722120"/>
                  </a:cubicBezTo>
                  <a:lnTo>
                    <a:pt x="114684" y="1722120"/>
                  </a:lnTo>
                  <a:cubicBezTo>
                    <a:pt x="51337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201739" y="4607678"/>
            <a:ext cx="967271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2800" spc="-3" dirty="0">
                <a:solidFill>
                  <a:srgbClr val="043296"/>
                </a:solidFill>
                <a:latin typeface="Fira Sans Medium Bold"/>
              </a:rPr>
              <a:t>Una buena pregunta guía es aquella que “enfoca todas </a:t>
            </a:r>
            <a:br>
              <a:rPr lang="es-ES" sz="2800" spc="-3" dirty="0">
                <a:solidFill>
                  <a:srgbClr val="043296"/>
                </a:solidFill>
                <a:latin typeface="Fira Sans Medium Bold"/>
              </a:rPr>
            </a:br>
            <a:r>
              <a:rPr lang="es-ES" sz="2800" spc="-3" dirty="0">
                <a:solidFill>
                  <a:srgbClr val="043296"/>
                </a:solidFill>
                <a:latin typeface="Fira Sans Medium Bold"/>
              </a:rPr>
              <a:t>las demás preguntas hacia una solución o producto”.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33080" y="5867942"/>
            <a:ext cx="9607766" cy="981442"/>
            <a:chOff x="0" y="0"/>
            <a:chExt cx="12810355" cy="1308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810397" cy="1308574"/>
            </a:xfrm>
            <a:custGeom>
              <a:avLst/>
              <a:gdLst/>
              <a:ahLst/>
              <a:cxnLst/>
              <a:rect l="l" t="t" r="r" b="b"/>
              <a:pathLst>
                <a:path w="12810397" h="1308574">
                  <a:moveTo>
                    <a:pt x="0" y="130857"/>
                  </a:moveTo>
                  <a:cubicBezTo>
                    <a:pt x="0" y="58577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58577"/>
                    <a:pt x="12810397" y="130857"/>
                  </a:cubicBezTo>
                  <a:lnTo>
                    <a:pt x="12810397" y="1177716"/>
                  </a:lnTo>
                  <a:cubicBezTo>
                    <a:pt x="12810397" y="1249997"/>
                    <a:pt x="12759046" y="1308574"/>
                    <a:pt x="12695699" y="1308574"/>
                  </a:cubicBezTo>
                  <a:lnTo>
                    <a:pt x="114684" y="1308574"/>
                  </a:lnTo>
                  <a:cubicBezTo>
                    <a:pt x="51337" y="1308574"/>
                    <a:pt x="0" y="1249997"/>
                    <a:pt x="0" y="1177716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221864" y="6125294"/>
            <a:ext cx="576982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Es </a:t>
            </a:r>
            <a:r>
              <a:rPr lang="en-US" sz="3000" spc="-3" dirty="0" err="1">
                <a:solidFill>
                  <a:srgbClr val="043296"/>
                </a:solidFill>
                <a:latin typeface="Fira Sans Medium Bold"/>
              </a:rPr>
              <a:t>abierta</a:t>
            </a: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33080" y="7039884"/>
            <a:ext cx="9607766" cy="1007289"/>
            <a:chOff x="0" y="0"/>
            <a:chExt cx="12810355" cy="13430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10397" cy="1343036"/>
            </a:xfrm>
            <a:custGeom>
              <a:avLst/>
              <a:gdLst/>
              <a:ahLst/>
              <a:cxnLst/>
              <a:rect l="l" t="t" r="r" b="b"/>
              <a:pathLst>
                <a:path w="12810397" h="1343036">
                  <a:moveTo>
                    <a:pt x="0" y="134304"/>
                  </a:moveTo>
                  <a:cubicBezTo>
                    <a:pt x="0" y="60120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60120"/>
                    <a:pt x="12810397" y="134304"/>
                  </a:cubicBezTo>
                  <a:lnTo>
                    <a:pt x="12810397" y="1208732"/>
                  </a:lnTo>
                  <a:cubicBezTo>
                    <a:pt x="12810397" y="1282916"/>
                    <a:pt x="12759046" y="1343036"/>
                    <a:pt x="12695699" y="1343036"/>
                  </a:cubicBezTo>
                  <a:lnTo>
                    <a:pt x="114684" y="1343036"/>
                  </a:lnTo>
                  <a:cubicBezTo>
                    <a:pt x="51337" y="1343036"/>
                    <a:pt x="0" y="1282916"/>
                    <a:pt x="0" y="1208732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221864" y="7270978"/>
            <a:ext cx="1286318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3000" spc="-3" dirty="0">
                <a:solidFill>
                  <a:srgbClr val="043296"/>
                </a:solidFill>
                <a:latin typeface="Fira Sans Medium Bold"/>
              </a:rPr>
              <a:t>Involucra el pensamiento de alto nivel.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733080" y="8237672"/>
            <a:ext cx="9607766" cy="1340250"/>
            <a:chOff x="0" y="0"/>
            <a:chExt cx="12810355" cy="17870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10397" cy="1786980"/>
            </a:xfrm>
            <a:custGeom>
              <a:avLst/>
              <a:gdLst/>
              <a:ahLst/>
              <a:cxnLst/>
              <a:rect l="l" t="t" r="r" b="b"/>
              <a:pathLst>
                <a:path w="12810397" h="1786980">
                  <a:moveTo>
                    <a:pt x="0" y="178698"/>
                  </a:moveTo>
                  <a:cubicBezTo>
                    <a:pt x="0" y="79992"/>
                    <a:pt x="51337" y="0"/>
                    <a:pt x="114684" y="0"/>
                  </a:cubicBezTo>
                  <a:lnTo>
                    <a:pt x="12695699" y="0"/>
                  </a:lnTo>
                  <a:cubicBezTo>
                    <a:pt x="12759046" y="0"/>
                    <a:pt x="12810397" y="79992"/>
                    <a:pt x="12810397" y="178698"/>
                  </a:cubicBezTo>
                  <a:lnTo>
                    <a:pt x="12810397" y="1608282"/>
                  </a:lnTo>
                  <a:cubicBezTo>
                    <a:pt x="12810397" y="1706987"/>
                    <a:pt x="12759046" y="1786980"/>
                    <a:pt x="12695699" y="1786980"/>
                  </a:cubicBezTo>
                  <a:lnTo>
                    <a:pt x="114684" y="1786980"/>
                  </a:lnTo>
                  <a:cubicBezTo>
                    <a:pt x="51337" y="1786980"/>
                    <a:pt x="0" y="1706987"/>
                    <a:pt x="0" y="1608282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8201739" y="8476902"/>
            <a:ext cx="960776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spc="-3" dirty="0">
                <a:solidFill>
                  <a:srgbClr val="043296"/>
                </a:solidFill>
                <a:latin typeface="Fira Sans Medium Bold"/>
              </a:rPr>
              <a:t>Requiere que los estudiantes sinteticen información de múltiples fuentes, experiencias y actividades.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40628" r="270" b="4"/>
          <a:stretch>
            <a:fillRect/>
          </a:stretch>
        </p:blipFill>
        <p:spPr>
          <a:xfrm>
            <a:off x="413551" y="1798039"/>
            <a:ext cx="6689707" cy="8488853"/>
          </a:xfrm>
          <a:prstGeom prst="rect">
            <a:avLst/>
          </a:prstGeom>
        </p:spPr>
      </p:pic>
      <p:pic>
        <p:nvPicPr>
          <p:cNvPr id="22" name="Immagine 21" descr="Immagine che contiene testo, grafica vettoriale, clipart">
            <a:extLst>
              <a:ext uri="{FF2B5EF4-FFF2-40B4-BE49-F238E27FC236}">
                <a16:creationId xmlns:a16="http://schemas.microsoft.com/office/drawing/2014/main" id="{87ED384A-BB6E-87CD-31FF-2823BD509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3" name="Immagine 22" descr="Immagine che contiene testo">
            <a:extLst>
              <a:ext uri="{FF2B5EF4-FFF2-40B4-BE49-F238E27FC236}">
                <a16:creationId xmlns:a16="http://schemas.microsoft.com/office/drawing/2014/main" id="{E0A0AF52-9806-4823-6732-806C4E68F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26974" y="3042160"/>
            <a:ext cx="12190736" cy="5954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31" lvl="1" indent="-464165">
              <a:spcBef>
                <a:spcPct val="0"/>
              </a:spcBef>
              <a:buFont typeface="Arial"/>
              <a:buChar char="•"/>
            </a:pPr>
            <a:r>
              <a:rPr lang="es-ES" sz="4299" dirty="0">
                <a:solidFill>
                  <a:srgbClr val="1836B2"/>
                </a:solidFill>
                <a:latin typeface="Fira Sans Medium"/>
              </a:rPr>
              <a:t>Suficientemente abierta para permitir la investigación individual.</a:t>
            </a:r>
          </a:p>
          <a:p>
            <a:pPr marL="928331" lvl="1" indent="-464165">
              <a:spcBef>
                <a:spcPct val="0"/>
              </a:spcBef>
              <a:buFont typeface="Arial"/>
              <a:buChar char="•"/>
            </a:pPr>
            <a:r>
              <a:rPr lang="es-ES" sz="4299" dirty="0">
                <a:solidFill>
                  <a:srgbClr val="1836B2"/>
                </a:solidFill>
                <a:latin typeface="Fira Sans Medium"/>
              </a:rPr>
              <a:t>Relevante y significativa para los estudiantes.</a:t>
            </a:r>
          </a:p>
          <a:p>
            <a:pPr marL="928331" lvl="1" indent="-464165">
              <a:spcBef>
                <a:spcPct val="0"/>
              </a:spcBef>
              <a:buFont typeface="Arial"/>
              <a:buChar char="•"/>
            </a:pPr>
            <a:r>
              <a:rPr lang="es-ES" sz="4299" dirty="0">
                <a:solidFill>
                  <a:srgbClr val="1836B2"/>
                </a:solidFill>
                <a:latin typeface="Fira Sans Medium"/>
              </a:rPr>
              <a:t>Apoyar el aprendizaje autodirigido</a:t>
            </a:r>
          </a:p>
          <a:p>
            <a:pPr marL="928331" lvl="1" indent="-464165">
              <a:spcBef>
                <a:spcPct val="0"/>
              </a:spcBef>
              <a:buFont typeface="Arial"/>
              <a:buChar char="•"/>
            </a:pPr>
            <a:r>
              <a:rPr lang="es-ES" sz="4299" dirty="0">
                <a:solidFill>
                  <a:srgbClr val="1836B2"/>
                </a:solidFill>
                <a:latin typeface="Fira Sans Medium"/>
              </a:rPr>
              <a:t>Implica la resolución auténtica de problemas.</a:t>
            </a:r>
          </a:p>
          <a:p>
            <a:pPr marL="928331" lvl="1" indent="-464165">
              <a:spcBef>
                <a:spcPct val="0"/>
              </a:spcBef>
              <a:buFont typeface="Arial"/>
              <a:buChar char="•"/>
            </a:pPr>
            <a:r>
              <a:rPr lang="es-ES" sz="4299" dirty="0">
                <a:solidFill>
                  <a:srgbClr val="1836B2"/>
                </a:solidFill>
                <a:latin typeface="Fira Sans Medium"/>
              </a:rPr>
              <a:t>Se presta para el trabajo interdisciplinario y la colaboración.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7710" y="2726689"/>
            <a:ext cx="3688357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83889" y="1433836"/>
            <a:ext cx="13438524" cy="129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s-ES" sz="7600" dirty="0">
                <a:solidFill>
                  <a:srgbClr val="1836B2"/>
                </a:solidFill>
                <a:latin typeface="Fira Sans Medium Bold"/>
              </a:rPr>
              <a:t>Una buena pregunta guía es: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4E108417-E0CF-06B5-D86F-10C1FDC74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2172CC74-D776-CDEE-57B0-12F4A667C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8296" y="1888866"/>
            <a:ext cx="13533120" cy="92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1"/>
              </a:lnSpc>
            </a:pPr>
            <a:r>
              <a:rPr lang="es-ES" sz="6300" spc="-75" dirty="0">
                <a:solidFill>
                  <a:srgbClr val="043296"/>
                </a:solidFill>
                <a:latin typeface="Fira Sans Medium"/>
              </a:rPr>
              <a:t>Una pregunta clave puede ser...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8214" y="3556122"/>
            <a:ext cx="13735050" cy="732613"/>
            <a:chOff x="0" y="0"/>
            <a:chExt cx="18313400" cy="984800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18288000" cy="959358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89601" y="3726180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ES" sz="3000" dirty="0">
                <a:solidFill>
                  <a:srgbClr val="FFFFFF"/>
                </a:solidFill>
                <a:latin typeface="Fira Sans Medium Bold"/>
              </a:rPr>
              <a:t>Exploración de una cuestión filosófica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43299" y="4334411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¿Cuándo crecemos?</a:t>
            </a: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¿Quién tiene el poder y cómo lo obtienen?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148215" y="5098499"/>
            <a:ext cx="13735050" cy="738569"/>
            <a:chOff x="0" y="0"/>
            <a:chExt cx="18313400" cy="984758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8288000" cy="959359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89601" y="5285866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ES" sz="3000" dirty="0">
                <a:solidFill>
                  <a:srgbClr val="FFFFFF"/>
                </a:solidFill>
                <a:latin typeface="Fira Sans Medium Bold"/>
              </a:rPr>
              <a:t>Una investigación de un evento histórico o período de tiempo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43299" y="5876786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¿Era necesario involucrar a los estadounidenses en la guerra de Vietnam?</a:t>
            </a: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¿Qué sabemos sobre la vida en Alemania Oriental antes de la unificación?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8215" y="6640874"/>
            <a:ext cx="13735050" cy="738600"/>
            <a:chOff x="0" y="0"/>
            <a:chExt cx="18313400" cy="984800"/>
          </a:xfrm>
        </p:grpSpPr>
        <p:sp>
          <p:nvSpPr>
            <p:cNvPr id="14" name="Freeform 14"/>
            <p:cNvSpPr/>
            <p:nvPr/>
          </p:nvSpPr>
          <p:spPr>
            <a:xfrm>
              <a:off x="12700" y="12700"/>
              <a:ext cx="18288000" cy="959358"/>
            </a:xfrm>
            <a:custGeom>
              <a:avLst/>
              <a:gdLst/>
              <a:ahLst/>
              <a:cxnLst/>
              <a:rect l="l" t="t" r="r" b="b"/>
              <a:pathLst>
                <a:path w="18288000" h="959358">
                  <a:moveTo>
                    <a:pt x="0" y="159893"/>
                  </a:moveTo>
                  <a:cubicBezTo>
                    <a:pt x="0" y="71628"/>
                    <a:pt x="73406" y="0"/>
                    <a:pt x="163957" y="0"/>
                  </a:cubicBezTo>
                  <a:lnTo>
                    <a:pt x="18124043" y="0"/>
                  </a:lnTo>
                  <a:cubicBezTo>
                    <a:pt x="18214594" y="0"/>
                    <a:pt x="18288000" y="71628"/>
                    <a:pt x="18288000" y="159893"/>
                  </a:cubicBezTo>
                  <a:lnTo>
                    <a:pt x="18288000" y="799465"/>
                  </a:lnTo>
                  <a:cubicBezTo>
                    <a:pt x="18288000" y="887730"/>
                    <a:pt x="18214594" y="959358"/>
                    <a:pt x="18124043" y="959358"/>
                  </a:cubicBezTo>
                  <a:lnTo>
                    <a:pt x="163957" y="959358"/>
                  </a:lnTo>
                  <a:cubicBezTo>
                    <a:pt x="73406" y="959358"/>
                    <a:pt x="0" y="887857"/>
                    <a:pt x="0" y="799465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8313400" cy="984758"/>
            </a:xfrm>
            <a:custGeom>
              <a:avLst/>
              <a:gdLst/>
              <a:ahLst/>
              <a:cxnLst/>
              <a:rect l="l" t="t" r="r" b="b"/>
              <a:pathLst>
                <a:path w="18313400" h="984758">
                  <a:moveTo>
                    <a:pt x="0" y="172593"/>
                  </a:moveTo>
                  <a:cubicBezTo>
                    <a:pt x="0" y="76962"/>
                    <a:pt x="79375" y="0"/>
                    <a:pt x="176657" y="0"/>
                  </a:cubicBezTo>
                  <a:lnTo>
                    <a:pt x="18136743" y="0"/>
                  </a:lnTo>
                  <a:lnTo>
                    <a:pt x="18136743" y="12700"/>
                  </a:lnTo>
                  <a:lnTo>
                    <a:pt x="18136743" y="0"/>
                  </a:lnTo>
                  <a:cubicBezTo>
                    <a:pt x="18234025" y="0"/>
                    <a:pt x="18313400" y="76962"/>
                    <a:pt x="18313400" y="172593"/>
                  </a:cubicBezTo>
                  <a:lnTo>
                    <a:pt x="18300700" y="172593"/>
                  </a:lnTo>
                  <a:lnTo>
                    <a:pt x="18313400" y="172593"/>
                  </a:lnTo>
                  <a:lnTo>
                    <a:pt x="18313400" y="812165"/>
                  </a:lnTo>
                  <a:lnTo>
                    <a:pt x="18300700" y="812165"/>
                  </a:lnTo>
                  <a:lnTo>
                    <a:pt x="18313400" y="812165"/>
                  </a:lnTo>
                  <a:cubicBezTo>
                    <a:pt x="18313400" y="907796"/>
                    <a:pt x="18234025" y="984758"/>
                    <a:pt x="18136743" y="984758"/>
                  </a:cubicBezTo>
                  <a:lnTo>
                    <a:pt x="18136743" y="972058"/>
                  </a:lnTo>
                  <a:lnTo>
                    <a:pt x="18136743" y="984758"/>
                  </a:lnTo>
                  <a:lnTo>
                    <a:pt x="176657" y="984758"/>
                  </a:lnTo>
                  <a:lnTo>
                    <a:pt x="176657" y="972058"/>
                  </a:lnTo>
                  <a:lnTo>
                    <a:pt x="176657" y="984758"/>
                  </a:lnTo>
                  <a:cubicBezTo>
                    <a:pt x="79375" y="984758"/>
                    <a:pt x="0" y="907796"/>
                    <a:pt x="0" y="812165"/>
                  </a:cubicBezTo>
                  <a:lnTo>
                    <a:pt x="0" y="172593"/>
                  </a:lnTo>
                  <a:lnTo>
                    <a:pt x="12700" y="172593"/>
                  </a:lnTo>
                  <a:lnTo>
                    <a:pt x="0" y="172593"/>
                  </a:lnTo>
                  <a:moveTo>
                    <a:pt x="25400" y="172593"/>
                  </a:moveTo>
                  <a:lnTo>
                    <a:pt x="25400" y="812165"/>
                  </a:lnTo>
                  <a:lnTo>
                    <a:pt x="12700" y="812165"/>
                  </a:lnTo>
                  <a:lnTo>
                    <a:pt x="25400" y="812165"/>
                  </a:lnTo>
                  <a:cubicBezTo>
                    <a:pt x="25400" y="893191"/>
                    <a:pt x="92837" y="959358"/>
                    <a:pt x="176657" y="959358"/>
                  </a:cubicBezTo>
                  <a:lnTo>
                    <a:pt x="18136743" y="959358"/>
                  </a:lnTo>
                  <a:cubicBezTo>
                    <a:pt x="18220562" y="959358"/>
                    <a:pt x="18288000" y="893191"/>
                    <a:pt x="18288000" y="812165"/>
                  </a:cubicBezTo>
                  <a:lnTo>
                    <a:pt x="18288000" y="172593"/>
                  </a:lnTo>
                  <a:cubicBezTo>
                    <a:pt x="18288000" y="91567"/>
                    <a:pt x="18220562" y="25400"/>
                    <a:pt x="18136743" y="25400"/>
                  </a:cubicBezTo>
                  <a:lnTo>
                    <a:pt x="176657" y="25400"/>
                  </a:lnTo>
                  <a:lnTo>
                    <a:pt x="176657" y="12700"/>
                  </a:lnTo>
                  <a:lnTo>
                    <a:pt x="176657" y="25400"/>
                  </a:lnTo>
                  <a:cubicBezTo>
                    <a:pt x="92837" y="25400"/>
                    <a:pt x="25400" y="91567"/>
                    <a:pt x="25400" y="172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489601" y="6796798"/>
            <a:ext cx="13512399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ES" sz="3000" dirty="0">
                <a:solidFill>
                  <a:srgbClr val="FFFFFF"/>
                </a:solidFill>
                <a:latin typeface="Fira Sans Medium Bold"/>
              </a:rPr>
              <a:t>Una situación de resolución de problemas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43299" y="7419161"/>
            <a:ext cx="1329296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¿Cómo podemos mejorar el flujo de tráfico en nuestra ciudad?</a:t>
            </a:r>
          </a:p>
          <a:p>
            <a:pPr marL="632460" lvl="2" indent="-342900" algn="l">
              <a:lnSpc>
                <a:spcPts val="2592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43296"/>
                </a:solidFill>
                <a:latin typeface="Fira Sans Medium"/>
              </a:rPr>
              <a:t>¿Qué debemos hacer con los almuerzos fríos en la cafetería de nuestra escuela?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21" name="Immagine 20" descr="Immagine che contiene testo, grafica vettoriale, clipart">
            <a:extLst>
              <a:ext uri="{FF2B5EF4-FFF2-40B4-BE49-F238E27FC236}">
                <a16:creationId xmlns:a16="http://schemas.microsoft.com/office/drawing/2014/main" id="{C273816D-AE81-790A-15D3-4664A8627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2" name="Immagine 21" descr="Immagine che contiene testo">
            <a:extLst>
              <a:ext uri="{FF2B5EF4-FFF2-40B4-BE49-F238E27FC236}">
                <a16:creationId xmlns:a16="http://schemas.microsoft.com/office/drawing/2014/main" id="{F2AF7E9D-604F-5EA3-BD18-239F95BB7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76475" y="3426632"/>
            <a:ext cx="13735050" cy="846532"/>
            <a:chOff x="0" y="0"/>
            <a:chExt cx="18313400" cy="112871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8288000" cy="1103376"/>
            </a:xfrm>
            <a:custGeom>
              <a:avLst/>
              <a:gdLst/>
              <a:ahLst/>
              <a:cxnLst/>
              <a:rect l="l" t="t" r="r" b="b"/>
              <a:pathLst>
                <a:path w="1828800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8100167" y="0"/>
                  </a:lnTo>
                  <a:cubicBezTo>
                    <a:pt x="18203926" y="0"/>
                    <a:pt x="18288000" y="82296"/>
                    <a:pt x="18288000" y="183896"/>
                  </a:cubicBezTo>
                  <a:lnTo>
                    <a:pt x="18288000" y="919480"/>
                  </a:lnTo>
                  <a:cubicBezTo>
                    <a:pt x="18288000" y="1021080"/>
                    <a:pt x="18203926" y="1103376"/>
                    <a:pt x="1810016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313400" cy="1128776"/>
            </a:xfrm>
            <a:custGeom>
              <a:avLst/>
              <a:gdLst/>
              <a:ahLst/>
              <a:cxnLst/>
              <a:rect l="l" t="t" r="r" b="b"/>
              <a:pathLst>
                <a:path w="1831340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8112867" y="0"/>
                  </a:lnTo>
                  <a:lnTo>
                    <a:pt x="18112867" y="12700"/>
                  </a:lnTo>
                  <a:lnTo>
                    <a:pt x="18112867" y="0"/>
                  </a:lnTo>
                  <a:cubicBezTo>
                    <a:pt x="18223356" y="0"/>
                    <a:pt x="18313400" y="87757"/>
                    <a:pt x="18313400" y="196596"/>
                  </a:cubicBezTo>
                  <a:lnTo>
                    <a:pt x="18300700" y="196596"/>
                  </a:lnTo>
                  <a:lnTo>
                    <a:pt x="18313400" y="196596"/>
                  </a:lnTo>
                  <a:lnTo>
                    <a:pt x="18313400" y="932180"/>
                  </a:lnTo>
                  <a:lnTo>
                    <a:pt x="18300700" y="932180"/>
                  </a:lnTo>
                  <a:lnTo>
                    <a:pt x="18313400" y="932180"/>
                  </a:lnTo>
                  <a:cubicBezTo>
                    <a:pt x="18313400" y="1041019"/>
                    <a:pt x="18223356" y="1128776"/>
                    <a:pt x="18112867" y="1128776"/>
                  </a:cubicBezTo>
                  <a:lnTo>
                    <a:pt x="18112867" y="1116076"/>
                  </a:lnTo>
                  <a:lnTo>
                    <a:pt x="1811286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505" y="1103376"/>
                    <a:pt x="200533" y="1103376"/>
                  </a:cubicBezTo>
                  <a:lnTo>
                    <a:pt x="18112867" y="1103376"/>
                  </a:lnTo>
                  <a:cubicBezTo>
                    <a:pt x="18209895" y="1103376"/>
                    <a:pt x="18288000" y="1026541"/>
                    <a:pt x="18288000" y="932180"/>
                  </a:cubicBezTo>
                  <a:lnTo>
                    <a:pt x="18288000" y="196596"/>
                  </a:lnTo>
                  <a:cubicBezTo>
                    <a:pt x="18288000" y="102235"/>
                    <a:pt x="18209895" y="25400"/>
                    <a:pt x="1811286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505" y="25400"/>
                    <a:pt x="25400" y="102235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99200" y="3615180"/>
            <a:ext cx="134790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s-ES" sz="3450" dirty="0">
                <a:solidFill>
                  <a:srgbClr val="FFFFFF"/>
                </a:solidFill>
                <a:latin typeface="Fira Sans Medium Bold"/>
              </a:rPr>
              <a:t>Examen de un tema controvertido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71559" y="4371162"/>
            <a:ext cx="1327162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¿Debe la población tener acceso a las armas cortas?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¿Se debe enseñar religión en las escuelas?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¿Se justifica alguna vez la guerra?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endParaRPr lang="es-ES" sz="2700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276475" y="5646708"/>
            <a:ext cx="13735050" cy="846532"/>
            <a:chOff x="0" y="0"/>
            <a:chExt cx="18313400" cy="1128710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18288000" cy="1103376"/>
            </a:xfrm>
            <a:custGeom>
              <a:avLst/>
              <a:gdLst/>
              <a:ahLst/>
              <a:cxnLst/>
              <a:rect l="l" t="t" r="r" b="b"/>
              <a:pathLst>
                <a:path w="18288000" h="1103376">
                  <a:moveTo>
                    <a:pt x="0" y="183896"/>
                  </a:moveTo>
                  <a:cubicBezTo>
                    <a:pt x="0" y="82296"/>
                    <a:pt x="84074" y="0"/>
                    <a:pt x="187833" y="0"/>
                  </a:cubicBezTo>
                  <a:lnTo>
                    <a:pt x="18100167" y="0"/>
                  </a:lnTo>
                  <a:cubicBezTo>
                    <a:pt x="18203926" y="0"/>
                    <a:pt x="18288000" y="82296"/>
                    <a:pt x="18288000" y="183896"/>
                  </a:cubicBezTo>
                  <a:lnTo>
                    <a:pt x="18288000" y="919480"/>
                  </a:lnTo>
                  <a:cubicBezTo>
                    <a:pt x="18288000" y="1021080"/>
                    <a:pt x="18203926" y="1103376"/>
                    <a:pt x="18100167" y="1103376"/>
                  </a:cubicBezTo>
                  <a:lnTo>
                    <a:pt x="187833" y="1103376"/>
                  </a:lnTo>
                  <a:cubicBezTo>
                    <a:pt x="84074" y="1103249"/>
                    <a:pt x="0" y="1020953"/>
                    <a:pt x="0" y="919480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313400" cy="1128776"/>
            </a:xfrm>
            <a:custGeom>
              <a:avLst/>
              <a:gdLst/>
              <a:ahLst/>
              <a:cxnLst/>
              <a:rect l="l" t="t" r="r" b="b"/>
              <a:pathLst>
                <a:path w="18313400" h="1128776">
                  <a:moveTo>
                    <a:pt x="0" y="196596"/>
                  </a:moveTo>
                  <a:cubicBezTo>
                    <a:pt x="0" y="87757"/>
                    <a:pt x="90043" y="0"/>
                    <a:pt x="200533" y="0"/>
                  </a:cubicBezTo>
                  <a:lnTo>
                    <a:pt x="18112867" y="0"/>
                  </a:lnTo>
                  <a:lnTo>
                    <a:pt x="18112867" y="12700"/>
                  </a:lnTo>
                  <a:lnTo>
                    <a:pt x="18112867" y="0"/>
                  </a:lnTo>
                  <a:cubicBezTo>
                    <a:pt x="18223356" y="0"/>
                    <a:pt x="18313400" y="87757"/>
                    <a:pt x="18313400" y="196596"/>
                  </a:cubicBezTo>
                  <a:lnTo>
                    <a:pt x="18300700" y="196596"/>
                  </a:lnTo>
                  <a:lnTo>
                    <a:pt x="18313400" y="196596"/>
                  </a:lnTo>
                  <a:lnTo>
                    <a:pt x="18313400" y="932180"/>
                  </a:lnTo>
                  <a:lnTo>
                    <a:pt x="18300700" y="932180"/>
                  </a:lnTo>
                  <a:lnTo>
                    <a:pt x="18313400" y="932180"/>
                  </a:lnTo>
                  <a:cubicBezTo>
                    <a:pt x="18313400" y="1041019"/>
                    <a:pt x="18223356" y="1128776"/>
                    <a:pt x="18112867" y="1128776"/>
                  </a:cubicBezTo>
                  <a:lnTo>
                    <a:pt x="18112867" y="1116076"/>
                  </a:lnTo>
                  <a:lnTo>
                    <a:pt x="18112867" y="1128776"/>
                  </a:lnTo>
                  <a:lnTo>
                    <a:pt x="200533" y="1128776"/>
                  </a:lnTo>
                  <a:lnTo>
                    <a:pt x="200533" y="1116076"/>
                  </a:lnTo>
                  <a:lnTo>
                    <a:pt x="200533" y="1128776"/>
                  </a:lnTo>
                  <a:cubicBezTo>
                    <a:pt x="90043" y="1128649"/>
                    <a:pt x="0" y="1040892"/>
                    <a:pt x="0" y="932180"/>
                  </a:cubicBezTo>
                  <a:lnTo>
                    <a:pt x="0" y="196596"/>
                  </a:lnTo>
                  <a:lnTo>
                    <a:pt x="12700" y="196596"/>
                  </a:lnTo>
                  <a:lnTo>
                    <a:pt x="0" y="196596"/>
                  </a:lnTo>
                  <a:moveTo>
                    <a:pt x="25400" y="196596"/>
                  </a:moveTo>
                  <a:lnTo>
                    <a:pt x="25400" y="932180"/>
                  </a:lnTo>
                  <a:lnTo>
                    <a:pt x="12700" y="932180"/>
                  </a:lnTo>
                  <a:lnTo>
                    <a:pt x="25400" y="932180"/>
                  </a:lnTo>
                  <a:cubicBezTo>
                    <a:pt x="25400" y="1026414"/>
                    <a:pt x="103505" y="1103376"/>
                    <a:pt x="200533" y="1103376"/>
                  </a:cubicBezTo>
                  <a:lnTo>
                    <a:pt x="18112867" y="1103376"/>
                  </a:lnTo>
                  <a:cubicBezTo>
                    <a:pt x="18209895" y="1103376"/>
                    <a:pt x="18288000" y="1026541"/>
                    <a:pt x="18288000" y="932180"/>
                  </a:cubicBezTo>
                  <a:lnTo>
                    <a:pt x="18288000" y="196596"/>
                  </a:lnTo>
                  <a:cubicBezTo>
                    <a:pt x="18288000" y="102235"/>
                    <a:pt x="18209895" y="25400"/>
                    <a:pt x="18112867" y="25400"/>
                  </a:cubicBezTo>
                  <a:lnTo>
                    <a:pt x="200533" y="25400"/>
                  </a:lnTo>
                  <a:lnTo>
                    <a:pt x="200533" y="12700"/>
                  </a:lnTo>
                  <a:lnTo>
                    <a:pt x="200533" y="25400"/>
                  </a:lnTo>
                  <a:cubicBezTo>
                    <a:pt x="103505" y="25400"/>
                    <a:pt x="25400" y="102235"/>
                    <a:pt x="25400" y="1965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599200" y="5844541"/>
            <a:ext cx="134790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s-ES" sz="3450" dirty="0">
                <a:solidFill>
                  <a:srgbClr val="FFFFFF"/>
                </a:solidFill>
                <a:latin typeface="Fira Sans Medium Bold"/>
              </a:rPr>
              <a:t>Un desafío para diseñar, crear o producir algo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1559" y="6536737"/>
            <a:ext cx="13271627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¿Cómo podemos crear un mural que represente el pasado y el presente de nuestra comunidad?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¿Cómo podemos diseñar un sitio web para compartir nuestra poesía con el mundo?</a:t>
            </a:r>
          </a:p>
          <a:p>
            <a:pPr marL="782954" lvl="2" indent="-457200" algn="l">
              <a:lnSpc>
                <a:spcPts val="2916"/>
              </a:lnSpc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rgbClr val="043296"/>
                </a:solidFill>
                <a:latin typeface="Fira Sans Medium"/>
              </a:rPr>
              <a:t>¿Cómo puede funcionar un club de lectura exitoso en nuestra escuela?</a:t>
            </a:r>
          </a:p>
        </p:txBody>
      </p:sp>
      <p:pic>
        <p:nvPicPr>
          <p:cNvPr id="16" name="Immagine 15" descr="Immagine che contiene testo, grafica vettoriale, clipart">
            <a:extLst>
              <a:ext uri="{FF2B5EF4-FFF2-40B4-BE49-F238E27FC236}">
                <a16:creationId xmlns:a16="http://schemas.microsoft.com/office/drawing/2014/main" id="{BAC6CAB7-F346-701C-54D3-FD29D1457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17" name="Immagine 16" descr="Immagine che contiene testo">
            <a:extLst>
              <a:ext uri="{FF2B5EF4-FFF2-40B4-BE49-F238E27FC236}">
                <a16:creationId xmlns:a16="http://schemas.microsoft.com/office/drawing/2014/main" id="{EAB3EFAB-AF56-60B8-6DCE-6163F4B95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9B48B-5DA8-7DE5-52BA-83D31D67773E}"/>
              </a:ext>
            </a:extLst>
          </p:cNvPr>
          <p:cNvSpPr txBox="1"/>
          <p:nvPr/>
        </p:nvSpPr>
        <p:spPr>
          <a:xfrm>
            <a:off x="2368296" y="1888866"/>
            <a:ext cx="13533120" cy="92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1"/>
              </a:lnSpc>
            </a:pPr>
            <a:r>
              <a:rPr lang="es-ES" sz="6300" spc="-75" dirty="0">
                <a:solidFill>
                  <a:srgbClr val="043296"/>
                </a:solidFill>
                <a:latin typeface="Fira Sans Medium"/>
              </a:rPr>
              <a:t>Una pregunta clave puede ser...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317" b="16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41587" y="1572393"/>
            <a:ext cx="11013291" cy="1538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046576" y="1678154"/>
            <a:ext cx="911898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Actividad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4910" y="3509781"/>
            <a:ext cx="8748413" cy="351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s-ES" sz="3499" dirty="0">
                <a:solidFill>
                  <a:srgbClr val="043296"/>
                </a:solidFill>
                <a:latin typeface="Fira Sans Medium"/>
              </a:rPr>
              <a:t>Escriba su propia pregunta de conducción:</a:t>
            </a:r>
          </a:p>
          <a:p>
            <a:pPr marL="457200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s-ES" sz="3499" dirty="0">
                <a:solidFill>
                  <a:srgbClr val="043296"/>
                </a:solidFill>
                <a:latin typeface="Fira Sans Medium"/>
              </a:rPr>
              <a:t>Elija una de las preguntas de conducción propuestas</a:t>
            </a:r>
          </a:p>
          <a:p>
            <a:pPr marL="457200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s-ES" sz="3499" dirty="0">
                <a:solidFill>
                  <a:srgbClr val="043296"/>
                </a:solidFill>
                <a:latin typeface="Fira Sans Medium"/>
              </a:rPr>
              <a:t>Formule su propia pregunta de conducción siguiendo el ejemplo</a:t>
            </a:r>
          </a:p>
          <a:p>
            <a:pPr marL="457200" indent="-457200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s-ES" sz="3499" dirty="0">
                <a:solidFill>
                  <a:srgbClr val="043296"/>
                </a:solidFill>
                <a:latin typeface="Fira Sans Medium"/>
              </a:rPr>
              <a:t>toma en cuenta tu tema</a:t>
            </a:r>
          </a:p>
        </p:txBody>
      </p:sp>
      <p:pic>
        <p:nvPicPr>
          <p:cNvPr id="10" name="Immagine 9" descr="Immagine che contiene testo">
            <a:extLst>
              <a:ext uri="{FF2B5EF4-FFF2-40B4-BE49-F238E27FC236}">
                <a16:creationId xmlns:a16="http://schemas.microsoft.com/office/drawing/2014/main" id="{4273D562-9462-744C-7BF2-36965CAC7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3FBEF26-B1E2-40EB-7516-8F5CA80B59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1080" y="5401066"/>
            <a:ext cx="459754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1080" y="2691657"/>
            <a:ext cx="4952166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86824" y="3725548"/>
            <a:ext cx="7900777" cy="307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</a:pPr>
            <a:r>
              <a:rPr lang="en-US" sz="8799" dirty="0">
                <a:solidFill>
                  <a:srgbClr val="1836B2"/>
                </a:solidFill>
                <a:latin typeface="Fira Sans Medium Bold"/>
              </a:rPr>
              <a:t>PBL: ¡El </a:t>
            </a:r>
            <a:r>
              <a:rPr lang="en-US" sz="8799" dirty="0" err="1">
                <a:solidFill>
                  <a:srgbClr val="1836B2"/>
                </a:solidFill>
                <a:latin typeface="Fira Sans Medium Bold"/>
              </a:rPr>
              <a:t>desafío</a:t>
            </a:r>
            <a:r>
              <a:rPr lang="en-US" sz="8799" dirty="0">
                <a:solidFill>
                  <a:srgbClr val="1836B2"/>
                </a:solidFill>
                <a:latin typeface="Fira Sans Medium Bold"/>
              </a:rPr>
              <a:t> Lego!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EC4A7206-16A4-3576-7D0B-430A84C5A4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9C3024FB-D2CC-1C35-D38B-E6C2DFBBD4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59414" y="1028700"/>
            <a:ext cx="4651453" cy="43723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92260" y="5454173"/>
            <a:ext cx="11585761" cy="276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5"/>
              </a:lnSpc>
            </a:pPr>
            <a:r>
              <a:rPr lang="en-US" sz="9071" spc="-9" dirty="0">
                <a:solidFill>
                  <a:srgbClr val="043296"/>
                </a:solidFill>
                <a:latin typeface="Fira Sans Medium"/>
              </a:rPr>
              <a:t>STEAM y </a:t>
            </a:r>
          </a:p>
          <a:p>
            <a:pPr algn="ctr">
              <a:lnSpc>
                <a:spcPts val="10885"/>
              </a:lnSpc>
            </a:pPr>
            <a:r>
              <a:rPr lang="en-US" sz="9071" spc="-9" dirty="0">
                <a:solidFill>
                  <a:srgbClr val="043296"/>
                </a:solidFill>
                <a:latin typeface="Fira Sans Medium"/>
              </a:rPr>
              <a:t>Design Thinking</a:t>
            </a:r>
          </a:p>
        </p:txBody>
      </p:sp>
      <p:pic>
        <p:nvPicPr>
          <p:cNvPr id="7" name="Immagine 6" descr="Immagine che contiene testo, grafica vettoriale, clipart">
            <a:extLst>
              <a:ext uri="{FF2B5EF4-FFF2-40B4-BE49-F238E27FC236}">
                <a16:creationId xmlns:a16="http://schemas.microsoft.com/office/drawing/2014/main" id="{5BC40BC0-65E6-B2EC-8594-A95B5AFE6D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0353B786-34EA-4FC5-084C-8DFE235F5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75252" y="1025576"/>
            <a:ext cx="14312749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48215" y="5133975"/>
            <a:ext cx="14312749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s-ES" sz="3000" spc="-3" dirty="0">
                <a:solidFill>
                  <a:srgbClr val="043296"/>
                </a:solidFill>
                <a:latin typeface="Fira Sans Medium"/>
              </a:rPr>
              <a:t>Design Thinking es una metodología de diseño que proporciona un enfoque basado en el diseño para resolver problemas</a:t>
            </a:r>
          </a:p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s-ES" sz="3000" spc="-3" dirty="0">
                <a:solidFill>
                  <a:srgbClr val="043296"/>
                </a:solidFill>
                <a:latin typeface="Fira Sans Medium"/>
              </a:rPr>
              <a:t>El Design Thinking es un enfoque poderoso para lograr que los estudiantes piensen de manera crítica y creativa.</a:t>
            </a:r>
          </a:p>
          <a:p>
            <a:pPr marL="647700" lvl="1" indent="-323850" algn="just">
              <a:lnSpc>
                <a:spcPts val="3600"/>
              </a:lnSpc>
              <a:buFont typeface="Arial"/>
              <a:buChar char="•"/>
            </a:pPr>
            <a:r>
              <a:rPr lang="es-ES" sz="3000" spc="-3" dirty="0">
                <a:solidFill>
                  <a:srgbClr val="043296"/>
                </a:solidFill>
                <a:latin typeface="Fira Sans Medium"/>
              </a:rPr>
              <a:t>Usando un marco estructurado, los estudiantes identifican desafíos, recopilan información, generan soluciones potenciales, refinan ideas y prueban soluciones.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48215" y="1878063"/>
            <a:ext cx="2079512" cy="25876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48200" y="1289542"/>
            <a:ext cx="13944601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Proceso</a:t>
            </a:r>
            <a:r>
              <a:rPr lang="en-US" sz="6999" dirty="0">
                <a:solidFill>
                  <a:srgbClr val="FFFFFF"/>
                </a:solidFill>
                <a:latin typeface="Fira Sans Medium"/>
              </a:rPr>
              <a:t> Design Thinking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952DCAEF-6DFF-91A3-6747-9449D6F689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DE0C5A54-64EF-CA37-F4A5-23AC36BC0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74709" y="1289542"/>
            <a:ext cx="10022691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Fira Sans Medium"/>
              </a:rPr>
              <a:t>Design Thinking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57600" y="3086101"/>
            <a:ext cx="10972800" cy="6172199"/>
          </a:xfrm>
          <a:prstGeom prst="rect">
            <a:avLst/>
          </a:prstGeom>
        </p:spPr>
      </p:pic>
      <p:pic>
        <p:nvPicPr>
          <p:cNvPr id="7" name="Immagine 6" descr="Immagine che contiene testo, grafica vettoriale, clipart">
            <a:extLst>
              <a:ext uri="{FF2B5EF4-FFF2-40B4-BE49-F238E27FC236}">
                <a16:creationId xmlns:a16="http://schemas.microsoft.com/office/drawing/2014/main" id="{B11E7697-6426-33DF-3269-80750324D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F213E4AA-6044-A16A-D3C7-F45BCFEA9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940445" y="2382410"/>
            <a:ext cx="11665623" cy="467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91"/>
              </a:lnSpc>
            </a:pPr>
            <a:r>
              <a:rPr lang="es-ES" sz="8851" dirty="0">
                <a:solidFill>
                  <a:srgbClr val="1836B2"/>
                </a:solidFill>
                <a:latin typeface="Fira Sans Medium Bold"/>
              </a:rPr>
              <a:t>¿Cómo podemos implementar STEAM en clase?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703" b="15884"/>
          <a:stretch>
            <a:fillRect/>
          </a:stretch>
        </p:blipFill>
        <p:spPr>
          <a:xfrm>
            <a:off x="-1850069" y="1247011"/>
            <a:ext cx="7996568" cy="6944579"/>
          </a:xfrm>
          <a:prstGeom prst="rect">
            <a:avLst/>
          </a:prstGeom>
        </p:spPr>
      </p:pic>
      <p:pic>
        <p:nvPicPr>
          <p:cNvPr id="7" name="Immagine 6" descr="Immagine che contiene testo, grafica vettoriale, clipart">
            <a:extLst>
              <a:ext uri="{FF2B5EF4-FFF2-40B4-BE49-F238E27FC236}">
                <a16:creationId xmlns:a16="http://schemas.microsoft.com/office/drawing/2014/main" id="{B1E61D1B-E339-DCB1-C119-F73B29897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3C55E9A2-1EA4-E8AF-5608-0E8CDA983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34724" y="1025576"/>
            <a:ext cx="13353275" cy="170497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34302" y="4859928"/>
            <a:ext cx="7324998" cy="3370416"/>
            <a:chOff x="0" y="0"/>
            <a:chExt cx="1929217" cy="887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9218" cy="887682"/>
            </a:xfrm>
            <a:custGeom>
              <a:avLst/>
              <a:gdLst/>
              <a:ahLst/>
              <a:cxnLst/>
              <a:rect l="l" t="t" r="r" b="b"/>
              <a:pathLst>
                <a:path w="1929218" h="887682">
                  <a:moveTo>
                    <a:pt x="0" y="0"/>
                  </a:moveTo>
                  <a:lnTo>
                    <a:pt x="1929218" y="0"/>
                  </a:lnTo>
                  <a:lnTo>
                    <a:pt x="1929218" y="887682"/>
                  </a:lnTo>
                  <a:lnTo>
                    <a:pt x="0" y="887682"/>
                  </a:lnTo>
                  <a:close/>
                </a:path>
              </a:pathLst>
            </a:custGeom>
            <a:solidFill>
              <a:srgbClr val="A066C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15000" y="1257300"/>
            <a:ext cx="12354516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Fira Sans Medium"/>
              </a:rPr>
              <a:t>Design Thinking y STEAM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33863" y="5554002"/>
            <a:ext cx="7145148" cy="3057113"/>
            <a:chOff x="0" y="0"/>
            <a:chExt cx="9526865" cy="407615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526865" cy="4076151"/>
              <a:chOff x="0" y="0"/>
              <a:chExt cx="1881850" cy="80516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81850" cy="805166"/>
              </a:xfrm>
              <a:custGeom>
                <a:avLst/>
                <a:gdLst/>
                <a:ahLst/>
                <a:cxnLst/>
                <a:rect l="l" t="t" r="r" b="b"/>
                <a:pathLst>
                  <a:path w="1881850" h="805166">
                    <a:moveTo>
                      <a:pt x="0" y="0"/>
                    </a:moveTo>
                    <a:lnTo>
                      <a:pt x="1881850" y="0"/>
                    </a:lnTo>
                    <a:lnTo>
                      <a:pt x="1881850" y="805166"/>
                    </a:lnTo>
                    <a:lnTo>
                      <a:pt x="0" y="805166"/>
                    </a:lnTo>
                    <a:close/>
                  </a:path>
                </a:pathLst>
              </a:custGeom>
              <a:solidFill>
                <a:srgbClr val="EFE2F8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00953" y="231861"/>
              <a:ext cx="8924958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s-ES" sz="3000" dirty="0">
                  <a:solidFill>
                    <a:srgbClr val="043296"/>
                  </a:solidFill>
                  <a:latin typeface="Fira Sans Medium"/>
                </a:rPr>
                <a:t>El proceso de pensamiento de diseño conecta la resolución de problemas del mundo real con los entornos del aula. STEAM establece una conexión entre el contenido y los problemas de la vida real.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859928"/>
            <a:ext cx="6905350" cy="3431852"/>
            <a:chOff x="0" y="0"/>
            <a:chExt cx="1818693" cy="9038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8693" cy="903862"/>
            </a:xfrm>
            <a:custGeom>
              <a:avLst/>
              <a:gdLst/>
              <a:ahLst/>
              <a:cxnLst/>
              <a:rect l="l" t="t" r="r" b="b"/>
              <a:pathLst>
                <a:path w="1818693" h="903862">
                  <a:moveTo>
                    <a:pt x="0" y="0"/>
                  </a:moveTo>
                  <a:lnTo>
                    <a:pt x="1818693" y="0"/>
                  </a:lnTo>
                  <a:lnTo>
                    <a:pt x="1818693" y="903862"/>
                  </a:lnTo>
                  <a:lnTo>
                    <a:pt x="0" y="903862"/>
                  </a:lnTo>
                  <a:close/>
                </a:path>
              </a:pathLst>
            </a:custGeom>
            <a:solidFill>
              <a:srgbClr val="A066C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48626" y="5554002"/>
            <a:ext cx="7145148" cy="3057113"/>
            <a:chOff x="0" y="0"/>
            <a:chExt cx="1881850" cy="8051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81850" cy="805166"/>
            </a:xfrm>
            <a:custGeom>
              <a:avLst/>
              <a:gdLst/>
              <a:ahLst/>
              <a:cxnLst/>
              <a:rect l="l" t="t" r="r" b="b"/>
              <a:pathLst>
                <a:path w="1881850" h="805166">
                  <a:moveTo>
                    <a:pt x="0" y="0"/>
                  </a:moveTo>
                  <a:lnTo>
                    <a:pt x="1881850" y="0"/>
                  </a:lnTo>
                  <a:lnTo>
                    <a:pt x="1881850" y="805166"/>
                  </a:lnTo>
                  <a:lnTo>
                    <a:pt x="0" y="805166"/>
                  </a:lnTo>
                  <a:close/>
                </a:path>
              </a:pathLst>
            </a:custGeom>
            <a:solidFill>
              <a:srgbClr val="EFE2F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074341" y="5752386"/>
            <a:ext cx="6693718" cy="212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5"/>
              </a:lnSpc>
              <a:spcBef>
                <a:spcPct val="0"/>
              </a:spcBef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Un enfoque de pensamiento de diseño se enfoca en desarrollar la confianza creativa de los estudiantes. Esto también es lo que hace STEAM.</a:t>
            </a:r>
          </a:p>
        </p:txBody>
      </p:sp>
      <p:pic>
        <p:nvPicPr>
          <p:cNvPr id="21" name="Immagine 20" descr="Immagine che contiene testo, grafica vettoriale, clipart">
            <a:extLst>
              <a:ext uri="{FF2B5EF4-FFF2-40B4-BE49-F238E27FC236}">
                <a16:creationId xmlns:a16="http://schemas.microsoft.com/office/drawing/2014/main" id="{C54E9642-6F0C-E34C-1817-E4E37FD4F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2" name="Immagine 21" descr="Immagine che contiene testo">
            <a:extLst>
              <a:ext uri="{FF2B5EF4-FFF2-40B4-BE49-F238E27FC236}">
                <a16:creationId xmlns:a16="http://schemas.microsoft.com/office/drawing/2014/main" id="{0E69C217-C0FC-F58D-511E-D62D6FA876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61871" y="4592395"/>
            <a:ext cx="5512330" cy="736325"/>
            <a:chOff x="0" y="0"/>
            <a:chExt cx="14561200" cy="19450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61871" y="6101239"/>
            <a:ext cx="5512330" cy="736325"/>
            <a:chOff x="0" y="0"/>
            <a:chExt cx="14561200" cy="19450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16568" y="6164084"/>
            <a:ext cx="6877677" cy="839899"/>
            <a:chOff x="0" y="0"/>
            <a:chExt cx="14561200" cy="19450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16568" y="4664353"/>
            <a:ext cx="6877684" cy="918706"/>
            <a:chOff x="0" y="0"/>
            <a:chExt cx="14561200" cy="19450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461871" y="7609088"/>
            <a:ext cx="5512330" cy="736325"/>
            <a:chOff x="0" y="0"/>
            <a:chExt cx="14561200" cy="19450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76493" y="4678471"/>
            <a:ext cx="631534" cy="5339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76493" y="6164084"/>
            <a:ext cx="691070" cy="6734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76493" y="7609088"/>
            <a:ext cx="700076" cy="70007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092260" y="1628826"/>
            <a:ext cx="1158576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en-US" sz="7071" spc="-7" dirty="0">
                <a:solidFill>
                  <a:srgbClr val="043296"/>
                </a:solidFill>
                <a:latin typeface="Fira Sans Medium"/>
              </a:rPr>
              <a:t>Design Thinking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84028" y="3053155"/>
            <a:ext cx="11519944" cy="10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  <a:spcBef>
                <a:spcPct val="0"/>
              </a:spcBef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Los profesores y los estudiantes participan en desafíos prácticos de diseño que se centran en: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72203" y="4743519"/>
            <a:ext cx="3079552" cy="3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desarrollar</a:t>
            </a:r>
            <a:r>
              <a:rPr lang="en-US" sz="259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empatía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445389" y="4726024"/>
            <a:ext cx="5584984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599" dirty="0">
                <a:solidFill>
                  <a:srgbClr val="043296"/>
                </a:solidFill>
                <a:latin typeface="Fira Sans Medium"/>
              </a:rPr>
              <a:t>desarrollo de la conciencia metacognitiva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11494" y="6057900"/>
            <a:ext cx="3000970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promoviendo</a:t>
            </a:r>
            <a:r>
              <a:rPr lang="en-US" sz="2599" dirty="0">
                <a:solidFill>
                  <a:srgbClr val="043296"/>
                </a:solidFill>
                <a:latin typeface="Fira Sans Medium"/>
              </a:rPr>
              <a:t> la </a:t>
            </a: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iniciativa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71072" y="7577260"/>
            <a:ext cx="3081814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fomentar</a:t>
            </a:r>
            <a:r>
              <a:rPr lang="en-US" sz="2599" dirty="0">
                <a:solidFill>
                  <a:srgbClr val="043296"/>
                </a:solidFill>
                <a:latin typeface="Fira Sans Medium"/>
              </a:rPr>
              <a:t> la </a:t>
            </a:r>
            <a:r>
              <a:rPr lang="en-US" sz="2599" dirty="0" err="1">
                <a:solidFill>
                  <a:srgbClr val="043296"/>
                </a:solidFill>
                <a:latin typeface="Fira Sans Medium"/>
              </a:rPr>
              <a:t>creatividad</a:t>
            </a:r>
            <a:endParaRPr lang="en-US" sz="2599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06268" y="6157685"/>
            <a:ext cx="4863227" cy="79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599" dirty="0">
                <a:solidFill>
                  <a:srgbClr val="043296"/>
                </a:solidFill>
                <a:latin typeface="Fira Sans Medium"/>
              </a:rPr>
              <a:t>fomentar la resolución activa de problemas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39257" y="4788967"/>
            <a:ext cx="520414" cy="67372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73485" y="6406424"/>
            <a:ext cx="686186" cy="43113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27" name="Immagine 26" descr="Immagine che contiene testo, grafica vettoriale, clipart">
            <a:extLst>
              <a:ext uri="{FF2B5EF4-FFF2-40B4-BE49-F238E27FC236}">
                <a16:creationId xmlns:a16="http://schemas.microsoft.com/office/drawing/2014/main" id="{53D60316-3068-E560-3CFF-0A46C134C8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8" name="Immagine 27" descr="Immagine che contiene testo">
            <a:extLst>
              <a:ext uri="{FF2B5EF4-FFF2-40B4-BE49-F238E27FC236}">
                <a16:creationId xmlns:a16="http://schemas.microsoft.com/office/drawing/2014/main" id="{B142DBEE-1902-88AD-1EC2-20FB7903C3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36179" y="811741"/>
            <a:ext cx="6652126" cy="8647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2292514"/>
            <a:ext cx="841815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86"/>
              </a:lnSpc>
              <a:spcBef>
                <a:spcPct val="0"/>
              </a:spcBef>
            </a:pPr>
            <a:r>
              <a:rPr lang="en-US" sz="7071" spc="-7" dirty="0">
                <a:solidFill>
                  <a:srgbClr val="043296"/>
                </a:solidFill>
                <a:latin typeface="Fira Sans Medium"/>
              </a:rPr>
              <a:t>¿</a:t>
            </a:r>
            <a:r>
              <a:rPr lang="en-US" sz="7071" spc="-7" dirty="0" err="1">
                <a:solidFill>
                  <a:srgbClr val="043296"/>
                </a:solidFill>
                <a:latin typeface="Fira Sans Medium"/>
              </a:rPr>
              <a:t>Cómo</a:t>
            </a:r>
            <a:r>
              <a:rPr lang="en-US" sz="7071" spc="-7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7071" spc="-7" dirty="0" err="1">
                <a:solidFill>
                  <a:srgbClr val="043296"/>
                </a:solidFill>
                <a:latin typeface="Fira Sans Medium"/>
              </a:rPr>
              <a:t>funciona</a:t>
            </a:r>
            <a:r>
              <a:rPr lang="en-US" sz="7071" spc="-7" dirty="0">
                <a:solidFill>
                  <a:srgbClr val="043296"/>
                </a:solidFill>
                <a:latin typeface="Fira Sans Medium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686675"/>
            <a:ext cx="7598151" cy="373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Todo se reduce a cinco preguntas esenciales:</a:t>
            </a:r>
          </a:p>
          <a:p>
            <a:pPr marL="457200" indent="-457200">
              <a:lnSpc>
                <a:spcPts val="4155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Definiendo/observando</a:t>
            </a:r>
          </a:p>
          <a:p>
            <a:pPr marL="457200" indent="-457200">
              <a:lnSpc>
                <a:spcPts val="4155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Empatizando</a:t>
            </a:r>
          </a:p>
          <a:p>
            <a:pPr marL="457200" indent="-457200">
              <a:lnSpc>
                <a:spcPts val="4155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Visualizante</a:t>
            </a:r>
          </a:p>
          <a:p>
            <a:pPr marL="457200" indent="-457200">
              <a:lnSpc>
                <a:spcPts val="4155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Creación de prototipos</a:t>
            </a:r>
          </a:p>
          <a:p>
            <a:pPr marL="457200" indent="-457200">
              <a:lnSpc>
                <a:spcPts val="4155"/>
              </a:lnSpc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Prueba/refinación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92FD72B3-66C0-2893-8C1A-1F2EA9E907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32511FB5-FE1C-A0AE-6E1C-B5443DB16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92260" y="1628826"/>
            <a:ext cx="1158576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en-US" sz="7071" spc="-7" dirty="0">
                <a:solidFill>
                  <a:srgbClr val="043296"/>
                </a:solidFill>
                <a:latin typeface="Fira Sans Medium"/>
              </a:rPr>
              <a:t>Design Thinking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1871" y="3333057"/>
            <a:ext cx="13271627" cy="481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Ayudar a los estudiantes a desarrollar una mentalidad innovadora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conectar lo que los estudiantes aprenden en clase con los desafíos del mundo real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fomentar la resolución de problemas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hace que los estudiantes colaboren y trabajen entre sí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ayuda a los estudiantes a desarrollar empatía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hace que el estudiante se sienta empoderado</a:t>
            </a:r>
          </a:p>
          <a:p>
            <a:pPr marL="1349584" lvl="2" indent="-457200">
              <a:lnSpc>
                <a:spcPts val="4184"/>
              </a:lnSpc>
              <a:buFont typeface="Arial" panose="020B0604020202020204" pitchFamily="34" charset="0"/>
              <a:buChar char="•"/>
            </a:pPr>
            <a:r>
              <a:rPr lang="es-ES" sz="3099" dirty="0">
                <a:solidFill>
                  <a:srgbClr val="043296"/>
                </a:solidFill>
                <a:latin typeface="Fira Sans Medium"/>
              </a:rPr>
              <a:t>fomentar el tipo de pensamiento creativo y el pensamiento de solución requerido en la sociedad del siglo XXI.</a:t>
            </a:r>
          </a:p>
        </p:txBody>
      </p:sp>
      <p:pic>
        <p:nvPicPr>
          <p:cNvPr id="7" name="Immagine 6" descr="Immagine che contiene testo, grafica vettoriale, clipart">
            <a:extLst>
              <a:ext uri="{FF2B5EF4-FFF2-40B4-BE49-F238E27FC236}">
                <a16:creationId xmlns:a16="http://schemas.microsoft.com/office/drawing/2014/main" id="{0E6BFBAE-1E65-D5B9-CF48-E30565729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2EDFC187-F2B4-59EC-E39D-E218A026C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4002" y="1028700"/>
            <a:ext cx="7933998" cy="11084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36921" y="2399916"/>
            <a:ext cx="8430062" cy="209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8"/>
              </a:lnSpc>
            </a:pPr>
            <a:r>
              <a:rPr lang="es-ES" sz="6099" dirty="0">
                <a:solidFill>
                  <a:srgbClr val="043296"/>
                </a:solidFill>
                <a:latin typeface="Fira Sans Medium"/>
              </a:rPr>
              <a:t>¡Diseña un juego de mesa!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54731" y="977894"/>
            <a:ext cx="913663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Actividad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5EA0A5C7-1B21-1A55-E26A-4D061E7E5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D6E94B-AE39-FF10-EDD5-132F9CD08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2260" y="1370357"/>
            <a:ext cx="11585761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6"/>
              </a:lnSpc>
              <a:spcBef>
                <a:spcPct val="0"/>
              </a:spcBef>
            </a:pPr>
            <a:r>
              <a:rPr lang="es-ES" sz="7071" spc="-7" dirty="0">
                <a:solidFill>
                  <a:srgbClr val="043296"/>
                </a:solidFill>
                <a:latin typeface="Fira Sans Medium"/>
              </a:rPr>
              <a:t>Evaluación para el aprendizaje STEAM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52520" y="3970179"/>
            <a:ext cx="9790921" cy="48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5"/>
              </a:lnSpc>
              <a:spcBef>
                <a:spcPct val="0"/>
              </a:spcBef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Hay muchos aspectos del aprendizaje STEAM que quizás desee evaluar, entre ellos: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persistencia del estudiante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progreso de mejora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cumplimiento de los objetivos curriculares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colaboración y trabajo en equipo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el conocimiento del contenido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aplicación de contenido</a:t>
            </a:r>
          </a:p>
          <a:p>
            <a:pPr marL="457200" indent="-457200">
              <a:lnSpc>
                <a:spcPts val="41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éxito del diseño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8843" r="31673"/>
          <a:stretch>
            <a:fillRect/>
          </a:stretch>
        </p:blipFill>
        <p:spPr>
          <a:xfrm>
            <a:off x="11796901" y="3719012"/>
            <a:ext cx="4700152" cy="5261023"/>
          </a:xfrm>
          <a:prstGeom prst="rect">
            <a:avLst/>
          </a:prstGeom>
        </p:spPr>
      </p:pic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F350CD3C-42B8-0F22-2928-B1E130B00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1CFFD481-8525-AF88-F47D-23137A27D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35717" y="1289542"/>
            <a:ext cx="10970293" cy="11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Fira Sans Medium"/>
              </a:rPr>
              <a:t>La </a:t>
            </a: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evaluación</a:t>
            </a:r>
            <a:r>
              <a:rPr lang="en-US" sz="6999" dirty="0">
                <a:solidFill>
                  <a:srgbClr val="FFFFFF"/>
                </a:solidFill>
                <a:latin typeface="Fira Sans Medium"/>
              </a:rPr>
              <a:t> </a:t>
            </a:r>
            <a:r>
              <a:rPr lang="en-US" sz="6999" dirty="0" err="1">
                <a:solidFill>
                  <a:srgbClr val="FFFFFF"/>
                </a:solidFill>
                <a:latin typeface="Fira Sans Medium"/>
              </a:rPr>
              <a:t>puede</a:t>
            </a:r>
            <a:r>
              <a:rPr lang="en-US" sz="6999" dirty="0">
                <a:solidFill>
                  <a:srgbClr val="FFFFFF"/>
                </a:solidFill>
                <a:latin typeface="Fira Sans Medium"/>
              </a:rPr>
              <a:t> ser: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230" r="39174" b="-1"/>
          <a:stretch>
            <a:fillRect/>
          </a:stretch>
        </p:blipFill>
        <p:spPr>
          <a:xfrm>
            <a:off x="0" y="4303914"/>
            <a:ext cx="5376300" cy="601785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310847" y="4010998"/>
            <a:ext cx="4753907" cy="640083"/>
            <a:chOff x="0" y="0"/>
            <a:chExt cx="14561200" cy="19450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083929" y="3986405"/>
            <a:ext cx="4460397" cy="595809"/>
            <a:chOff x="0" y="0"/>
            <a:chExt cx="14561200" cy="19450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272817" y="5211003"/>
            <a:ext cx="4791936" cy="640096"/>
            <a:chOff x="0" y="0"/>
            <a:chExt cx="14561200" cy="19450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011232" y="5231916"/>
            <a:ext cx="4635374" cy="619183"/>
            <a:chOff x="0" y="0"/>
            <a:chExt cx="14561200" cy="19450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668785" y="6944680"/>
            <a:ext cx="5705397" cy="762115"/>
            <a:chOff x="0" y="0"/>
            <a:chExt cx="14561200" cy="19450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561186" cy="1945009"/>
            </a:xfrm>
            <a:custGeom>
              <a:avLst/>
              <a:gdLst/>
              <a:ahLst/>
              <a:cxnLst/>
              <a:rect l="l" t="t" r="r" b="b"/>
              <a:pathLst>
                <a:path w="14561186" h="1945009">
                  <a:moveTo>
                    <a:pt x="0" y="194464"/>
                  </a:moveTo>
                  <a:cubicBezTo>
                    <a:pt x="0" y="87049"/>
                    <a:pt x="89027" y="0"/>
                    <a:pt x="198882" y="0"/>
                  </a:cubicBezTo>
                  <a:lnTo>
                    <a:pt x="14362303" y="0"/>
                  </a:lnTo>
                  <a:cubicBezTo>
                    <a:pt x="14472158" y="0"/>
                    <a:pt x="14561186" y="87049"/>
                    <a:pt x="14561186" y="194464"/>
                  </a:cubicBezTo>
                  <a:lnTo>
                    <a:pt x="14561186" y="1750545"/>
                  </a:lnTo>
                  <a:cubicBezTo>
                    <a:pt x="14561186" y="1857960"/>
                    <a:pt x="14472158" y="1945009"/>
                    <a:pt x="14362303" y="1945009"/>
                  </a:cubicBezTo>
                  <a:lnTo>
                    <a:pt x="198882" y="1945009"/>
                  </a:lnTo>
                  <a:cubicBezTo>
                    <a:pt x="89027" y="1945009"/>
                    <a:pt x="0" y="1857960"/>
                    <a:pt x="0" y="1750545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25" name="Immagine 24" descr="Immagine che contiene testo, grafica vettoriale, clipart">
            <a:extLst>
              <a:ext uri="{FF2B5EF4-FFF2-40B4-BE49-F238E27FC236}">
                <a16:creationId xmlns:a16="http://schemas.microsoft.com/office/drawing/2014/main" id="{834852C5-5B09-BF2F-6562-3300FF4E4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6" name="Immagine 25" descr="Immagine che contiene testo">
            <a:extLst>
              <a:ext uri="{FF2B5EF4-FFF2-40B4-BE49-F238E27FC236}">
                <a16:creationId xmlns:a16="http://schemas.microsoft.com/office/drawing/2014/main" id="{45C4ADF4-C793-D0B3-8EC8-C3FAB3180C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9D6A3E4C-265B-70D5-171F-FC43E8A05A88}"/>
              </a:ext>
            </a:extLst>
          </p:cNvPr>
          <p:cNvSpPr txBox="1"/>
          <p:nvPr/>
        </p:nvSpPr>
        <p:spPr>
          <a:xfrm>
            <a:off x="5979122" y="4118952"/>
            <a:ext cx="5429288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Evaluación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del maestro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F22694EC-2868-5C14-9577-DDFBC0EB5305}"/>
              </a:ext>
            </a:extLst>
          </p:cNvPr>
          <p:cNvGrpSpPr/>
          <p:nvPr/>
        </p:nvGrpSpPr>
        <p:grpSpPr>
          <a:xfrm>
            <a:off x="12083929" y="3986405"/>
            <a:ext cx="4460393" cy="595797"/>
            <a:chOff x="0" y="0"/>
            <a:chExt cx="5947190" cy="794396"/>
          </a:xfrm>
        </p:grpSpPr>
        <p:grpSp>
          <p:nvGrpSpPr>
            <p:cNvPr id="27" name="Group 11">
              <a:extLst>
                <a:ext uri="{FF2B5EF4-FFF2-40B4-BE49-F238E27FC236}">
                  <a16:creationId xmlns:a16="http://schemas.microsoft.com/office/drawing/2014/main" id="{69F6A9B6-1804-805F-21E4-9958E27BC107}"/>
                </a:ext>
              </a:extLst>
            </p:cNvPr>
            <p:cNvGrpSpPr/>
            <p:nvPr/>
          </p:nvGrpSpPr>
          <p:grpSpPr>
            <a:xfrm>
              <a:off x="0" y="0"/>
              <a:ext cx="5947190" cy="794396"/>
              <a:chOff x="0" y="0"/>
              <a:chExt cx="14561187" cy="1945011"/>
            </a:xfrm>
          </p:grpSpPr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F9D8A4EE-72CE-E8FB-5C5D-30E955B4E487}"/>
                  </a:ext>
                </a:extLst>
              </p:cNvPr>
              <p:cNvSpPr/>
              <p:nvPr/>
            </p:nvSpPr>
            <p:spPr>
              <a:xfrm>
                <a:off x="0" y="0"/>
                <a:ext cx="14561187" cy="1945011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11A86D48-8652-2FBC-1DDB-EE7FFD096662}"/>
                </a:ext>
              </a:extLst>
            </p:cNvPr>
            <p:cNvSpPr txBox="1"/>
            <p:nvPr/>
          </p:nvSpPr>
          <p:spPr>
            <a:xfrm>
              <a:off x="70203" y="149765"/>
              <a:ext cx="5806783" cy="547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3000" spc="-3" dirty="0" err="1">
                  <a:solidFill>
                    <a:srgbClr val="043296"/>
                  </a:solidFill>
                  <a:latin typeface="Fira Sans Medium"/>
                </a:rPr>
                <a:t>Evaluación</a:t>
              </a:r>
              <a:r>
                <a:rPr lang="en-US" sz="3000" spc="-3" dirty="0">
                  <a:solidFill>
                    <a:srgbClr val="043296"/>
                  </a:solidFill>
                  <a:latin typeface="Fira Sans Medium"/>
                </a:rPr>
                <a:t> </a:t>
              </a:r>
              <a:r>
                <a:rPr lang="en-US" sz="3000" spc="-3" dirty="0" err="1">
                  <a:solidFill>
                    <a:srgbClr val="043296"/>
                  </a:solidFill>
                  <a:latin typeface="Fira Sans Medium"/>
                </a:rPr>
                <a:t>por</a:t>
              </a:r>
              <a:r>
                <a:rPr lang="en-US" sz="3000" spc="-3" dirty="0">
                  <a:solidFill>
                    <a:srgbClr val="043296"/>
                  </a:solidFill>
                  <a:latin typeface="Fira Sans Medium"/>
                </a:rPr>
                <a:t> parejas</a:t>
              </a:r>
            </a:p>
          </p:txBody>
        </p:sp>
      </p:grpSp>
      <p:sp>
        <p:nvSpPr>
          <p:cNvPr id="30" name="TextBox 16">
            <a:extLst>
              <a:ext uri="{FF2B5EF4-FFF2-40B4-BE49-F238E27FC236}">
                <a16:creationId xmlns:a16="http://schemas.microsoft.com/office/drawing/2014/main" id="{F5B340E7-68E7-BAAA-CEF4-B3950A842E92}"/>
              </a:ext>
            </a:extLst>
          </p:cNvPr>
          <p:cNvSpPr txBox="1"/>
          <p:nvPr/>
        </p:nvSpPr>
        <p:spPr>
          <a:xfrm>
            <a:off x="6393772" y="5319298"/>
            <a:ext cx="473387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Evaluación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por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grupos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40BAA162-DBBF-1BE1-4D36-BB90E2649370}"/>
              </a:ext>
            </a:extLst>
          </p:cNvPr>
          <p:cNvGrpSpPr/>
          <p:nvPr/>
        </p:nvGrpSpPr>
        <p:grpSpPr>
          <a:xfrm>
            <a:off x="12011232" y="5231916"/>
            <a:ext cx="4635374" cy="619183"/>
            <a:chOff x="305181" y="0"/>
            <a:chExt cx="6180499" cy="825577"/>
          </a:xfrm>
        </p:grpSpPr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737F16AC-A969-4A8A-7FCC-B123C00D6D42}"/>
                </a:ext>
              </a:extLst>
            </p:cNvPr>
            <p:cNvGrpSpPr/>
            <p:nvPr/>
          </p:nvGrpSpPr>
          <p:grpSpPr>
            <a:xfrm>
              <a:off x="305181" y="0"/>
              <a:ext cx="6180499" cy="825577"/>
              <a:chOff x="0" y="0"/>
              <a:chExt cx="14561200" cy="1945053"/>
            </a:xfrm>
          </p:grpSpPr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05B13BAB-F0B5-CE12-A63B-23D0E53EC78D}"/>
                  </a:ext>
                </a:extLst>
              </p:cNvPr>
              <p:cNvSpPr/>
              <p:nvPr/>
            </p:nvSpPr>
            <p:spPr>
              <a:xfrm>
                <a:off x="0" y="0"/>
                <a:ext cx="14561186" cy="1945009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4039AF1B-82EC-32B0-9667-A2D3C9089243}"/>
                </a:ext>
              </a:extLst>
            </p:cNvPr>
            <p:cNvSpPr txBox="1"/>
            <p:nvPr/>
          </p:nvSpPr>
          <p:spPr>
            <a:xfrm>
              <a:off x="724222" y="139199"/>
              <a:ext cx="5740340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3000" spc="-3" dirty="0" err="1">
                  <a:solidFill>
                    <a:srgbClr val="043296"/>
                  </a:solidFill>
                  <a:latin typeface="Fira Sans Medium"/>
                </a:rPr>
                <a:t>Autoevaluación</a:t>
              </a:r>
              <a:endParaRPr lang="en-US" sz="3000" spc="-3" dirty="0">
                <a:solidFill>
                  <a:srgbClr val="043296"/>
                </a:solidFill>
                <a:latin typeface="Fira Sans Medium"/>
              </a:endParaRPr>
            </a:p>
          </p:txBody>
        </p:sp>
      </p:grpSp>
      <p:grpSp>
        <p:nvGrpSpPr>
          <p:cNvPr id="35" name="Group 21">
            <a:extLst>
              <a:ext uri="{FF2B5EF4-FFF2-40B4-BE49-F238E27FC236}">
                <a16:creationId xmlns:a16="http://schemas.microsoft.com/office/drawing/2014/main" id="{27D4B6D2-9F53-A1B4-4DC4-39F1F991287C}"/>
              </a:ext>
            </a:extLst>
          </p:cNvPr>
          <p:cNvGrpSpPr/>
          <p:nvPr/>
        </p:nvGrpSpPr>
        <p:grpSpPr>
          <a:xfrm>
            <a:off x="8668785" y="6944679"/>
            <a:ext cx="5705392" cy="942021"/>
            <a:chOff x="0" y="85697"/>
            <a:chExt cx="7607190" cy="1256029"/>
          </a:xfrm>
        </p:grpSpPr>
        <p:grpSp>
          <p:nvGrpSpPr>
            <p:cNvPr id="36" name="Group 22">
              <a:extLst>
                <a:ext uri="{FF2B5EF4-FFF2-40B4-BE49-F238E27FC236}">
                  <a16:creationId xmlns:a16="http://schemas.microsoft.com/office/drawing/2014/main" id="{6C3C75E5-BE5C-5038-6B45-394696202092}"/>
                </a:ext>
              </a:extLst>
            </p:cNvPr>
            <p:cNvGrpSpPr/>
            <p:nvPr/>
          </p:nvGrpSpPr>
          <p:grpSpPr>
            <a:xfrm>
              <a:off x="0" y="85697"/>
              <a:ext cx="7607190" cy="1256029"/>
              <a:chOff x="0" y="0"/>
              <a:chExt cx="14561187" cy="2404208"/>
            </a:xfrm>
          </p:grpSpPr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A46B54CA-A298-1740-AE21-3920F7CB8E79}"/>
                  </a:ext>
                </a:extLst>
              </p:cNvPr>
              <p:cNvSpPr/>
              <p:nvPr/>
            </p:nvSpPr>
            <p:spPr>
              <a:xfrm>
                <a:off x="0" y="0"/>
                <a:ext cx="14561187" cy="2404208"/>
              </a:xfrm>
              <a:custGeom>
                <a:avLst/>
                <a:gdLst/>
                <a:ahLst/>
                <a:cxnLst/>
                <a:rect l="l" t="t" r="r" b="b"/>
                <a:pathLst>
                  <a:path w="14561186" h="1945009">
                    <a:moveTo>
                      <a:pt x="0" y="194464"/>
                    </a:moveTo>
                    <a:cubicBezTo>
                      <a:pt x="0" y="87049"/>
                      <a:pt x="89027" y="0"/>
                      <a:pt x="198882" y="0"/>
                    </a:cubicBezTo>
                    <a:lnTo>
                      <a:pt x="14362303" y="0"/>
                    </a:lnTo>
                    <a:cubicBezTo>
                      <a:pt x="14472158" y="0"/>
                      <a:pt x="14561186" y="87049"/>
                      <a:pt x="14561186" y="194464"/>
                    </a:cubicBezTo>
                    <a:lnTo>
                      <a:pt x="14561186" y="1750545"/>
                    </a:lnTo>
                    <a:cubicBezTo>
                      <a:pt x="14561186" y="1857960"/>
                      <a:pt x="14472158" y="1945009"/>
                      <a:pt x="14362303" y="1945009"/>
                    </a:cubicBezTo>
                    <a:lnTo>
                      <a:pt x="198882" y="1945009"/>
                    </a:lnTo>
                    <a:cubicBezTo>
                      <a:pt x="89027" y="1945009"/>
                      <a:pt x="0" y="1857960"/>
                      <a:pt x="0" y="1750545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D008C4EA-D782-5282-42D4-0B4F253E683E}"/>
                </a:ext>
              </a:extLst>
            </p:cNvPr>
            <p:cNvSpPr txBox="1"/>
            <p:nvPr/>
          </p:nvSpPr>
          <p:spPr>
            <a:xfrm>
              <a:off x="122564" y="200373"/>
              <a:ext cx="7304911" cy="1094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3000" spc="-3" dirty="0">
                  <a:solidFill>
                    <a:srgbClr val="043296"/>
                  </a:solidFill>
                  <a:latin typeface="Fira Sans Medium"/>
                </a:rPr>
                <a:t>¿Qué pasa con los estudiantes que evalúan a los maestros?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5645" y="766027"/>
            <a:ext cx="11585761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6"/>
              </a:lnSpc>
              <a:spcBef>
                <a:spcPct val="0"/>
              </a:spcBef>
            </a:pPr>
            <a:r>
              <a:rPr lang="es-ES" sz="6371" spc="-6" dirty="0">
                <a:solidFill>
                  <a:srgbClr val="043296"/>
                </a:solidFill>
                <a:latin typeface="Fira Sans Medium"/>
              </a:rPr>
              <a:t>¿Cómo hacer evaluación formativa en una clase</a:t>
            </a:r>
            <a:endParaRPr lang="it-IT" sz="6371" spc="-6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54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61871" y="3473906"/>
            <a:ext cx="14455774" cy="444375"/>
            <a:chOff x="0" y="0"/>
            <a:chExt cx="19274366" cy="592500"/>
          </a:xfrm>
        </p:grpSpPr>
        <p:sp>
          <p:nvSpPr>
            <p:cNvPr id="7" name="Freeform 7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183230" y="3230366"/>
            <a:ext cx="10127614" cy="515655"/>
            <a:chOff x="0" y="0"/>
            <a:chExt cx="13503486" cy="687540"/>
          </a:xfrm>
        </p:grpSpPr>
        <p:sp>
          <p:nvSpPr>
            <p:cNvPr id="10" name="Freeform 10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461871" y="4222346"/>
            <a:ext cx="14455774" cy="444375"/>
            <a:chOff x="0" y="0"/>
            <a:chExt cx="19274366" cy="592500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858EF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183230" y="3978806"/>
            <a:ext cx="10127614" cy="515655"/>
            <a:chOff x="0" y="0"/>
            <a:chExt cx="13503486" cy="687540"/>
          </a:xfrm>
        </p:grpSpPr>
        <p:sp>
          <p:nvSpPr>
            <p:cNvPr id="17" name="Freeform 17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858EF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461871" y="4970786"/>
            <a:ext cx="14455774" cy="444375"/>
            <a:chOff x="0" y="0"/>
            <a:chExt cx="19274366" cy="592500"/>
          </a:xfrm>
        </p:grpSpPr>
        <p:sp>
          <p:nvSpPr>
            <p:cNvPr id="21" name="Freeform 21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90278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183230" y="4727246"/>
            <a:ext cx="10127614" cy="515655"/>
            <a:chOff x="0" y="0"/>
            <a:chExt cx="13503486" cy="68754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2461871" y="5719226"/>
            <a:ext cx="14455774" cy="444375"/>
            <a:chOff x="0" y="0"/>
            <a:chExt cx="19274366" cy="592500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183230" y="5475686"/>
            <a:ext cx="10127614" cy="515655"/>
            <a:chOff x="0" y="0"/>
            <a:chExt cx="13503486" cy="687540"/>
          </a:xfrm>
        </p:grpSpPr>
        <p:sp>
          <p:nvSpPr>
            <p:cNvPr id="31" name="Freeform 31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2461871" y="6467666"/>
            <a:ext cx="14455774" cy="444375"/>
            <a:chOff x="0" y="0"/>
            <a:chExt cx="19274366" cy="592500"/>
          </a:xfrm>
        </p:grpSpPr>
        <p:sp>
          <p:nvSpPr>
            <p:cNvPr id="35" name="Freeform 35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4329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183230" y="6224126"/>
            <a:ext cx="10127614" cy="515655"/>
            <a:chOff x="0" y="0"/>
            <a:chExt cx="13503486" cy="687540"/>
          </a:xfrm>
        </p:grpSpPr>
        <p:sp>
          <p:nvSpPr>
            <p:cNvPr id="38" name="Freeform 38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043296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2461871" y="7216106"/>
            <a:ext cx="14455774" cy="444375"/>
            <a:chOff x="0" y="0"/>
            <a:chExt cx="19274366" cy="592500"/>
          </a:xfrm>
        </p:grpSpPr>
        <p:sp>
          <p:nvSpPr>
            <p:cNvPr id="42" name="Freeform 42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3693D7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3183230" y="6972566"/>
            <a:ext cx="10127614" cy="515655"/>
            <a:chOff x="0" y="0"/>
            <a:chExt cx="13503486" cy="687540"/>
          </a:xfrm>
        </p:grpSpPr>
        <p:sp>
          <p:nvSpPr>
            <p:cNvPr id="45" name="Freeform 45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3693D7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2461871" y="7964546"/>
            <a:ext cx="14455774" cy="444375"/>
            <a:chOff x="0" y="0"/>
            <a:chExt cx="19274366" cy="592500"/>
          </a:xfrm>
        </p:grpSpPr>
        <p:sp>
          <p:nvSpPr>
            <p:cNvPr id="49" name="Freeform 49"/>
            <p:cNvSpPr/>
            <p:nvPr/>
          </p:nvSpPr>
          <p:spPr>
            <a:xfrm>
              <a:off x="19050" y="19050"/>
              <a:ext cx="19236310" cy="554355"/>
            </a:xfrm>
            <a:custGeom>
              <a:avLst/>
              <a:gdLst/>
              <a:ahLst/>
              <a:cxnLst/>
              <a:rect l="l" t="t" r="r" b="b"/>
              <a:pathLst>
                <a:path w="19236310" h="554355">
                  <a:moveTo>
                    <a:pt x="0" y="0"/>
                  </a:moveTo>
                  <a:lnTo>
                    <a:pt x="19236310" y="0"/>
                  </a:lnTo>
                  <a:lnTo>
                    <a:pt x="19236310" y="554355"/>
                  </a:lnTo>
                  <a:lnTo>
                    <a:pt x="0" y="55435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19274410" cy="592455"/>
            </a:xfrm>
            <a:custGeom>
              <a:avLst/>
              <a:gdLst/>
              <a:ahLst/>
              <a:cxnLst/>
              <a:rect l="l" t="t" r="r" b="b"/>
              <a:pathLst>
                <a:path w="19274410" h="592455">
                  <a:moveTo>
                    <a:pt x="19050" y="0"/>
                  </a:moveTo>
                  <a:lnTo>
                    <a:pt x="19255360" y="0"/>
                  </a:lnTo>
                  <a:cubicBezTo>
                    <a:pt x="19265900" y="0"/>
                    <a:pt x="19274410" y="8509"/>
                    <a:pt x="19274410" y="19050"/>
                  </a:cubicBezTo>
                  <a:lnTo>
                    <a:pt x="19274410" y="573405"/>
                  </a:lnTo>
                  <a:cubicBezTo>
                    <a:pt x="19274410" y="583946"/>
                    <a:pt x="19265900" y="592455"/>
                    <a:pt x="19255360" y="592455"/>
                  </a:cubicBezTo>
                  <a:lnTo>
                    <a:pt x="19050" y="592455"/>
                  </a:lnTo>
                  <a:cubicBezTo>
                    <a:pt x="8509" y="592455"/>
                    <a:pt x="0" y="583946"/>
                    <a:pt x="0" y="57340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573405"/>
                  </a:lnTo>
                  <a:lnTo>
                    <a:pt x="19050" y="573405"/>
                  </a:lnTo>
                  <a:lnTo>
                    <a:pt x="19050" y="554355"/>
                  </a:lnTo>
                  <a:lnTo>
                    <a:pt x="19255360" y="554355"/>
                  </a:lnTo>
                  <a:lnTo>
                    <a:pt x="19255360" y="573405"/>
                  </a:lnTo>
                  <a:lnTo>
                    <a:pt x="19236310" y="573405"/>
                  </a:lnTo>
                  <a:lnTo>
                    <a:pt x="19236310" y="19050"/>
                  </a:lnTo>
                  <a:lnTo>
                    <a:pt x="19255360" y="19050"/>
                  </a:lnTo>
                  <a:lnTo>
                    <a:pt x="1925536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858EF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3183230" y="7721006"/>
            <a:ext cx="10127614" cy="515655"/>
            <a:chOff x="0" y="0"/>
            <a:chExt cx="13503486" cy="687540"/>
          </a:xfrm>
        </p:grpSpPr>
        <p:sp>
          <p:nvSpPr>
            <p:cNvPr id="52" name="Freeform 52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858EF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3183230" y="8469446"/>
            <a:ext cx="10127614" cy="515655"/>
            <a:chOff x="0" y="0"/>
            <a:chExt cx="13503486" cy="687540"/>
          </a:xfrm>
        </p:grpSpPr>
        <p:sp>
          <p:nvSpPr>
            <p:cNvPr id="56" name="Freeform 56"/>
            <p:cNvSpPr/>
            <p:nvPr/>
          </p:nvSpPr>
          <p:spPr>
            <a:xfrm>
              <a:off x="19050" y="19050"/>
              <a:ext cx="13465429" cy="649351"/>
            </a:xfrm>
            <a:custGeom>
              <a:avLst/>
              <a:gdLst/>
              <a:ahLst/>
              <a:cxnLst/>
              <a:rect l="l" t="t" r="r" b="b"/>
              <a:pathLst>
                <a:path w="13465429" h="649351">
                  <a:moveTo>
                    <a:pt x="0" y="108204"/>
                  </a:moveTo>
                  <a:cubicBezTo>
                    <a:pt x="0" y="48387"/>
                    <a:pt x="51181" y="0"/>
                    <a:pt x="114300" y="0"/>
                  </a:cubicBezTo>
                  <a:lnTo>
                    <a:pt x="13351129" y="0"/>
                  </a:lnTo>
                  <a:cubicBezTo>
                    <a:pt x="13414248" y="0"/>
                    <a:pt x="13465429" y="48514"/>
                    <a:pt x="13465429" y="108204"/>
                  </a:cubicBezTo>
                  <a:lnTo>
                    <a:pt x="13465429" y="541147"/>
                  </a:lnTo>
                  <a:cubicBezTo>
                    <a:pt x="13465429" y="600964"/>
                    <a:pt x="13414248" y="649351"/>
                    <a:pt x="13351129" y="649351"/>
                  </a:cubicBezTo>
                  <a:lnTo>
                    <a:pt x="114300" y="649351"/>
                  </a:lnTo>
                  <a:cubicBezTo>
                    <a:pt x="51181" y="649351"/>
                    <a:pt x="0" y="600837"/>
                    <a:pt x="0" y="541147"/>
                  </a:cubicBezTo>
                  <a:close/>
                </a:path>
              </a:pathLst>
            </a:custGeom>
            <a:solidFill>
              <a:srgbClr val="90278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0"/>
              <a:ext cx="13503529" cy="687578"/>
            </a:xfrm>
            <a:custGeom>
              <a:avLst/>
              <a:gdLst/>
              <a:ahLst/>
              <a:cxnLst/>
              <a:rect l="l" t="t" r="r" b="b"/>
              <a:pathLst>
                <a:path w="13503529" h="687578">
                  <a:moveTo>
                    <a:pt x="0" y="127254"/>
                  </a:moveTo>
                  <a:cubicBezTo>
                    <a:pt x="0" y="56007"/>
                    <a:pt x="60706" y="0"/>
                    <a:pt x="133350" y="0"/>
                  </a:cubicBezTo>
                  <a:lnTo>
                    <a:pt x="13370179" y="0"/>
                  </a:lnTo>
                  <a:lnTo>
                    <a:pt x="13370179" y="19050"/>
                  </a:lnTo>
                  <a:lnTo>
                    <a:pt x="13370179" y="0"/>
                  </a:lnTo>
                  <a:cubicBezTo>
                    <a:pt x="13442823" y="0"/>
                    <a:pt x="13503529" y="56007"/>
                    <a:pt x="13503529" y="127254"/>
                  </a:cubicBezTo>
                  <a:lnTo>
                    <a:pt x="13484479" y="127254"/>
                  </a:lnTo>
                  <a:lnTo>
                    <a:pt x="13503529" y="127254"/>
                  </a:lnTo>
                  <a:lnTo>
                    <a:pt x="13503529" y="560197"/>
                  </a:lnTo>
                  <a:lnTo>
                    <a:pt x="13484479" y="560197"/>
                  </a:lnTo>
                  <a:lnTo>
                    <a:pt x="13503529" y="560197"/>
                  </a:lnTo>
                  <a:cubicBezTo>
                    <a:pt x="13503529" y="631444"/>
                    <a:pt x="13442823" y="687451"/>
                    <a:pt x="13370179" y="687451"/>
                  </a:cubicBezTo>
                  <a:lnTo>
                    <a:pt x="13370179" y="668401"/>
                  </a:lnTo>
                  <a:lnTo>
                    <a:pt x="13370179" y="687451"/>
                  </a:lnTo>
                  <a:lnTo>
                    <a:pt x="133350" y="687451"/>
                  </a:lnTo>
                  <a:lnTo>
                    <a:pt x="133350" y="668401"/>
                  </a:lnTo>
                  <a:lnTo>
                    <a:pt x="133350" y="687451"/>
                  </a:lnTo>
                  <a:cubicBezTo>
                    <a:pt x="60706" y="687578"/>
                    <a:pt x="0" y="631571"/>
                    <a:pt x="0" y="560197"/>
                  </a:cubicBezTo>
                  <a:lnTo>
                    <a:pt x="0" y="127254"/>
                  </a:lnTo>
                  <a:lnTo>
                    <a:pt x="19050" y="127254"/>
                  </a:lnTo>
                  <a:lnTo>
                    <a:pt x="0" y="127254"/>
                  </a:lnTo>
                  <a:moveTo>
                    <a:pt x="38100" y="127254"/>
                  </a:moveTo>
                  <a:lnTo>
                    <a:pt x="38100" y="560197"/>
                  </a:lnTo>
                  <a:lnTo>
                    <a:pt x="19050" y="560197"/>
                  </a:lnTo>
                  <a:lnTo>
                    <a:pt x="38100" y="560197"/>
                  </a:lnTo>
                  <a:cubicBezTo>
                    <a:pt x="38100" y="608457"/>
                    <a:pt x="79756" y="649351"/>
                    <a:pt x="133350" y="649351"/>
                  </a:cubicBezTo>
                  <a:lnTo>
                    <a:pt x="13370179" y="649351"/>
                  </a:lnTo>
                  <a:cubicBezTo>
                    <a:pt x="13423773" y="649351"/>
                    <a:pt x="13465429" y="608457"/>
                    <a:pt x="13465429" y="560197"/>
                  </a:cubicBezTo>
                  <a:lnTo>
                    <a:pt x="13465429" y="127254"/>
                  </a:lnTo>
                  <a:cubicBezTo>
                    <a:pt x="13465429" y="78994"/>
                    <a:pt x="13423773" y="38100"/>
                    <a:pt x="13370179" y="38100"/>
                  </a:cubicBezTo>
                  <a:lnTo>
                    <a:pt x="133350" y="38100"/>
                  </a:lnTo>
                  <a:lnTo>
                    <a:pt x="133350" y="19050"/>
                  </a:lnTo>
                  <a:lnTo>
                    <a:pt x="133350" y="38100"/>
                  </a:lnTo>
                  <a:cubicBezTo>
                    <a:pt x="79756" y="38100"/>
                    <a:pt x="38100" y="78994"/>
                    <a:pt x="38100" y="127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9" name="Immagine 58" descr="Immagine che contiene testo, grafica vettoriale, clipart">
            <a:extLst>
              <a:ext uri="{FF2B5EF4-FFF2-40B4-BE49-F238E27FC236}">
                <a16:creationId xmlns:a16="http://schemas.microsoft.com/office/drawing/2014/main" id="{1488E52A-63EE-A654-0CBB-09ECDDAF9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60" name="Immagine 59" descr="Immagine che contiene testo">
            <a:extLst>
              <a:ext uri="{FF2B5EF4-FFF2-40B4-BE49-F238E27FC236}">
                <a16:creationId xmlns:a16="http://schemas.microsoft.com/office/drawing/2014/main" id="{A617A4AE-C5E0-891B-4FCC-A798DA711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sp>
        <p:nvSpPr>
          <p:cNvPr id="67" name="Google Shape;448;p27">
            <a:extLst>
              <a:ext uri="{FF2B5EF4-FFF2-40B4-BE49-F238E27FC236}">
                <a16:creationId xmlns:a16="http://schemas.microsoft.com/office/drawing/2014/main" id="{36721EC7-C4BE-295B-4165-3D98608DC677}"/>
              </a:ext>
            </a:extLst>
          </p:cNvPr>
          <p:cNvSpPr txBox="1"/>
          <p:nvPr/>
        </p:nvSpPr>
        <p:spPr>
          <a:xfrm>
            <a:off x="3461488" y="327319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Diario</a:t>
            </a: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 de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aprendizaje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8" name="Google Shape;455;p27">
            <a:extLst>
              <a:ext uri="{FF2B5EF4-FFF2-40B4-BE49-F238E27FC236}">
                <a16:creationId xmlns:a16="http://schemas.microsoft.com/office/drawing/2014/main" id="{565C7727-83E7-3277-238A-7E5924C77052}"/>
              </a:ext>
            </a:extLst>
          </p:cNvPr>
          <p:cNvSpPr txBox="1"/>
          <p:nvPr/>
        </p:nvSpPr>
        <p:spPr>
          <a:xfrm>
            <a:off x="3461488" y="402163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Rubricas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69" name="Google Shape;462;p27">
            <a:extLst>
              <a:ext uri="{FF2B5EF4-FFF2-40B4-BE49-F238E27FC236}">
                <a16:creationId xmlns:a16="http://schemas.microsoft.com/office/drawing/2014/main" id="{9D5F9695-1B87-D5D4-AFDE-BC8901EBFE4C}"/>
              </a:ext>
            </a:extLst>
          </p:cNvPr>
          <p:cNvSpPr txBox="1"/>
          <p:nvPr/>
        </p:nvSpPr>
        <p:spPr>
          <a:xfrm>
            <a:off x="3461488" y="4770074"/>
            <a:ext cx="9571098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>
                <a:solidFill>
                  <a:srgbClr val="FFFFFF"/>
                </a:solidFill>
                <a:latin typeface="Fira Sans Medium"/>
                <a:sym typeface="Arial"/>
              </a:rPr>
              <a:t>Portfolios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70" name="Google Shape;469;p27">
            <a:extLst>
              <a:ext uri="{FF2B5EF4-FFF2-40B4-BE49-F238E27FC236}">
                <a16:creationId xmlns:a16="http://schemas.microsoft.com/office/drawing/2014/main" id="{9D54598F-5123-60C3-B269-DD6FBC0D2A40}"/>
              </a:ext>
            </a:extLst>
          </p:cNvPr>
          <p:cNvSpPr txBox="1"/>
          <p:nvPr/>
        </p:nvSpPr>
        <p:spPr>
          <a:xfrm>
            <a:off x="3461488" y="551851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Ronda de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comentarios</a:t>
            </a: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orales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1" name="Google Shape;476;p27">
            <a:extLst>
              <a:ext uri="{FF2B5EF4-FFF2-40B4-BE49-F238E27FC236}">
                <a16:creationId xmlns:a16="http://schemas.microsoft.com/office/drawing/2014/main" id="{5EBE8246-5039-0F42-25F5-66AD8ECA3C06}"/>
              </a:ext>
            </a:extLst>
          </p:cNvPr>
          <p:cNvSpPr txBox="1"/>
          <p:nvPr/>
        </p:nvSpPr>
        <p:spPr>
          <a:xfrm>
            <a:off x="3461488" y="626695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Comentarios</a:t>
            </a: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escritos</a:t>
            </a: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anónimos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2" name="Google Shape;483;p27">
            <a:extLst>
              <a:ext uri="{FF2B5EF4-FFF2-40B4-BE49-F238E27FC236}">
                <a16:creationId xmlns:a16="http://schemas.microsoft.com/office/drawing/2014/main" id="{8FFB9816-5A8A-D639-E1F0-F1D483250454}"/>
              </a:ext>
            </a:extLst>
          </p:cNvPr>
          <p:cNvSpPr txBox="1"/>
          <p:nvPr/>
        </p:nvSpPr>
        <p:spPr>
          <a:xfrm>
            <a:off x="3461488" y="701539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Dos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estrellas</a:t>
            </a:r>
            <a:r>
              <a:rPr lang="en-US" sz="2600" spc="-2" dirty="0">
                <a:solidFill>
                  <a:srgbClr val="FFFFFF"/>
                </a:solidFill>
                <a:latin typeface="Fira Sans Medium"/>
              </a:rPr>
              <a:t> y un </a:t>
            </a: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deseo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3" name="Google Shape;490;p27">
            <a:extLst>
              <a:ext uri="{FF2B5EF4-FFF2-40B4-BE49-F238E27FC236}">
                <a16:creationId xmlns:a16="http://schemas.microsoft.com/office/drawing/2014/main" id="{BA92925F-69DD-F435-B16F-2281613E413D}"/>
              </a:ext>
            </a:extLst>
          </p:cNvPr>
          <p:cNvSpPr txBox="1"/>
          <p:nvPr/>
        </p:nvSpPr>
        <p:spPr>
          <a:xfrm>
            <a:off x="3461488" y="7763834"/>
            <a:ext cx="9571098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>
                <a:solidFill>
                  <a:srgbClr val="FFFFFF"/>
                </a:solidFill>
                <a:latin typeface="Fira Sans Medium"/>
                <a:sym typeface="Arial"/>
              </a:rPr>
              <a:t>Venn diagram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4" name="Google Shape;494;p27">
            <a:extLst>
              <a:ext uri="{FF2B5EF4-FFF2-40B4-BE49-F238E27FC236}">
                <a16:creationId xmlns:a16="http://schemas.microsoft.com/office/drawing/2014/main" id="{A46CA5EE-487B-59AC-3BE3-109B25696584}"/>
              </a:ext>
            </a:extLst>
          </p:cNvPr>
          <p:cNvSpPr txBox="1"/>
          <p:nvPr/>
        </p:nvSpPr>
        <p:spPr>
          <a:xfrm>
            <a:off x="3461488" y="8512274"/>
            <a:ext cx="9571200" cy="4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pc="-2" dirty="0" err="1">
                <a:solidFill>
                  <a:srgbClr val="FFFFFF"/>
                </a:solidFill>
                <a:latin typeface="Fira Sans Medium"/>
              </a:rPr>
              <a:t>Cuestionarios</a:t>
            </a:r>
            <a:endParaRPr sz="2600" spc="-2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 t="12499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542" y="9515866"/>
            <a:ext cx="16924915" cy="7711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51118" y="4040634"/>
            <a:ext cx="11585761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6"/>
              </a:lnSpc>
              <a:spcBef>
                <a:spcPct val="0"/>
              </a:spcBef>
            </a:pPr>
            <a:r>
              <a:rPr lang="es-ES" sz="7171" spc="-7" dirty="0">
                <a:solidFill>
                  <a:srgbClr val="043296"/>
                </a:solidFill>
                <a:latin typeface="Fira Sans Medium"/>
              </a:rPr>
              <a:t>El diario de aprendizaje STEAM</a:t>
            </a:r>
          </a:p>
        </p:txBody>
      </p:sp>
      <p:pic>
        <p:nvPicPr>
          <p:cNvPr id="7" name="Immagine 6" descr="Immagine che contiene testo">
            <a:extLst>
              <a:ext uri="{FF2B5EF4-FFF2-40B4-BE49-F238E27FC236}">
                <a16:creationId xmlns:a16="http://schemas.microsoft.com/office/drawing/2014/main" id="{6C3E85AF-572D-E8C7-5DD4-877B4EDDB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280232-C69D-0EF3-E15B-7B8977A919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2212" y="3949788"/>
            <a:ext cx="7227088" cy="48150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1479" y="3892638"/>
            <a:ext cx="8322521" cy="427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Es un lugar donde registrar todo lo que sucede durante la clase STEAM. Los estudiantes pueden registrar ideas, datos, observaciones, descubrimientos, bocetos de diseño y más.</a:t>
            </a:r>
          </a:p>
          <a:p>
            <a:pPr marL="647700" lvl="1" indent="-323850">
              <a:lnSpc>
                <a:spcPts val="4155"/>
              </a:lnSpc>
              <a:buFont typeface="Arial"/>
              <a:buChar char="•"/>
            </a:pPr>
            <a:r>
              <a:rPr lang="es-ES" sz="3000" dirty="0">
                <a:solidFill>
                  <a:srgbClr val="043296"/>
                </a:solidFill>
                <a:latin typeface="Fira Sans Medium"/>
              </a:rPr>
              <a:t>Proporciona al estudiante un lugar para reflexionar sobre su aprendizaje a través del dibujo y la escritura.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00" y="1418920"/>
            <a:ext cx="11658600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  <a:spcBef>
                <a:spcPct val="0"/>
              </a:spcBef>
            </a:pPr>
            <a:r>
              <a:rPr lang="es-ES" sz="5599" dirty="0">
                <a:solidFill>
                  <a:srgbClr val="FFFFFF"/>
                </a:solidFill>
                <a:latin typeface="Fira Sans Medium"/>
              </a:rPr>
              <a:t>El diario de aprendizaje STEAM</a:t>
            </a:r>
          </a:p>
        </p:txBody>
      </p:sp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1F6C6EA3-1312-4816-A68F-86EB0F945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ED4C67-766E-6BCB-DCFB-BFB5F7A7A8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E222AEE-B6A9-DB22-8374-8DE111E6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34" y="1046961"/>
            <a:ext cx="7524750" cy="33337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10006" y="4914900"/>
            <a:ext cx="11932507" cy="364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STEAM es un proceso de aplicación. Permite a los estudiantes crear significado para sí mismos y para los demás.</a:t>
            </a:r>
          </a:p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Los estudiantes y profesores que participan en STEAM hacen más conexiones en la vida real; la escuela ya no es el lugar de aprendizaje, sino la experiencia de aprendizaje en sí misma.</a:t>
            </a:r>
          </a:p>
          <a:p>
            <a:pPr marL="639581" lvl="1" indent="-319791" algn="just">
              <a:lnSpc>
                <a:spcPts val="4102"/>
              </a:lnSpc>
              <a:buFont typeface="Arial"/>
              <a:buChar char="•"/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Los maestros pueden implementar STEAM con aprendizaje basado en proyectos.</a:t>
            </a:r>
          </a:p>
        </p:txBody>
      </p:sp>
      <p:pic>
        <p:nvPicPr>
          <p:cNvPr id="7" name="Immagine 6" descr="Immagine che contiene testo, grafica vettoriale, clipart">
            <a:extLst>
              <a:ext uri="{FF2B5EF4-FFF2-40B4-BE49-F238E27FC236}">
                <a16:creationId xmlns:a16="http://schemas.microsoft.com/office/drawing/2014/main" id="{E0A6B661-0688-82C0-7F04-C1C05298A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4BBCFCE3-72E9-1289-3FE6-D999A0329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84418" y="3521126"/>
            <a:ext cx="10308218" cy="454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2237" lvl="1" indent="-401118">
              <a:lnSpc>
                <a:spcPts val="5146"/>
              </a:lnSpc>
              <a:buFont typeface="Arial"/>
              <a:buChar char="•"/>
            </a:pPr>
            <a:r>
              <a:rPr lang="es-ES" sz="3715" dirty="0">
                <a:solidFill>
                  <a:srgbClr val="043296"/>
                </a:solidFill>
                <a:latin typeface="Fira Sans Medium"/>
              </a:rPr>
              <a:t>Evaluación formativa: Los alumnos reflexionan sobre su propio aprendizaje. Pida a sus alumnos que las compartan periódicamente en una discusión grupal.</a:t>
            </a:r>
          </a:p>
          <a:p>
            <a:pPr marL="802237" lvl="1" indent="-401118">
              <a:lnSpc>
                <a:spcPts val="5146"/>
              </a:lnSpc>
              <a:buFont typeface="Arial"/>
              <a:buChar char="•"/>
            </a:pPr>
            <a:r>
              <a:rPr lang="es-ES" sz="3715" dirty="0">
                <a:solidFill>
                  <a:srgbClr val="043296"/>
                </a:solidFill>
                <a:latin typeface="Fira Sans Medium"/>
              </a:rPr>
              <a:t>Evaluación sumativa: califica el diario de aprendizaje periódicamente con una rúbrica de un solo punto.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54725" y="4130803"/>
            <a:ext cx="4913678" cy="4827688"/>
          </a:xfrm>
          <a:prstGeom prst="rect">
            <a:avLst/>
          </a:prstGeom>
        </p:spPr>
      </p:pic>
      <p:pic>
        <p:nvPicPr>
          <p:cNvPr id="8" name="Immagine 7" descr="Immagine che contiene testo">
            <a:extLst>
              <a:ext uri="{FF2B5EF4-FFF2-40B4-BE49-F238E27FC236}">
                <a16:creationId xmlns:a16="http://schemas.microsoft.com/office/drawing/2014/main" id="{74AC54C8-06F4-20EB-53DF-FA2C8C8F1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25F61A-FB07-2BB3-B309-714D0F131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7" cy="894561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3B23067-98D2-9A6D-4F6D-FBF5BDEF2E6D}"/>
              </a:ext>
            </a:extLst>
          </p:cNvPr>
          <p:cNvSpPr txBox="1"/>
          <p:nvPr/>
        </p:nvSpPr>
        <p:spPr>
          <a:xfrm>
            <a:off x="6477000" y="1418920"/>
            <a:ext cx="11658600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55"/>
              </a:lnSpc>
              <a:spcBef>
                <a:spcPct val="0"/>
              </a:spcBef>
            </a:pPr>
            <a:r>
              <a:rPr lang="es-ES" sz="5599" dirty="0">
                <a:solidFill>
                  <a:srgbClr val="FFFFFF"/>
                </a:solidFill>
                <a:latin typeface="Fira Sans Medium"/>
              </a:rPr>
              <a:t>El diario de aprendizaje STEAM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1152" y="2254527"/>
            <a:ext cx="6995395" cy="121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7051" dirty="0">
                <a:solidFill>
                  <a:srgbClr val="1836B2"/>
                </a:solidFill>
                <a:latin typeface="Fira Sans Medium Bold"/>
              </a:rPr>
              <a:t>STEAM y PBL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890096"/>
            <a:ext cx="6452957" cy="20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2"/>
              </a:lnSpc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Los maestros pueden implementar STEAM con aprendizaje basado en proyectos.</a:t>
            </a:r>
          </a:p>
          <a:p>
            <a:pPr>
              <a:lnSpc>
                <a:spcPts val="4102"/>
              </a:lnSpc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¿Qué tienen en común PBL y STEAM?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959464" y="1588457"/>
            <a:ext cx="9485700" cy="1126252"/>
            <a:chOff x="0" y="0"/>
            <a:chExt cx="12647599" cy="150167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556874" y="462324"/>
              <a:ext cx="693497" cy="693497"/>
              <a:chOff x="0" y="0"/>
              <a:chExt cx="1109244" cy="110924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-2"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586676" y="568742"/>
              <a:ext cx="11060923" cy="480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s-ES" sz="2400" dirty="0">
                  <a:solidFill>
                    <a:srgbClr val="043296"/>
                  </a:solidFill>
                  <a:latin typeface="Fira Sans Medium"/>
                </a:rPr>
                <a:t>STEAM Learning se basa en la investigación, ya que es PBL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59464" y="3244389"/>
            <a:ext cx="9299836" cy="1137246"/>
            <a:chOff x="0" y="0"/>
            <a:chExt cx="12399782" cy="151632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20756" y="257596"/>
              <a:ext cx="969482" cy="969482"/>
              <a:chOff x="0" y="0"/>
              <a:chExt cx="1109244" cy="110924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2" b="-2"/>
                </a:stretch>
              </a:blip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578860" y="43959"/>
              <a:ext cx="10363722" cy="1472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s-ES" sz="2400" dirty="0">
                  <a:solidFill>
                    <a:srgbClr val="043296"/>
                  </a:solidFill>
                  <a:latin typeface="Fira Sans Medium"/>
                </a:rPr>
                <a:t>Las preguntas son impulsadas por los alumnos y el fracaso se reformula como parte del proceso de aprendizaje.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959464" y="4818317"/>
            <a:ext cx="9479836" cy="1126252"/>
            <a:chOff x="0" y="0"/>
            <a:chExt cx="12639783" cy="150167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420756" y="291920"/>
              <a:ext cx="917831" cy="917831"/>
              <a:chOff x="0" y="0"/>
              <a:chExt cx="1109244" cy="110924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6"/>
                <a:stretch>
                  <a:fillRect r="-2" b="-2"/>
                </a:stretch>
              </a:blip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578862" y="228768"/>
              <a:ext cx="11060921" cy="97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s-ES" sz="2400" dirty="0">
                  <a:solidFill>
                    <a:srgbClr val="043296"/>
                  </a:solidFill>
                  <a:latin typeface="Fira Sans Medium"/>
                </a:rPr>
                <a:t>Las metas, decisiones y soluciones son generadas por los estudiantes.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59464" y="6391275"/>
            <a:ext cx="9479836" cy="1126252"/>
            <a:chOff x="0" y="0"/>
            <a:chExt cx="12639782" cy="15016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420756" y="266700"/>
              <a:ext cx="917831" cy="917831"/>
              <a:chOff x="0" y="0"/>
              <a:chExt cx="1109244" cy="110924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2" b="-2"/>
                </a:stretch>
              </a:blip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1578859" y="481066"/>
              <a:ext cx="11060923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s-ES" sz="2400" dirty="0">
                  <a:solidFill>
                    <a:srgbClr val="043296"/>
                  </a:solidFill>
                  <a:latin typeface="Fira Sans Medium"/>
                </a:rPr>
                <a:t>Los estudiantes controlan su propia investigación.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959464" y="7955677"/>
            <a:ext cx="9299836" cy="1143761"/>
            <a:chOff x="0" y="0"/>
            <a:chExt cx="12399782" cy="152501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2399782" cy="1501670"/>
              <a:chOff x="0" y="0"/>
              <a:chExt cx="13662236" cy="165455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3662279" cy="1654518"/>
              </a:xfrm>
              <a:custGeom>
                <a:avLst/>
                <a:gdLst/>
                <a:ahLst/>
                <a:cxnLst/>
                <a:rect l="l" t="t" r="r" b="b"/>
                <a:pathLst>
                  <a:path w="13662279" h="1654518">
                    <a:moveTo>
                      <a:pt x="0" y="165452"/>
                    </a:moveTo>
                    <a:cubicBezTo>
                      <a:pt x="0" y="74078"/>
                      <a:pt x="90297" y="0"/>
                      <a:pt x="201676" y="0"/>
                    </a:cubicBezTo>
                    <a:lnTo>
                      <a:pt x="13460603" y="0"/>
                    </a:lnTo>
                    <a:cubicBezTo>
                      <a:pt x="13571982" y="0"/>
                      <a:pt x="13662279" y="74078"/>
                      <a:pt x="13662279" y="165452"/>
                    </a:cubicBezTo>
                    <a:lnTo>
                      <a:pt x="13662279" y="1489066"/>
                    </a:lnTo>
                    <a:cubicBezTo>
                      <a:pt x="13662279" y="1580440"/>
                      <a:pt x="13571982" y="1654518"/>
                      <a:pt x="13460603" y="1654518"/>
                    </a:cubicBezTo>
                    <a:lnTo>
                      <a:pt x="201676" y="1654518"/>
                    </a:lnTo>
                    <a:cubicBezTo>
                      <a:pt x="90297" y="1654518"/>
                      <a:pt x="0" y="1580440"/>
                      <a:pt x="0" y="1489066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229615" y="268235"/>
              <a:ext cx="965200" cy="965200"/>
              <a:chOff x="0" y="0"/>
              <a:chExt cx="1109244" cy="110924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109218" cy="1109218"/>
              </a:xfrm>
              <a:custGeom>
                <a:avLst/>
                <a:gdLst/>
                <a:ahLst/>
                <a:cxnLst/>
                <a:rect l="l" t="t" r="r" b="b"/>
                <a:pathLst>
                  <a:path w="1109218" h="1109218">
                    <a:moveTo>
                      <a:pt x="0" y="0"/>
                    </a:moveTo>
                    <a:lnTo>
                      <a:pt x="1109218" y="0"/>
                    </a:lnTo>
                    <a:lnTo>
                      <a:pt x="1109218" y="1109218"/>
                    </a:lnTo>
                    <a:lnTo>
                      <a:pt x="0" y="1109218"/>
                    </a:lnTo>
                    <a:close/>
                  </a:path>
                </a:pathLst>
              </a:custGeom>
              <a:blipFill>
                <a:blip r:embed="rId8"/>
                <a:stretch>
                  <a:fillRect r="-2" b="-2"/>
                </a:stretch>
              </a:blip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338859" y="52645"/>
              <a:ext cx="11060923" cy="1472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s-ES" sz="2400" dirty="0">
                  <a:solidFill>
                    <a:srgbClr val="043296"/>
                  </a:solidFill>
                  <a:latin typeface="Fira Sans Medium"/>
                </a:rPr>
                <a:t>Para que la consulta sea auténticamente STEAM debe dar como resultado un producto que dé solución a un problema real</a:t>
              </a:r>
            </a:p>
          </p:txBody>
        </p:sp>
      </p:grpSp>
      <p:pic>
        <p:nvPicPr>
          <p:cNvPr id="37" name="Immagine 36" descr="Immagine che contiene testo, grafica vettoriale, clipart">
            <a:extLst>
              <a:ext uri="{FF2B5EF4-FFF2-40B4-BE49-F238E27FC236}">
                <a16:creationId xmlns:a16="http://schemas.microsoft.com/office/drawing/2014/main" id="{4C0B2180-897D-6A1B-0FF4-0C31CE098F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38" name="Immagine 37" descr="Immagine che contiene testo">
            <a:extLst>
              <a:ext uri="{FF2B5EF4-FFF2-40B4-BE49-F238E27FC236}">
                <a16:creationId xmlns:a16="http://schemas.microsoft.com/office/drawing/2014/main" id="{C44BF92D-B168-5D57-1BA5-8D8AD5B8C1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72294" y="-1028702"/>
            <a:ext cx="9358012" cy="102870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88457" y="-771126"/>
            <a:ext cx="9358012" cy="102870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21941" y="2629081"/>
            <a:ext cx="11243336" cy="367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16"/>
              </a:lnSpc>
            </a:pPr>
            <a:r>
              <a:rPr lang="es-ES" sz="4199" dirty="0">
                <a:solidFill>
                  <a:srgbClr val="1836B2"/>
                </a:solidFill>
                <a:latin typeface="Fira Sans Medium"/>
              </a:rPr>
              <a:t>Si los estudiantes pueden abordar problemas reales en su contexto social y ambiental, podrán establecer conexiones entre el conocimiento STEAM y su impacto en la vida cotidiana.</a:t>
            </a: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15306466-0C8F-9B13-F3A2-C0CF5BA2D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7C68270E-DBF7-04F9-5014-E2E3A5E614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81566" y="1891016"/>
            <a:ext cx="13724086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¿</a:t>
            </a:r>
            <a:r>
              <a:rPr lang="en-US" sz="8700" dirty="0" err="1">
                <a:solidFill>
                  <a:srgbClr val="1836B2"/>
                </a:solidFill>
                <a:latin typeface="Fira Sans Medium Bold"/>
              </a:rPr>
              <a:t>Qué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 es PBL?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08772" y="4114266"/>
            <a:ext cx="8440630" cy="312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</a:pPr>
            <a:r>
              <a:rPr lang="es-ES" sz="2962" dirty="0">
                <a:solidFill>
                  <a:srgbClr val="1836B2"/>
                </a:solidFill>
                <a:latin typeface="Fira Sans Medium"/>
              </a:rPr>
              <a:t>El aprendizaje basado en proyectos es un método de enseñanza en el que los estudiantes adquieren conocimientos y habilidades al trabajar durante un período prolongado para investigar y responder a una pregunta, problema o desafío auténtico, atractivo y complejo.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38496" r="5" b="4"/>
          <a:stretch>
            <a:fillRect/>
          </a:stretch>
        </p:blipFill>
        <p:spPr>
          <a:xfrm>
            <a:off x="-1093833" y="1141609"/>
            <a:ext cx="8000968" cy="8003781"/>
          </a:xfrm>
          <a:prstGeom prst="rect">
            <a:avLst/>
          </a:prstGeom>
        </p:spPr>
      </p:pic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6123A858-9008-FF55-90CA-B8BF6761F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F6732F3A-E95A-9271-05F4-EEC568982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0" y="1590752"/>
            <a:ext cx="13296603" cy="1349989"/>
            <a:chOff x="-1924205" y="0"/>
            <a:chExt cx="17728803" cy="17999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9240" b="9240"/>
            <a:stretch>
              <a:fillRect/>
            </a:stretch>
          </p:blipFill>
          <p:spPr>
            <a:xfrm>
              <a:off x="-1924205" y="0"/>
              <a:ext cx="17728803" cy="179998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1111405" y="59672"/>
              <a:ext cx="13614399" cy="15738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799"/>
                </a:lnSpc>
              </a:pP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¡</a:t>
              </a:r>
              <a:r>
                <a:rPr lang="en-US" sz="6999" dirty="0" err="1">
                  <a:solidFill>
                    <a:srgbClr val="FFFFFF"/>
                  </a:solidFill>
                  <a:latin typeface="Fira Sans Medium"/>
                </a:rPr>
                <a:t>Veamos</a:t>
              </a: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 </a:t>
              </a:r>
              <a:r>
                <a:rPr lang="en-US" sz="6999" dirty="0" err="1">
                  <a:solidFill>
                    <a:srgbClr val="FFFFFF"/>
                  </a:solidFill>
                  <a:latin typeface="Fira Sans Medium"/>
                </a:rPr>
                <a:t>este</a:t>
              </a: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 </a:t>
              </a:r>
              <a:r>
                <a:rPr lang="en-US" sz="6999" dirty="0" err="1">
                  <a:solidFill>
                    <a:srgbClr val="FFFFFF"/>
                  </a:solidFill>
                  <a:latin typeface="Fira Sans Medium"/>
                </a:rPr>
                <a:t>vídeo</a:t>
              </a: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!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90465" y="3429972"/>
            <a:ext cx="10361473" cy="5828328"/>
          </a:xfrm>
          <a:prstGeom prst="rect">
            <a:avLst/>
          </a:prstGeom>
        </p:spPr>
      </p:pic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B1FA46E5-9D01-4B55-FF35-5B4732FCA5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C11D1022-51E8-725A-9D59-AA0FBDBBF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73" y="2057400"/>
            <a:ext cx="1235212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14579" y="2421098"/>
            <a:ext cx="7606470" cy="1427961"/>
            <a:chOff x="0" y="0"/>
            <a:chExt cx="11960340" cy="2245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714579" y="4206050"/>
            <a:ext cx="7606470" cy="1427961"/>
            <a:chOff x="0" y="0"/>
            <a:chExt cx="11960340" cy="22453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14579" y="5991003"/>
            <a:ext cx="7606470" cy="1427961"/>
            <a:chOff x="0" y="0"/>
            <a:chExt cx="11960340" cy="22453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714579" y="7775955"/>
            <a:ext cx="7606470" cy="1427961"/>
            <a:chOff x="0" y="0"/>
            <a:chExt cx="11960340" cy="22453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60352" cy="2245360"/>
            </a:xfrm>
            <a:custGeom>
              <a:avLst/>
              <a:gdLst/>
              <a:ahLst/>
              <a:cxnLst/>
              <a:rect l="l" t="t" r="r" b="b"/>
              <a:pathLst>
                <a:path w="11960352" h="2245360">
                  <a:moveTo>
                    <a:pt x="0" y="224536"/>
                  </a:moveTo>
                  <a:cubicBezTo>
                    <a:pt x="0" y="100584"/>
                    <a:pt x="100584" y="0"/>
                    <a:pt x="224536" y="0"/>
                  </a:cubicBezTo>
                  <a:lnTo>
                    <a:pt x="11735816" y="0"/>
                  </a:lnTo>
                  <a:cubicBezTo>
                    <a:pt x="11859768" y="0"/>
                    <a:pt x="11960352" y="100584"/>
                    <a:pt x="11960352" y="224536"/>
                  </a:cubicBezTo>
                  <a:lnTo>
                    <a:pt x="11960352" y="2020824"/>
                  </a:lnTo>
                  <a:cubicBezTo>
                    <a:pt x="11960352" y="2144776"/>
                    <a:pt x="11859768" y="2245360"/>
                    <a:pt x="11735816" y="2245360"/>
                  </a:cubicBezTo>
                  <a:lnTo>
                    <a:pt x="224536" y="2245360"/>
                  </a:lnTo>
                  <a:cubicBezTo>
                    <a:pt x="100584" y="2245360"/>
                    <a:pt x="0" y="2144776"/>
                    <a:pt x="0" y="202082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38460" y="2852700"/>
            <a:ext cx="662295" cy="5647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95891" y="4538636"/>
            <a:ext cx="736025" cy="7360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56702" y="6319811"/>
            <a:ext cx="782903" cy="6620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236433" y="8127862"/>
            <a:ext cx="829442" cy="67910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720441" y="458026"/>
            <a:ext cx="8678498" cy="146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Para </a:t>
            </a:r>
            <a:r>
              <a:rPr lang="en-US" sz="8700" dirty="0" err="1">
                <a:solidFill>
                  <a:srgbClr val="1836B2"/>
                </a:solidFill>
                <a:latin typeface="Fira Sans Medium Bold"/>
              </a:rPr>
              <a:t>resumir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60587" y="2750710"/>
            <a:ext cx="576374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s-ES" sz="2416" dirty="0">
                <a:solidFill>
                  <a:srgbClr val="043296"/>
                </a:solidFill>
                <a:latin typeface="Fira Sans Medium"/>
              </a:rPr>
              <a:t>Los estudiantes tienen que resolver un problema de la vida real.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60587" y="4541236"/>
            <a:ext cx="576374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s-ES" sz="2416" dirty="0">
                <a:solidFill>
                  <a:srgbClr val="043296"/>
                </a:solidFill>
                <a:latin typeface="Fira Sans Medium"/>
              </a:rPr>
              <a:t>Investigan y juntos encuentran una solución a la consulta.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60587" y="6147856"/>
            <a:ext cx="576374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s-ES" sz="2416" dirty="0">
                <a:solidFill>
                  <a:srgbClr val="043296"/>
                </a:solidFill>
                <a:latin typeface="Fira Sans Medium"/>
              </a:rPr>
              <a:t>Combinan sus conocimientos previos con sus investigaciones y con lo que van aprendiendo.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60587" y="8094430"/>
            <a:ext cx="5763748" cy="73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0"/>
              </a:lnSpc>
            </a:pPr>
            <a:r>
              <a:rPr lang="es-ES" sz="2416" dirty="0">
                <a:solidFill>
                  <a:srgbClr val="043296"/>
                </a:solidFill>
                <a:latin typeface="Fira Sans Medium"/>
              </a:rPr>
              <a:t>Los estudiantes presentan su solución a una audiencia.</a:t>
            </a:r>
          </a:p>
        </p:txBody>
      </p:sp>
      <p:pic>
        <p:nvPicPr>
          <p:cNvPr id="23" name="Immagine 22" descr="Immagine che contiene testo, grafica vettoriale, clipart">
            <a:extLst>
              <a:ext uri="{FF2B5EF4-FFF2-40B4-BE49-F238E27FC236}">
                <a16:creationId xmlns:a16="http://schemas.microsoft.com/office/drawing/2014/main" id="{A6C2BBD3-B8B3-28BF-8336-CA8AC7A2AD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4" name="Immagine 23" descr="Immagine che contiene testo">
            <a:extLst>
              <a:ext uri="{FF2B5EF4-FFF2-40B4-BE49-F238E27FC236}">
                <a16:creationId xmlns:a16="http://schemas.microsoft.com/office/drawing/2014/main" id="{68292953-B2EA-80B0-C4CC-281CF84F53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59190" y="1864588"/>
            <a:ext cx="6522225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PBL es: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67136" y="2373661"/>
            <a:ext cx="8822452" cy="5539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88456" y="4119485"/>
            <a:ext cx="6278679" cy="2488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Interdisciplinario</a:t>
            </a:r>
            <a:endParaRPr lang="it-IT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Desafiante</a:t>
            </a:r>
            <a:endParaRPr lang="it-IT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Conectado</a:t>
            </a:r>
            <a:r>
              <a:rPr lang="it-IT" sz="3900" dirty="0">
                <a:solidFill>
                  <a:srgbClr val="043296"/>
                </a:solidFill>
                <a:latin typeface="Fira Sans Medium"/>
              </a:rPr>
              <a:t> a la </a:t>
            </a: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vida</a:t>
            </a:r>
            <a:r>
              <a:rPr lang="it-IT" sz="39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real</a:t>
            </a:r>
            <a:endParaRPr lang="it-IT" sz="3900" dirty="0">
              <a:solidFill>
                <a:srgbClr val="043296"/>
              </a:solidFill>
              <a:latin typeface="Fira Sans Medium"/>
            </a:endParaRPr>
          </a:p>
          <a:p>
            <a:pPr marL="705802" lvl="1" indent="-352901" algn="l">
              <a:lnSpc>
                <a:spcPts val="4914"/>
              </a:lnSpc>
              <a:buFont typeface="Arial"/>
              <a:buChar char="•"/>
            </a:pPr>
            <a:r>
              <a:rPr lang="it-IT" sz="3900" dirty="0" err="1">
                <a:solidFill>
                  <a:srgbClr val="043296"/>
                </a:solidFill>
                <a:latin typeface="Fira Sans Medium"/>
              </a:rPr>
              <a:t>Autodirigido</a:t>
            </a:r>
            <a:endParaRPr lang="it-IT" sz="39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A09C6301-F872-50CA-65DF-C680AF11E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9" name="Immagine 8" descr="Immagine che contiene testo">
            <a:extLst>
              <a:ext uri="{FF2B5EF4-FFF2-40B4-BE49-F238E27FC236}">
                <a16:creationId xmlns:a16="http://schemas.microsoft.com/office/drawing/2014/main" id="{397FD9C5-E8EB-0826-1754-39CFEB3C71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361003"/>
            <a:ext cx="2819400" cy="591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1230</Words>
  <Application>Microsoft Office PowerPoint</Application>
  <PresentationFormat>Personalizzato</PresentationFormat>
  <Paragraphs>135</Paragraphs>
  <Slides>30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Fira Sans Medium Bold</vt:lpstr>
      <vt:lpstr>Fira Sans Medium</vt:lpstr>
      <vt:lpstr>Calibri</vt:lpstr>
      <vt:lpstr>Fira Sans Light Bold</vt:lpstr>
      <vt:lpstr>Arial</vt:lpstr>
      <vt:lpstr>Montserrat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Lesson 2.pdf</dc:title>
  <cp:lastModifiedBy>Carmine Picone</cp:lastModifiedBy>
  <cp:revision>36</cp:revision>
  <dcterms:created xsi:type="dcterms:W3CDTF">2006-08-16T00:00:00Z</dcterms:created>
  <dcterms:modified xsi:type="dcterms:W3CDTF">2023-02-20T10:38:47Z</dcterms:modified>
  <dc:identifier>DAFYGcFoV8E</dc:identifier>
</cp:coreProperties>
</file>