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Lst>
  <p:sldSz cx="18288000" cy="10287000"/>
  <p:notesSz cx="6858000" cy="9144000"/>
  <p:embeddedFontLst>
    <p:embeddedFont>
      <p:font typeface="Calibri" panose="020F0502020204030204" pitchFamily="34" charset="0"/>
      <p:regular r:id="rId31"/>
      <p:bold r:id="rId32"/>
      <p:italic r:id="rId33"/>
      <p:boldItalic r:id="rId34"/>
    </p:embeddedFont>
    <p:embeddedFont>
      <p:font typeface="Fira Sans" panose="020B0503050000020004" pitchFamily="34" charset="0"/>
      <p:regular r:id="rId35"/>
      <p:bold r:id="rId36"/>
      <p:italic r:id="rId37"/>
      <p:boldItalic r:id="rId38"/>
    </p:embeddedFont>
    <p:embeddedFont>
      <p:font typeface="Fira Sans Light Bold" panose="020B0604020202020204" charset="0"/>
      <p:regular r:id="rId39"/>
    </p:embeddedFont>
    <p:embeddedFont>
      <p:font typeface="Fira Sans Medium" panose="020B0603050000020004" pitchFamily="34" charset="0"/>
      <p:regular r:id="rId40"/>
      <p:bold r:id="rId41"/>
      <p:italic r:id="rId42"/>
      <p:boldItalic r:id="rId43"/>
    </p:embeddedFont>
    <p:embeddedFont>
      <p:font typeface="Fira Sans Medium Bold" panose="020B0604020202020204" charset="0"/>
      <p:regular r:id="rId44"/>
    </p:embeddedFont>
    <p:embeddedFont>
      <p:font typeface="Fira Sans Medium Bold Italics" panose="020B0604020202020204" charset="0"/>
      <p:regular r:id="rId45"/>
    </p:embeddedFont>
    <p:embeddedFont>
      <p:font typeface="Montserrat" panose="00000500000000000000" pitchFamily="50" charset="0"/>
      <p:regular r:id="rId46"/>
      <p:bold r:id="rId47"/>
      <p:italic r:id="rId48"/>
      <p:boldItalic r:id="rId4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81" d="100"/>
          <a:sy n="81" d="100"/>
        </p:scale>
        <p:origin x="60"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367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9.fntdata"/><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font" Target="fonts/font17.fntdata"/><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font" Target="fonts/font15.fntdata"/><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4" Type="http://schemas.openxmlformats.org/officeDocument/2006/relationships/font" Target="fonts/font14.fntdata"/><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font" Target="fonts/font18.fntdata"/><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font" Target="fonts/font16.fntdata"/><Relationship Id="rId20" Type="http://schemas.openxmlformats.org/officeDocument/2006/relationships/slide" Target="slides/slide19.xml"/><Relationship Id="rId41"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49" Type="http://schemas.openxmlformats.org/officeDocument/2006/relationships/font" Target="fonts/font19.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2/17/2023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2/17/2023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2/17/2023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8.svg"/><Relationship Id="rId7" Type="http://schemas.openxmlformats.org/officeDocument/2006/relationships/image" Target="../media/image9.jpe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svg"/><Relationship Id="rId3" Type="http://schemas.openxmlformats.org/officeDocument/2006/relationships/image" Target="../media/image18.svg"/><Relationship Id="rId7" Type="http://schemas.openxmlformats.org/officeDocument/2006/relationships/image" Target="../media/image33.svg"/><Relationship Id="rId12" Type="http://schemas.openxmlformats.org/officeDocument/2006/relationships/image" Target="../media/image38.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37.svg"/><Relationship Id="rId5" Type="http://schemas.openxmlformats.org/officeDocument/2006/relationships/image" Target="../media/image31.svg"/><Relationship Id="rId15" Type="http://schemas.openxmlformats.org/officeDocument/2006/relationships/image" Target="../media/image10.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svg"/><Relationship Id="rId14" Type="http://schemas.openxmlformats.org/officeDocument/2006/relationships/image" Target="../media/image9.jpeg"/></Relationships>
</file>

<file path=ppt/slides/_rels/slide12.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41.svg"/><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42.jpeg"/></Relationships>
</file>

<file path=ppt/slides/_rels/slide1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7.png"/><Relationship Id="rId7" Type="http://schemas.openxmlformats.org/officeDocument/2006/relationships/image" Target="../media/image45.pn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18.svg"/></Relationships>
</file>

<file path=ppt/slides/_rels/slide1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47.svg"/><Relationship Id="rId7" Type="http://schemas.openxmlformats.org/officeDocument/2006/relationships/image" Target="../media/image9.jpe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48.png"/></Relationships>
</file>

<file path=ppt/slides/_rels/slide1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8.svg"/><Relationship Id="rId7" Type="http://schemas.openxmlformats.org/officeDocument/2006/relationships/image" Target="../media/image9.jpe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svg"/><Relationship Id="rId4" Type="http://schemas.openxmlformats.org/officeDocument/2006/relationships/image" Target="../media/image49.png"/></Relationships>
</file>

<file path=ppt/slides/_rels/slide1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8.svg"/><Relationship Id="rId7" Type="http://schemas.openxmlformats.org/officeDocument/2006/relationships/image" Target="../media/image9.jpe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47.svg"/><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8.svg"/><Relationship Id="rId7" Type="http://schemas.openxmlformats.org/officeDocument/2006/relationships/image" Target="../media/image9.jpe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53.png"/></Relationships>
</file>

<file path=ppt/slides/_rels/slide1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8.svg"/><Relationship Id="rId7" Type="http://schemas.openxmlformats.org/officeDocument/2006/relationships/image" Target="../media/image9.jpe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58.svg"/><Relationship Id="rId5" Type="http://schemas.openxmlformats.org/officeDocument/2006/relationships/image" Target="../media/image57.png"/><Relationship Id="rId4" Type="http://schemas.openxmlformats.org/officeDocument/2006/relationships/image" Target="../media/image56.png"/></Relationships>
</file>

<file path=ppt/slides/_rels/slide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59.png"/></Relationships>
</file>

<file path=ppt/slides/_rels/slide21.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60.png"/></Relationships>
</file>

<file path=ppt/slides/_rels/slide22.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22.svg"/><Relationship Id="rId7" Type="http://schemas.openxmlformats.org/officeDocument/2006/relationships/image" Target="../media/image62.sv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7.svg"/><Relationship Id="rId4" Type="http://schemas.openxmlformats.org/officeDocument/2006/relationships/image" Target="../media/image6.png"/><Relationship Id="rId9" Type="http://schemas.openxmlformats.org/officeDocument/2006/relationships/image" Target="../media/image10.png"/></Relationships>
</file>

<file path=ppt/slides/_rels/slide23.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22.svg"/><Relationship Id="rId7" Type="http://schemas.openxmlformats.org/officeDocument/2006/relationships/image" Target="../media/image64.sv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7.svg"/><Relationship Id="rId4" Type="http://schemas.openxmlformats.org/officeDocument/2006/relationships/image" Target="../media/image6.png"/><Relationship Id="rId9"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image" Target="../media/image22.svg"/><Relationship Id="rId7" Type="http://schemas.openxmlformats.org/officeDocument/2006/relationships/image" Target="../media/image10.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7.svg"/><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3" Type="http://schemas.openxmlformats.org/officeDocument/2006/relationships/image" Target="../media/image22.svg"/><Relationship Id="rId7" Type="http://schemas.openxmlformats.org/officeDocument/2006/relationships/image" Target="../media/image10.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7.svg"/><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22.svg"/><Relationship Id="rId7" Type="http://schemas.openxmlformats.org/officeDocument/2006/relationships/image" Target="../media/image66.sv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7.svg"/><Relationship Id="rId4" Type="http://schemas.openxmlformats.org/officeDocument/2006/relationships/image" Target="../media/image6.png"/><Relationship Id="rId9" Type="http://schemas.openxmlformats.org/officeDocument/2006/relationships/image" Target="../media/image10.png"/></Relationships>
</file>

<file path=ppt/slides/_rels/slide27.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6.png"/><Relationship Id="rId7" Type="http://schemas.openxmlformats.org/officeDocument/2006/relationships/image" Target="../media/image21.png"/><Relationship Id="rId2"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7.svg"/></Relationships>
</file>

<file path=ppt/slides/_rels/slide28.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9.jpeg"/><Relationship Id="rId3" Type="http://schemas.openxmlformats.org/officeDocument/2006/relationships/image" Target="../media/image18.svg"/><Relationship Id="rId7" Type="http://schemas.openxmlformats.org/officeDocument/2006/relationships/image" Target="../media/image71.png"/><Relationship Id="rId12" Type="http://schemas.openxmlformats.org/officeDocument/2006/relationships/image" Target="../media/image76.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70.png"/><Relationship Id="rId11" Type="http://schemas.openxmlformats.org/officeDocument/2006/relationships/image" Target="../media/image75.png"/><Relationship Id="rId5" Type="http://schemas.openxmlformats.org/officeDocument/2006/relationships/image" Target="../media/image69.png"/><Relationship Id="rId10" Type="http://schemas.openxmlformats.org/officeDocument/2006/relationships/image" Target="../media/image74.svg"/><Relationship Id="rId4" Type="http://schemas.openxmlformats.org/officeDocument/2006/relationships/image" Target="../media/image68.png"/><Relationship Id="rId9" Type="http://schemas.openxmlformats.org/officeDocument/2006/relationships/image" Target="../media/image73.png"/><Relationship Id="rId14" Type="http://schemas.openxmlformats.org/officeDocument/2006/relationships/image" Target="../media/image10.png"/></Relationships>
</file>

<file path=ppt/slides/_rels/slide29.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77.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svg"/><Relationship Id="rId7" Type="http://schemas.openxmlformats.org/officeDocument/2006/relationships/image" Target="../media/image9.jpe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sv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15.sv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18.sv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7.svg"/></Relationships>
</file>

<file path=ppt/slides/_rels/slide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20.jpeg"/></Relationships>
</file>

<file path=ppt/slides/_rels/slide8.xml.rels><?xml version="1.0" encoding="UTF-8" standalone="yes"?>
<Relationships xmlns="http://schemas.openxmlformats.org/package/2006/relationships"><Relationship Id="rId3" Type="http://schemas.openxmlformats.org/officeDocument/2006/relationships/image" Target="../media/image18.svg"/><Relationship Id="rId7" Type="http://schemas.openxmlformats.org/officeDocument/2006/relationships/image" Target="../media/image10.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22.sv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18.svg"/><Relationship Id="rId7" Type="http://schemas.openxmlformats.org/officeDocument/2006/relationships/image" Target="../media/image26.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169288" y="4028456"/>
            <a:ext cx="10182206" cy="6322038"/>
          </a:xfrm>
          <a:prstGeom prst="rect">
            <a:avLst/>
          </a:prstGeom>
        </p:spPr>
      </p:pic>
      <p:pic>
        <p:nvPicPr>
          <p:cNvPr id="4" name="Picture 4"/>
          <p:cNvPicPr>
            <a:picLocks noChangeAspect="1"/>
          </p:cNvPicPr>
          <p:nvPr/>
        </p:nvPicPr>
        <p:blipFill>
          <a:blip r:embed="rId4"/>
          <a:srcRect/>
          <a:stretch>
            <a:fillRect/>
          </a:stretch>
        </p:blipFill>
        <p:spPr>
          <a:xfrm>
            <a:off x="4846646" y="9005234"/>
            <a:ext cx="1477179" cy="1091266"/>
          </a:xfrm>
          <a:prstGeom prst="rect">
            <a:avLst/>
          </a:prstGeom>
        </p:spPr>
      </p:pic>
      <p:sp>
        <p:nvSpPr>
          <p:cNvPr id="6" name="TextBox 6"/>
          <p:cNvSpPr txBox="1"/>
          <p:nvPr/>
        </p:nvSpPr>
        <p:spPr>
          <a:xfrm>
            <a:off x="1028700" y="5203831"/>
            <a:ext cx="9639300" cy="1492588"/>
          </a:xfrm>
          <a:prstGeom prst="rect">
            <a:avLst/>
          </a:prstGeom>
        </p:spPr>
        <p:txBody>
          <a:bodyPr wrap="square" lIns="0" tIns="0" rIns="0" bIns="0" rtlCol="0" anchor="t">
            <a:spAutoFit/>
          </a:bodyPr>
          <a:lstStyle/>
          <a:p>
            <a:pPr algn="l">
              <a:lnSpc>
                <a:spcPts val="5998"/>
              </a:lnSpc>
            </a:pPr>
            <a:r>
              <a:rPr lang="es-ES" sz="4299" spc="128" dirty="0">
                <a:solidFill>
                  <a:srgbClr val="043296"/>
                </a:solidFill>
                <a:latin typeface="Fira Sans Light Bold"/>
              </a:rPr>
              <a:t>Curso de formación semipresencial para profesores de primaria</a:t>
            </a:r>
          </a:p>
        </p:txBody>
      </p:sp>
      <p:sp>
        <p:nvSpPr>
          <p:cNvPr id="7" name="TextBox 7"/>
          <p:cNvSpPr txBox="1"/>
          <p:nvPr/>
        </p:nvSpPr>
        <p:spPr>
          <a:xfrm>
            <a:off x="1138368" y="1722115"/>
            <a:ext cx="15168432" cy="596913"/>
          </a:xfrm>
          <a:prstGeom prst="rect">
            <a:avLst/>
          </a:prstGeom>
        </p:spPr>
        <p:txBody>
          <a:bodyPr lIns="0" tIns="0" rIns="0" bIns="0" rtlCol="0" anchor="t">
            <a:spAutoFit/>
          </a:bodyPr>
          <a:lstStyle/>
          <a:p>
            <a:pPr algn="l">
              <a:lnSpc>
                <a:spcPts val="4899"/>
              </a:lnSpc>
            </a:pPr>
            <a:r>
              <a:rPr lang="en-US" sz="3499" spc="104" dirty="0">
                <a:solidFill>
                  <a:srgbClr val="A066CB"/>
                </a:solidFill>
                <a:latin typeface="Fira Sans Medium Bold"/>
              </a:rPr>
              <a:t>SPACE*LAB Erasmus+ Project 2021-1-IT02-KA220-SCH-000032535</a:t>
            </a:r>
          </a:p>
        </p:txBody>
      </p:sp>
      <p:sp>
        <p:nvSpPr>
          <p:cNvPr id="8" name="TextBox 8"/>
          <p:cNvSpPr txBox="1"/>
          <p:nvPr/>
        </p:nvSpPr>
        <p:spPr>
          <a:xfrm>
            <a:off x="1028700" y="3314700"/>
            <a:ext cx="8491579" cy="1965331"/>
          </a:xfrm>
          <a:prstGeom prst="rect">
            <a:avLst/>
          </a:prstGeom>
        </p:spPr>
        <p:txBody>
          <a:bodyPr lIns="0" tIns="0" rIns="0" bIns="0" rtlCol="0" anchor="t">
            <a:spAutoFit/>
          </a:bodyPr>
          <a:lstStyle/>
          <a:p>
            <a:pPr algn="l">
              <a:lnSpc>
                <a:spcPts val="16099"/>
              </a:lnSpc>
            </a:pPr>
            <a:r>
              <a:rPr lang="en-US" sz="11499" dirty="0">
                <a:solidFill>
                  <a:srgbClr val="1836B2"/>
                </a:solidFill>
                <a:latin typeface="Montserrat"/>
              </a:rPr>
              <a:t>SPACE*Lab </a:t>
            </a:r>
          </a:p>
        </p:txBody>
      </p:sp>
      <p:sp>
        <p:nvSpPr>
          <p:cNvPr id="9" name="TextBox 9"/>
          <p:cNvSpPr txBox="1"/>
          <p:nvPr/>
        </p:nvSpPr>
        <p:spPr>
          <a:xfrm>
            <a:off x="3476413" y="621030"/>
            <a:ext cx="11335174" cy="422295"/>
          </a:xfrm>
          <a:prstGeom prst="rect">
            <a:avLst/>
          </a:prstGeom>
        </p:spPr>
        <p:txBody>
          <a:bodyPr lIns="0" tIns="0" rIns="0" bIns="0" rtlCol="0" anchor="t">
            <a:spAutoFit/>
          </a:bodyPr>
          <a:lstStyle/>
          <a:p>
            <a:pPr algn="ctr">
              <a:lnSpc>
                <a:spcPts val="1679"/>
              </a:lnSpc>
              <a:spcBef>
                <a:spcPct val="0"/>
              </a:spcBef>
            </a:pPr>
            <a:r>
              <a:rPr lang="es-ES" sz="1200" dirty="0">
                <a:solidFill>
                  <a:srgbClr val="000000"/>
                </a:solidFill>
                <a:latin typeface="Fira Sans Medium"/>
              </a:rPr>
              <a:t>Financiado por la Unión Europea. Sin embargo, los puntos de vista y las opiniones expresadas pertenecen únicamente a los autores y no reflejan necesariamente las de la Unión Europea o la Agencia Ejecutiva Europea de Educación y Cultura (EACEA). Ni la Unión Europea ni la EACEA pueden hacerse responsables de ellos.</a:t>
            </a:r>
          </a:p>
        </p:txBody>
      </p:sp>
      <p:pic>
        <p:nvPicPr>
          <p:cNvPr id="11" name="Immagine 10" descr="Immagine che contiene testo">
            <a:extLst>
              <a:ext uri="{FF2B5EF4-FFF2-40B4-BE49-F238E27FC236}">
                <a16:creationId xmlns:a16="http://schemas.microsoft.com/office/drawing/2014/main" id="{7F98675D-0C6C-A7CD-9417-B9E559B021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8700" y="9184422"/>
            <a:ext cx="3589136" cy="752983"/>
          </a:xfrm>
          <a:prstGeom prst="rect">
            <a:avLst/>
          </a:prstGeom>
        </p:spPr>
      </p:pic>
      <p:pic>
        <p:nvPicPr>
          <p:cNvPr id="13" name="Immagine 12" descr="Immagine che contiene testo, grafica vettoriale, clipart">
            <a:extLst>
              <a:ext uri="{FF2B5EF4-FFF2-40B4-BE49-F238E27FC236}">
                <a16:creationId xmlns:a16="http://schemas.microsoft.com/office/drawing/2014/main" id="{9CEAA26D-AFC1-4790-041E-FF400498E4E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06886" y="2705100"/>
            <a:ext cx="3429000" cy="222885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486400" y="1025576"/>
            <a:ext cx="12801600" cy="1704975"/>
          </a:xfrm>
          <a:prstGeom prst="rect">
            <a:avLst/>
          </a:prstGeom>
        </p:spPr>
      </p:pic>
      <p:sp>
        <p:nvSpPr>
          <p:cNvPr id="3" name="TextBox 3"/>
          <p:cNvSpPr txBox="1"/>
          <p:nvPr/>
        </p:nvSpPr>
        <p:spPr>
          <a:xfrm>
            <a:off x="6084418" y="1289542"/>
            <a:ext cx="12203582" cy="1180388"/>
          </a:xfrm>
          <a:prstGeom prst="rect">
            <a:avLst/>
          </a:prstGeom>
        </p:spPr>
        <p:txBody>
          <a:bodyPr wrap="square" lIns="0" tIns="0" rIns="0" bIns="0" rtlCol="0" anchor="t">
            <a:spAutoFit/>
          </a:bodyPr>
          <a:lstStyle/>
          <a:p>
            <a:pPr algn="l">
              <a:lnSpc>
                <a:spcPts val="9799"/>
              </a:lnSpc>
            </a:pPr>
            <a:r>
              <a:rPr lang="en-US" sz="6999" dirty="0" err="1">
                <a:solidFill>
                  <a:srgbClr val="FFFFFF"/>
                </a:solidFill>
                <a:latin typeface="Fira Sans Medium"/>
              </a:rPr>
              <a:t>Habilidades</a:t>
            </a:r>
            <a:r>
              <a:rPr lang="en-US" sz="6999" dirty="0">
                <a:solidFill>
                  <a:srgbClr val="FFFFFF"/>
                </a:solidFill>
                <a:latin typeface="Fira Sans Medium"/>
              </a:rPr>
              <a:t> de </a:t>
            </a:r>
            <a:r>
              <a:rPr lang="en-US" sz="6999" dirty="0" err="1">
                <a:solidFill>
                  <a:srgbClr val="FFFFFF"/>
                </a:solidFill>
                <a:latin typeface="Fira Sans Medium"/>
              </a:rPr>
              <a:t>alfabetización</a:t>
            </a:r>
            <a:endParaRPr lang="en-US" sz="6999" dirty="0">
              <a:solidFill>
                <a:srgbClr val="FFFFFF"/>
              </a:solidFill>
              <a:latin typeface="Fira Sans Medium"/>
            </a:endParaRPr>
          </a:p>
        </p:txBody>
      </p:sp>
      <p:grpSp>
        <p:nvGrpSpPr>
          <p:cNvPr id="6" name="Group 6"/>
          <p:cNvGrpSpPr/>
          <p:nvPr/>
        </p:nvGrpSpPr>
        <p:grpSpPr>
          <a:xfrm>
            <a:off x="1930400" y="3318195"/>
            <a:ext cx="14427199" cy="1753920"/>
            <a:chOff x="0" y="0"/>
            <a:chExt cx="19236266" cy="2338560"/>
          </a:xfrm>
        </p:grpSpPr>
        <p:sp>
          <p:nvSpPr>
            <p:cNvPr id="7" name="Freeform 7"/>
            <p:cNvSpPr/>
            <p:nvPr/>
          </p:nvSpPr>
          <p:spPr>
            <a:xfrm>
              <a:off x="0" y="0"/>
              <a:ext cx="19236182" cy="2338578"/>
            </a:xfrm>
            <a:custGeom>
              <a:avLst/>
              <a:gdLst/>
              <a:ahLst/>
              <a:cxnLst/>
              <a:rect l="l" t="t" r="r" b="b"/>
              <a:pathLst>
                <a:path w="19236182" h="2338578">
                  <a:moveTo>
                    <a:pt x="0" y="233807"/>
                  </a:moveTo>
                  <a:cubicBezTo>
                    <a:pt x="0" y="104648"/>
                    <a:pt x="104648" y="0"/>
                    <a:pt x="233807" y="0"/>
                  </a:cubicBezTo>
                  <a:lnTo>
                    <a:pt x="19002375" y="0"/>
                  </a:lnTo>
                  <a:cubicBezTo>
                    <a:pt x="19131535" y="0"/>
                    <a:pt x="19236182" y="104648"/>
                    <a:pt x="19236182" y="233807"/>
                  </a:cubicBezTo>
                  <a:lnTo>
                    <a:pt x="19236182" y="2104644"/>
                  </a:lnTo>
                  <a:cubicBezTo>
                    <a:pt x="19236182" y="2233803"/>
                    <a:pt x="19131535" y="2338451"/>
                    <a:pt x="19002375" y="2338451"/>
                  </a:cubicBezTo>
                  <a:lnTo>
                    <a:pt x="233807" y="2338451"/>
                  </a:lnTo>
                  <a:cubicBezTo>
                    <a:pt x="104648" y="2338578"/>
                    <a:pt x="0" y="2233803"/>
                    <a:pt x="0" y="2104644"/>
                  </a:cubicBezTo>
                  <a:close/>
                </a:path>
              </a:pathLst>
            </a:custGeom>
            <a:solidFill>
              <a:srgbClr val="EFE2F8"/>
            </a:solidFill>
          </p:spPr>
        </p:sp>
      </p:grpSp>
      <p:grpSp>
        <p:nvGrpSpPr>
          <p:cNvPr id="8" name="Group 8"/>
          <p:cNvGrpSpPr/>
          <p:nvPr/>
        </p:nvGrpSpPr>
        <p:grpSpPr>
          <a:xfrm>
            <a:off x="2460960" y="3712827"/>
            <a:ext cx="964656" cy="964656"/>
            <a:chOff x="0" y="0"/>
            <a:chExt cx="1286208" cy="1286208"/>
          </a:xfrm>
        </p:grpSpPr>
        <p:sp>
          <p:nvSpPr>
            <p:cNvPr id="9" name="Freeform 9"/>
            <p:cNvSpPr/>
            <p:nvPr/>
          </p:nvSpPr>
          <p:spPr>
            <a:xfrm>
              <a:off x="0" y="0"/>
              <a:ext cx="1286256" cy="1286256"/>
            </a:xfrm>
            <a:custGeom>
              <a:avLst/>
              <a:gdLst/>
              <a:ahLst/>
              <a:cxnLst/>
              <a:rect l="l" t="t" r="r" b="b"/>
              <a:pathLst>
                <a:path w="1286256" h="1286256">
                  <a:moveTo>
                    <a:pt x="0" y="0"/>
                  </a:moveTo>
                  <a:lnTo>
                    <a:pt x="1286256" y="0"/>
                  </a:lnTo>
                  <a:lnTo>
                    <a:pt x="1286256" y="1286256"/>
                  </a:lnTo>
                  <a:lnTo>
                    <a:pt x="0" y="1286256"/>
                  </a:lnTo>
                  <a:close/>
                </a:path>
              </a:pathLst>
            </a:custGeom>
            <a:blipFill>
              <a:blip r:embed="rId4"/>
              <a:stretch>
                <a:fillRect r="3" b="3"/>
              </a:stretch>
            </a:blipFill>
          </p:spPr>
        </p:sp>
      </p:grpSp>
      <p:sp>
        <p:nvSpPr>
          <p:cNvPr id="10" name="TextBox 10"/>
          <p:cNvSpPr txBox="1"/>
          <p:nvPr/>
        </p:nvSpPr>
        <p:spPr>
          <a:xfrm>
            <a:off x="4070403" y="3712827"/>
            <a:ext cx="12172972" cy="1381125"/>
          </a:xfrm>
          <a:prstGeom prst="rect">
            <a:avLst/>
          </a:prstGeom>
        </p:spPr>
        <p:txBody>
          <a:bodyPr lIns="0" tIns="0" rIns="0" bIns="0" rtlCol="0" anchor="t">
            <a:spAutoFit/>
          </a:bodyPr>
          <a:lstStyle/>
          <a:p>
            <a:pPr algn="l">
              <a:lnSpc>
                <a:spcPts val="3600"/>
              </a:lnSpc>
            </a:pPr>
            <a:r>
              <a:rPr lang="es-ES" sz="3000" spc="-3" dirty="0">
                <a:solidFill>
                  <a:srgbClr val="043296"/>
                </a:solidFill>
                <a:latin typeface="Fira Sans Medium Bold"/>
              </a:rPr>
              <a:t>Alfabetización informacional</a:t>
            </a:r>
            <a:r>
              <a:rPr lang="es-ES" sz="3000" spc="-3" dirty="0">
                <a:solidFill>
                  <a:srgbClr val="043296"/>
                </a:solidFill>
                <a:latin typeface="Fira Sans" panose="020B0503050000020004" pitchFamily="34" charset="0"/>
              </a:rPr>
              <a:t>: comprender hechos, cifras, estadísticas, datos y aprender a distinguir los hechos de la ficción</a:t>
            </a:r>
          </a:p>
          <a:p>
            <a:pPr algn="l">
              <a:lnSpc>
                <a:spcPts val="3600"/>
              </a:lnSpc>
            </a:pPr>
            <a:endParaRPr lang="en-US" sz="3000" spc="-3" dirty="0">
              <a:solidFill>
                <a:srgbClr val="043296"/>
              </a:solidFill>
              <a:latin typeface="Fira Sans Medium"/>
            </a:endParaRPr>
          </a:p>
        </p:txBody>
      </p:sp>
      <p:grpSp>
        <p:nvGrpSpPr>
          <p:cNvPr id="11" name="Group 11"/>
          <p:cNvGrpSpPr/>
          <p:nvPr/>
        </p:nvGrpSpPr>
        <p:grpSpPr>
          <a:xfrm>
            <a:off x="1930400" y="5510597"/>
            <a:ext cx="14427199" cy="1753920"/>
            <a:chOff x="0" y="0"/>
            <a:chExt cx="19236266" cy="2338560"/>
          </a:xfrm>
        </p:grpSpPr>
        <p:sp>
          <p:nvSpPr>
            <p:cNvPr id="12" name="Freeform 12"/>
            <p:cNvSpPr/>
            <p:nvPr/>
          </p:nvSpPr>
          <p:spPr>
            <a:xfrm>
              <a:off x="0" y="0"/>
              <a:ext cx="19236182" cy="2338578"/>
            </a:xfrm>
            <a:custGeom>
              <a:avLst/>
              <a:gdLst/>
              <a:ahLst/>
              <a:cxnLst/>
              <a:rect l="l" t="t" r="r" b="b"/>
              <a:pathLst>
                <a:path w="19236182" h="2338578">
                  <a:moveTo>
                    <a:pt x="0" y="233807"/>
                  </a:moveTo>
                  <a:cubicBezTo>
                    <a:pt x="0" y="104648"/>
                    <a:pt x="104648" y="0"/>
                    <a:pt x="233807" y="0"/>
                  </a:cubicBezTo>
                  <a:lnTo>
                    <a:pt x="19002375" y="0"/>
                  </a:lnTo>
                  <a:cubicBezTo>
                    <a:pt x="19131535" y="0"/>
                    <a:pt x="19236182" y="104648"/>
                    <a:pt x="19236182" y="233807"/>
                  </a:cubicBezTo>
                  <a:lnTo>
                    <a:pt x="19236182" y="2104644"/>
                  </a:lnTo>
                  <a:cubicBezTo>
                    <a:pt x="19236182" y="2233803"/>
                    <a:pt x="19131535" y="2338451"/>
                    <a:pt x="19002375" y="2338451"/>
                  </a:cubicBezTo>
                  <a:lnTo>
                    <a:pt x="233807" y="2338451"/>
                  </a:lnTo>
                  <a:cubicBezTo>
                    <a:pt x="104648" y="2338578"/>
                    <a:pt x="0" y="2233803"/>
                    <a:pt x="0" y="2104644"/>
                  </a:cubicBezTo>
                  <a:close/>
                </a:path>
              </a:pathLst>
            </a:custGeom>
            <a:solidFill>
              <a:srgbClr val="EFE2F8"/>
            </a:solidFill>
          </p:spPr>
        </p:sp>
      </p:grpSp>
      <p:grpSp>
        <p:nvGrpSpPr>
          <p:cNvPr id="13" name="Group 13"/>
          <p:cNvGrpSpPr/>
          <p:nvPr/>
        </p:nvGrpSpPr>
        <p:grpSpPr>
          <a:xfrm>
            <a:off x="2460960" y="5905228"/>
            <a:ext cx="964656" cy="964656"/>
            <a:chOff x="0" y="0"/>
            <a:chExt cx="1286208" cy="1286208"/>
          </a:xfrm>
        </p:grpSpPr>
        <p:sp>
          <p:nvSpPr>
            <p:cNvPr id="14" name="Freeform 14"/>
            <p:cNvSpPr/>
            <p:nvPr/>
          </p:nvSpPr>
          <p:spPr>
            <a:xfrm>
              <a:off x="0" y="0"/>
              <a:ext cx="1286256" cy="1286256"/>
            </a:xfrm>
            <a:custGeom>
              <a:avLst/>
              <a:gdLst/>
              <a:ahLst/>
              <a:cxnLst/>
              <a:rect l="l" t="t" r="r" b="b"/>
              <a:pathLst>
                <a:path w="1286256" h="1286256">
                  <a:moveTo>
                    <a:pt x="0" y="0"/>
                  </a:moveTo>
                  <a:lnTo>
                    <a:pt x="1286256" y="0"/>
                  </a:lnTo>
                  <a:lnTo>
                    <a:pt x="1286256" y="1286256"/>
                  </a:lnTo>
                  <a:lnTo>
                    <a:pt x="0" y="1286256"/>
                  </a:lnTo>
                  <a:close/>
                </a:path>
              </a:pathLst>
            </a:custGeom>
            <a:blipFill>
              <a:blip r:embed="rId5"/>
              <a:stretch>
                <a:fillRect r="3" b="3"/>
              </a:stretch>
            </a:blipFill>
          </p:spPr>
        </p:sp>
      </p:grpSp>
      <p:sp>
        <p:nvSpPr>
          <p:cNvPr id="15" name="TextBox 15"/>
          <p:cNvSpPr txBox="1"/>
          <p:nvPr/>
        </p:nvSpPr>
        <p:spPr>
          <a:xfrm>
            <a:off x="4070403" y="5883392"/>
            <a:ext cx="12172972" cy="1381125"/>
          </a:xfrm>
          <a:prstGeom prst="rect">
            <a:avLst/>
          </a:prstGeom>
        </p:spPr>
        <p:txBody>
          <a:bodyPr lIns="0" tIns="0" rIns="0" bIns="0" rtlCol="0" anchor="t">
            <a:spAutoFit/>
          </a:bodyPr>
          <a:lstStyle/>
          <a:p>
            <a:pPr algn="l">
              <a:lnSpc>
                <a:spcPts val="3600"/>
              </a:lnSpc>
            </a:pPr>
            <a:r>
              <a:rPr lang="es-ES" sz="3000" spc="-3" dirty="0">
                <a:solidFill>
                  <a:srgbClr val="043296"/>
                </a:solidFill>
                <a:latin typeface="Fira Sans Medium Bold"/>
              </a:rPr>
              <a:t>Alfabetización mediática</a:t>
            </a:r>
            <a:r>
              <a:rPr lang="es-ES" sz="3000" spc="-3" dirty="0">
                <a:solidFill>
                  <a:srgbClr val="043296"/>
                </a:solidFill>
                <a:latin typeface="Fira Sans" panose="020B0503050000020004" pitchFamily="34" charset="0"/>
              </a:rPr>
              <a:t>: comprensión de los métodos y medios en los que se publica la información</a:t>
            </a:r>
          </a:p>
          <a:p>
            <a:pPr algn="l">
              <a:lnSpc>
                <a:spcPts val="3600"/>
              </a:lnSpc>
            </a:pPr>
            <a:endParaRPr lang="en-US" sz="3000" spc="-3" dirty="0">
              <a:solidFill>
                <a:srgbClr val="043296"/>
              </a:solidFill>
              <a:latin typeface="Fira Sans Medium"/>
            </a:endParaRPr>
          </a:p>
        </p:txBody>
      </p:sp>
      <p:grpSp>
        <p:nvGrpSpPr>
          <p:cNvPr id="16" name="Group 16"/>
          <p:cNvGrpSpPr/>
          <p:nvPr/>
        </p:nvGrpSpPr>
        <p:grpSpPr>
          <a:xfrm>
            <a:off x="1930400" y="7702998"/>
            <a:ext cx="14427199" cy="1753920"/>
            <a:chOff x="0" y="0"/>
            <a:chExt cx="19236266" cy="2338560"/>
          </a:xfrm>
        </p:grpSpPr>
        <p:sp>
          <p:nvSpPr>
            <p:cNvPr id="17" name="Freeform 17"/>
            <p:cNvSpPr/>
            <p:nvPr/>
          </p:nvSpPr>
          <p:spPr>
            <a:xfrm>
              <a:off x="0" y="0"/>
              <a:ext cx="19236182" cy="2338578"/>
            </a:xfrm>
            <a:custGeom>
              <a:avLst/>
              <a:gdLst/>
              <a:ahLst/>
              <a:cxnLst/>
              <a:rect l="l" t="t" r="r" b="b"/>
              <a:pathLst>
                <a:path w="19236182" h="2338578">
                  <a:moveTo>
                    <a:pt x="0" y="233807"/>
                  </a:moveTo>
                  <a:cubicBezTo>
                    <a:pt x="0" y="104648"/>
                    <a:pt x="104648" y="0"/>
                    <a:pt x="233807" y="0"/>
                  </a:cubicBezTo>
                  <a:lnTo>
                    <a:pt x="19002375" y="0"/>
                  </a:lnTo>
                  <a:cubicBezTo>
                    <a:pt x="19131535" y="0"/>
                    <a:pt x="19236182" y="104648"/>
                    <a:pt x="19236182" y="233807"/>
                  </a:cubicBezTo>
                  <a:lnTo>
                    <a:pt x="19236182" y="2104644"/>
                  </a:lnTo>
                  <a:cubicBezTo>
                    <a:pt x="19236182" y="2233803"/>
                    <a:pt x="19131535" y="2338451"/>
                    <a:pt x="19002375" y="2338451"/>
                  </a:cubicBezTo>
                  <a:lnTo>
                    <a:pt x="233807" y="2338451"/>
                  </a:lnTo>
                  <a:cubicBezTo>
                    <a:pt x="104648" y="2338578"/>
                    <a:pt x="0" y="2233803"/>
                    <a:pt x="0" y="2104644"/>
                  </a:cubicBezTo>
                  <a:close/>
                </a:path>
              </a:pathLst>
            </a:custGeom>
            <a:solidFill>
              <a:srgbClr val="EFE2F8"/>
            </a:solidFill>
          </p:spPr>
        </p:sp>
      </p:grpSp>
      <p:grpSp>
        <p:nvGrpSpPr>
          <p:cNvPr id="18" name="Group 18"/>
          <p:cNvGrpSpPr/>
          <p:nvPr/>
        </p:nvGrpSpPr>
        <p:grpSpPr>
          <a:xfrm>
            <a:off x="2460960" y="8072502"/>
            <a:ext cx="964656" cy="964656"/>
            <a:chOff x="0" y="0"/>
            <a:chExt cx="1286208" cy="1286208"/>
          </a:xfrm>
        </p:grpSpPr>
        <p:sp>
          <p:nvSpPr>
            <p:cNvPr id="19" name="Freeform 19"/>
            <p:cNvSpPr/>
            <p:nvPr/>
          </p:nvSpPr>
          <p:spPr>
            <a:xfrm>
              <a:off x="0" y="0"/>
              <a:ext cx="1286256" cy="1286256"/>
            </a:xfrm>
            <a:custGeom>
              <a:avLst/>
              <a:gdLst/>
              <a:ahLst/>
              <a:cxnLst/>
              <a:rect l="l" t="t" r="r" b="b"/>
              <a:pathLst>
                <a:path w="1286256" h="1286256">
                  <a:moveTo>
                    <a:pt x="0" y="0"/>
                  </a:moveTo>
                  <a:lnTo>
                    <a:pt x="1286256" y="0"/>
                  </a:lnTo>
                  <a:lnTo>
                    <a:pt x="1286256" y="1286256"/>
                  </a:lnTo>
                  <a:lnTo>
                    <a:pt x="0" y="1286256"/>
                  </a:lnTo>
                  <a:close/>
                </a:path>
              </a:pathLst>
            </a:custGeom>
            <a:blipFill>
              <a:blip r:embed="rId6"/>
              <a:stretch>
                <a:fillRect r="3" b="3"/>
              </a:stretch>
            </a:blipFill>
          </p:spPr>
        </p:sp>
      </p:grpSp>
      <p:sp>
        <p:nvSpPr>
          <p:cNvPr id="20" name="TextBox 20"/>
          <p:cNvSpPr txBox="1"/>
          <p:nvPr/>
        </p:nvSpPr>
        <p:spPr>
          <a:xfrm>
            <a:off x="4070403" y="7887467"/>
            <a:ext cx="12172972" cy="1384995"/>
          </a:xfrm>
          <a:prstGeom prst="rect">
            <a:avLst/>
          </a:prstGeom>
        </p:spPr>
        <p:txBody>
          <a:bodyPr lIns="0" tIns="0" rIns="0" bIns="0" rtlCol="0" anchor="t">
            <a:spAutoFit/>
          </a:bodyPr>
          <a:lstStyle/>
          <a:p>
            <a:pPr algn="l">
              <a:lnSpc>
                <a:spcPts val="3600"/>
              </a:lnSpc>
            </a:pPr>
            <a:r>
              <a:rPr lang="es-ES" sz="3000" spc="-3" dirty="0">
                <a:solidFill>
                  <a:srgbClr val="043296"/>
                </a:solidFill>
                <a:latin typeface="Fira Sans Medium Bold"/>
              </a:rPr>
              <a:t>Alfabetización tecnológica</a:t>
            </a:r>
            <a:r>
              <a:rPr lang="es-ES" sz="3000" spc="-3" dirty="0">
                <a:solidFill>
                  <a:srgbClr val="043296"/>
                </a:solidFill>
                <a:latin typeface="Fira Sans" panose="020B0503050000020004" pitchFamily="34" charset="0"/>
              </a:rPr>
              <a:t>: comprensión de las máquinas y aplicaciones que hacen posible la era de la información y la mejor manera de usarlas</a:t>
            </a:r>
          </a:p>
        </p:txBody>
      </p:sp>
      <p:pic>
        <p:nvPicPr>
          <p:cNvPr id="21" name="Immagine 20" descr="Immagine che contiene testo, grafica vettoriale, clipart">
            <a:extLst>
              <a:ext uri="{FF2B5EF4-FFF2-40B4-BE49-F238E27FC236}">
                <a16:creationId xmlns:a16="http://schemas.microsoft.com/office/drawing/2014/main" id="{6B8E3071-90C6-8026-60B4-E4E799B6ECF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1152" y="114300"/>
            <a:ext cx="1376248" cy="894561"/>
          </a:xfrm>
          <a:prstGeom prst="rect">
            <a:avLst/>
          </a:prstGeom>
        </p:spPr>
      </p:pic>
      <p:pic>
        <p:nvPicPr>
          <p:cNvPr id="22" name="Immagine 21" descr="Immagine che contiene testo">
            <a:extLst>
              <a:ext uri="{FF2B5EF4-FFF2-40B4-BE49-F238E27FC236}">
                <a16:creationId xmlns:a16="http://schemas.microsoft.com/office/drawing/2014/main" id="{278C8EB0-DD6A-69FD-59C6-05025B1042E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087600" y="361003"/>
            <a:ext cx="2819400" cy="591497"/>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084418" y="1025576"/>
            <a:ext cx="12203582" cy="1704975"/>
          </a:xfrm>
          <a:prstGeom prst="rect">
            <a:avLst/>
          </a:prstGeom>
        </p:spPr>
      </p:pic>
      <p:grpSp>
        <p:nvGrpSpPr>
          <p:cNvPr id="5" name="Group 5"/>
          <p:cNvGrpSpPr/>
          <p:nvPr/>
        </p:nvGrpSpPr>
        <p:grpSpPr>
          <a:xfrm>
            <a:off x="2298440" y="3445242"/>
            <a:ext cx="13292794" cy="998771"/>
            <a:chOff x="0" y="0"/>
            <a:chExt cx="17192624" cy="1291790"/>
          </a:xfrm>
        </p:grpSpPr>
        <p:sp>
          <p:nvSpPr>
            <p:cNvPr id="6" name="Freeform 6"/>
            <p:cNvSpPr/>
            <p:nvPr/>
          </p:nvSpPr>
          <p:spPr>
            <a:xfrm>
              <a:off x="0" y="0"/>
              <a:ext cx="17192625" cy="1291844"/>
            </a:xfrm>
            <a:custGeom>
              <a:avLst/>
              <a:gdLst/>
              <a:ahLst/>
              <a:cxnLst/>
              <a:rect l="l" t="t" r="r" b="b"/>
              <a:pathLst>
                <a:path w="17192625" h="1291844">
                  <a:moveTo>
                    <a:pt x="0" y="129159"/>
                  </a:moveTo>
                  <a:cubicBezTo>
                    <a:pt x="0" y="57785"/>
                    <a:pt x="57785" y="0"/>
                    <a:pt x="129159" y="0"/>
                  </a:cubicBezTo>
                  <a:lnTo>
                    <a:pt x="17063465" y="0"/>
                  </a:lnTo>
                  <a:cubicBezTo>
                    <a:pt x="17134839" y="0"/>
                    <a:pt x="17192625" y="57785"/>
                    <a:pt x="17192625" y="129159"/>
                  </a:cubicBezTo>
                  <a:lnTo>
                    <a:pt x="17192625" y="1162558"/>
                  </a:lnTo>
                  <a:cubicBezTo>
                    <a:pt x="17192625" y="1233932"/>
                    <a:pt x="17134839" y="1291717"/>
                    <a:pt x="17063465" y="1291717"/>
                  </a:cubicBezTo>
                  <a:lnTo>
                    <a:pt x="129159" y="1291717"/>
                  </a:lnTo>
                  <a:cubicBezTo>
                    <a:pt x="57785" y="1291844"/>
                    <a:pt x="0" y="1233932"/>
                    <a:pt x="0" y="1162558"/>
                  </a:cubicBezTo>
                  <a:close/>
                </a:path>
              </a:pathLst>
            </a:custGeom>
            <a:solidFill>
              <a:srgbClr val="EFE2F8"/>
            </a:solidFill>
          </p:spPr>
        </p:sp>
      </p:grpSp>
      <p:grpSp>
        <p:nvGrpSpPr>
          <p:cNvPr id="7" name="Group 7"/>
          <p:cNvGrpSpPr/>
          <p:nvPr/>
        </p:nvGrpSpPr>
        <p:grpSpPr>
          <a:xfrm>
            <a:off x="2298440" y="4656296"/>
            <a:ext cx="13292794" cy="998771"/>
            <a:chOff x="0" y="0"/>
            <a:chExt cx="17192624" cy="1291790"/>
          </a:xfrm>
        </p:grpSpPr>
        <p:sp>
          <p:nvSpPr>
            <p:cNvPr id="8" name="Freeform 8"/>
            <p:cNvSpPr/>
            <p:nvPr/>
          </p:nvSpPr>
          <p:spPr>
            <a:xfrm>
              <a:off x="0" y="0"/>
              <a:ext cx="17192625" cy="1291844"/>
            </a:xfrm>
            <a:custGeom>
              <a:avLst/>
              <a:gdLst/>
              <a:ahLst/>
              <a:cxnLst/>
              <a:rect l="l" t="t" r="r" b="b"/>
              <a:pathLst>
                <a:path w="17192625" h="1291844">
                  <a:moveTo>
                    <a:pt x="0" y="129159"/>
                  </a:moveTo>
                  <a:cubicBezTo>
                    <a:pt x="0" y="57785"/>
                    <a:pt x="57785" y="0"/>
                    <a:pt x="129159" y="0"/>
                  </a:cubicBezTo>
                  <a:lnTo>
                    <a:pt x="17063465" y="0"/>
                  </a:lnTo>
                  <a:cubicBezTo>
                    <a:pt x="17134839" y="0"/>
                    <a:pt x="17192625" y="57785"/>
                    <a:pt x="17192625" y="129159"/>
                  </a:cubicBezTo>
                  <a:lnTo>
                    <a:pt x="17192625" y="1162558"/>
                  </a:lnTo>
                  <a:cubicBezTo>
                    <a:pt x="17192625" y="1233932"/>
                    <a:pt x="17134839" y="1291717"/>
                    <a:pt x="17063465" y="1291717"/>
                  </a:cubicBezTo>
                  <a:lnTo>
                    <a:pt x="129159" y="1291717"/>
                  </a:lnTo>
                  <a:cubicBezTo>
                    <a:pt x="57785" y="1291844"/>
                    <a:pt x="0" y="1233932"/>
                    <a:pt x="0" y="1162558"/>
                  </a:cubicBezTo>
                  <a:close/>
                </a:path>
              </a:pathLst>
            </a:custGeom>
            <a:solidFill>
              <a:srgbClr val="EFE2F8"/>
            </a:solidFill>
          </p:spPr>
        </p:sp>
      </p:grpSp>
      <p:grpSp>
        <p:nvGrpSpPr>
          <p:cNvPr id="9" name="Group 9"/>
          <p:cNvGrpSpPr/>
          <p:nvPr/>
        </p:nvGrpSpPr>
        <p:grpSpPr>
          <a:xfrm>
            <a:off x="2298440" y="5867349"/>
            <a:ext cx="13292794" cy="998771"/>
            <a:chOff x="0" y="0"/>
            <a:chExt cx="17192624" cy="1291790"/>
          </a:xfrm>
        </p:grpSpPr>
        <p:sp>
          <p:nvSpPr>
            <p:cNvPr id="10" name="Freeform 10"/>
            <p:cNvSpPr/>
            <p:nvPr/>
          </p:nvSpPr>
          <p:spPr>
            <a:xfrm>
              <a:off x="0" y="0"/>
              <a:ext cx="17192625" cy="1291844"/>
            </a:xfrm>
            <a:custGeom>
              <a:avLst/>
              <a:gdLst/>
              <a:ahLst/>
              <a:cxnLst/>
              <a:rect l="l" t="t" r="r" b="b"/>
              <a:pathLst>
                <a:path w="17192625" h="1291844">
                  <a:moveTo>
                    <a:pt x="0" y="129159"/>
                  </a:moveTo>
                  <a:cubicBezTo>
                    <a:pt x="0" y="57785"/>
                    <a:pt x="57785" y="0"/>
                    <a:pt x="129159" y="0"/>
                  </a:cubicBezTo>
                  <a:lnTo>
                    <a:pt x="17063465" y="0"/>
                  </a:lnTo>
                  <a:cubicBezTo>
                    <a:pt x="17134839" y="0"/>
                    <a:pt x="17192625" y="57785"/>
                    <a:pt x="17192625" y="129159"/>
                  </a:cubicBezTo>
                  <a:lnTo>
                    <a:pt x="17192625" y="1162558"/>
                  </a:lnTo>
                  <a:cubicBezTo>
                    <a:pt x="17192625" y="1233932"/>
                    <a:pt x="17134839" y="1291717"/>
                    <a:pt x="17063465" y="1291717"/>
                  </a:cubicBezTo>
                  <a:lnTo>
                    <a:pt x="129159" y="1291717"/>
                  </a:lnTo>
                  <a:cubicBezTo>
                    <a:pt x="57785" y="1291844"/>
                    <a:pt x="0" y="1233932"/>
                    <a:pt x="0" y="1162558"/>
                  </a:cubicBezTo>
                  <a:close/>
                </a:path>
              </a:pathLst>
            </a:custGeom>
            <a:solidFill>
              <a:srgbClr val="EFE2F8"/>
            </a:solidFill>
          </p:spPr>
        </p:sp>
      </p:grpSp>
      <p:grpSp>
        <p:nvGrpSpPr>
          <p:cNvPr id="11" name="Group 11"/>
          <p:cNvGrpSpPr/>
          <p:nvPr/>
        </p:nvGrpSpPr>
        <p:grpSpPr>
          <a:xfrm>
            <a:off x="2298440" y="7078404"/>
            <a:ext cx="13292794" cy="998771"/>
            <a:chOff x="0" y="0"/>
            <a:chExt cx="17192624" cy="1291790"/>
          </a:xfrm>
        </p:grpSpPr>
        <p:sp>
          <p:nvSpPr>
            <p:cNvPr id="12" name="Freeform 12"/>
            <p:cNvSpPr/>
            <p:nvPr/>
          </p:nvSpPr>
          <p:spPr>
            <a:xfrm>
              <a:off x="0" y="0"/>
              <a:ext cx="17192625" cy="1291844"/>
            </a:xfrm>
            <a:custGeom>
              <a:avLst/>
              <a:gdLst/>
              <a:ahLst/>
              <a:cxnLst/>
              <a:rect l="l" t="t" r="r" b="b"/>
              <a:pathLst>
                <a:path w="17192625" h="1291844">
                  <a:moveTo>
                    <a:pt x="0" y="129159"/>
                  </a:moveTo>
                  <a:cubicBezTo>
                    <a:pt x="0" y="57785"/>
                    <a:pt x="57785" y="0"/>
                    <a:pt x="129159" y="0"/>
                  </a:cubicBezTo>
                  <a:lnTo>
                    <a:pt x="17063465" y="0"/>
                  </a:lnTo>
                  <a:cubicBezTo>
                    <a:pt x="17134839" y="0"/>
                    <a:pt x="17192625" y="57785"/>
                    <a:pt x="17192625" y="129159"/>
                  </a:cubicBezTo>
                  <a:lnTo>
                    <a:pt x="17192625" y="1162558"/>
                  </a:lnTo>
                  <a:cubicBezTo>
                    <a:pt x="17192625" y="1233932"/>
                    <a:pt x="17134839" y="1291717"/>
                    <a:pt x="17063465" y="1291717"/>
                  </a:cubicBezTo>
                  <a:lnTo>
                    <a:pt x="129159" y="1291717"/>
                  </a:lnTo>
                  <a:cubicBezTo>
                    <a:pt x="57785" y="1291844"/>
                    <a:pt x="0" y="1233932"/>
                    <a:pt x="0" y="1162558"/>
                  </a:cubicBezTo>
                  <a:close/>
                </a:path>
              </a:pathLst>
            </a:custGeom>
            <a:solidFill>
              <a:srgbClr val="EFE2F8"/>
            </a:solidFill>
          </p:spPr>
        </p:sp>
      </p:grpSp>
      <p:grpSp>
        <p:nvGrpSpPr>
          <p:cNvPr id="13" name="Group 13"/>
          <p:cNvGrpSpPr/>
          <p:nvPr/>
        </p:nvGrpSpPr>
        <p:grpSpPr>
          <a:xfrm>
            <a:off x="2298440" y="8289458"/>
            <a:ext cx="13292794" cy="998771"/>
            <a:chOff x="0" y="0"/>
            <a:chExt cx="17192624" cy="1291790"/>
          </a:xfrm>
        </p:grpSpPr>
        <p:sp>
          <p:nvSpPr>
            <p:cNvPr id="14" name="Freeform 14"/>
            <p:cNvSpPr/>
            <p:nvPr/>
          </p:nvSpPr>
          <p:spPr>
            <a:xfrm>
              <a:off x="0" y="0"/>
              <a:ext cx="17192625" cy="1291844"/>
            </a:xfrm>
            <a:custGeom>
              <a:avLst/>
              <a:gdLst/>
              <a:ahLst/>
              <a:cxnLst/>
              <a:rect l="l" t="t" r="r" b="b"/>
              <a:pathLst>
                <a:path w="17192625" h="1291844">
                  <a:moveTo>
                    <a:pt x="0" y="129159"/>
                  </a:moveTo>
                  <a:cubicBezTo>
                    <a:pt x="0" y="57785"/>
                    <a:pt x="57785" y="0"/>
                    <a:pt x="129159" y="0"/>
                  </a:cubicBezTo>
                  <a:lnTo>
                    <a:pt x="17063465" y="0"/>
                  </a:lnTo>
                  <a:cubicBezTo>
                    <a:pt x="17134839" y="0"/>
                    <a:pt x="17192625" y="57785"/>
                    <a:pt x="17192625" y="129159"/>
                  </a:cubicBezTo>
                  <a:lnTo>
                    <a:pt x="17192625" y="1162558"/>
                  </a:lnTo>
                  <a:cubicBezTo>
                    <a:pt x="17192625" y="1233932"/>
                    <a:pt x="17134839" y="1291717"/>
                    <a:pt x="17063465" y="1291717"/>
                  </a:cubicBezTo>
                  <a:lnTo>
                    <a:pt x="129159" y="1291717"/>
                  </a:lnTo>
                  <a:cubicBezTo>
                    <a:pt x="57785" y="1291844"/>
                    <a:pt x="0" y="1233932"/>
                    <a:pt x="0" y="1162558"/>
                  </a:cubicBezTo>
                  <a:close/>
                </a:path>
              </a:pathLst>
            </a:custGeom>
            <a:solidFill>
              <a:srgbClr val="EFE2F8"/>
            </a:solidFill>
          </p:spPr>
        </p:sp>
      </p:grpSp>
      <p:pic>
        <p:nvPicPr>
          <p:cNvPr id="15"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606186" y="3676021"/>
            <a:ext cx="668854" cy="622871"/>
          </a:xfrm>
          <a:prstGeom prst="rect">
            <a:avLst/>
          </a:prstGeom>
        </p:spPr>
      </p:pic>
      <p:pic>
        <p:nvPicPr>
          <p:cNvPr id="16" name="Picture 1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722912" y="6046548"/>
            <a:ext cx="435403" cy="640375"/>
          </a:xfrm>
          <a:prstGeom prst="rect">
            <a:avLst/>
          </a:prstGeom>
        </p:spPr>
      </p:pic>
      <p:pic>
        <p:nvPicPr>
          <p:cNvPr id="17" name="Picture 1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662778" y="4910061"/>
            <a:ext cx="495537" cy="581076"/>
          </a:xfrm>
          <a:prstGeom prst="rect">
            <a:avLst/>
          </a:prstGeom>
        </p:spPr>
      </p:pic>
      <p:pic>
        <p:nvPicPr>
          <p:cNvPr id="18" name="Picture 1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2624581" y="7261757"/>
            <a:ext cx="632064" cy="632064"/>
          </a:xfrm>
          <a:prstGeom prst="rect">
            <a:avLst/>
          </a:prstGeom>
        </p:spPr>
      </p:pic>
      <p:pic>
        <p:nvPicPr>
          <p:cNvPr id="19" name="Picture 19"/>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2701718" y="8439125"/>
            <a:ext cx="554928" cy="581076"/>
          </a:xfrm>
          <a:prstGeom prst="rect">
            <a:avLst/>
          </a:prstGeom>
        </p:spPr>
      </p:pic>
      <p:sp>
        <p:nvSpPr>
          <p:cNvPr id="20" name="TextBox 20"/>
          <p:cNvSpPr txBox="1"/>
          <p:nvPr/>
        </p:nvSpPr>
        <p:spPr>
          <a:xfrm>
            <a:off x="3679756" y="4733874"/>
            <a:ext cx="11911478" cy="923925"/>
          </a:xfrm>
          <a:prstGeom prst="rect">
            <a:avLst/>
          </a:prstGeom>
        </p:spPr>
        <p:txBody>
          <a:bodyPr lIns="0" tIns="0" rIns="0" bIns="0" rtlCol="0" anchor="t">
            <a:spAutoFit/>
          </a:bodyPr>
          <a:lstStyle/>
          <a:p>
            <a:pPr algn="l">
              <a:lnSpc>
                <a:spcPts val="3600"/>
              </a:lnSpc>
            </a:pPr>
            <a:r>
              <a:rPr lang="es-ES" sz="3000" spc="-3" dirty="0">
                <a:solidFill>
                  <a:srgbClr val="043296"/>
                </a:solidFill>
                <a:latin typeface="Fira Sans Medium Bold"/>
              </a:rPr>
              <a:t>Liderazgo</a:t>
            </a:r>
            <a:r>
              <a:rPr lang="es-ES" sz="3000" spc="-3" dirty="0">
                <a:solidFill>
                  <a:srgbClr val="043296"/>
                </a:solidFill>
                <a:latin typeface="Fira Sans" panose="020B0503050000020004" pitchFamily="34" charset="0"/>
              </a:rPr>
              <a:t>: Motivar y guiar a un equipo para lograr un objetivo común</a:t>
            </a:r>
          </a:p>
        </p:txBody>
      </p:sp>
      <p:sp>
        <p:nvSpPr>
          <p:cNvPr id="21" name="TextBox 21"/>
          <p:cNvSpPr txBox="1"/>
          <p:nvPr/>
        </p:nvSpPr>
        <p:spPr>
          <a:xfrm>
            <a:off x="7274709" y="1289542"/>
            <a:ext cx="9870291" cy="1180388"/>
          </a:xfrm>
          <a:prstGeom prst="rect">
            <a:avLst/>
          </a:prstGeom>
        </p:spPr>
        <p:txBody>
          <a:bodyPr wrap="square" lIns="0" tIns="0" rIns="0" bIns="0" rtlCol="0" anchor="t">
            <a:spAutoFit/>
          </a:bodyPr>
          <a:lstStyle/>
          <a:p>
            <a:pPr algn="l">
              <a:lnSpc>
                <a:spcPts val="9799"/>
              </a:lnSpc>
            </a:pPr>
            <a:r>
              <a:rPr lang="en-US" sz="6999" dirty="0" err="1">
                <a:solidFill>
                  <a:srgbClr val="FFFFFF"/>
                </a:solidFill>
                <a:latin typeface="Fira Sans Medium"/>
              </a:rPr>
              <a:t>Habilidades</a:t>
            </a:r>
            <a:r>
              <a:rPr lang="en-US" sz="6999" dirty="0">
                <a:solidFill>
                  <a:srgbClr val="FFFFFF"/>
                </a:solidFill>
                <a:latin typeface="Fira Sans Medium"/>
              </a:rPr>
              <a:t> para la </a:t>
            </a:r>
            <a:r>
              <a:rPr lang="en-US" sz="6999" dirty="0" err="1">
                <a:solidFill>
                  <a:srgbClr val="FFFFFF"/>
                </a:solidFill>
                <a:latin typeface="Fira Sans Medium"/>
              </a:rPr>
              <a:t>vida</a:t>
            </a:r>
            <a:endParaRPr lang="en-US" sz="6999" dirty="0">
              <a:solidFill>
                <a:srgbClr val="FFFFFF"/>
              </a:solidFill>
              <a:latin typeface="Fira Sans Medium"/>
            </a:endParaRPr>
          </a:p>
        </p:txBody>
      </p:sp>
      <p:sp>
        <p:nvSpPr>
          <p:cNvPr id="22" name="TextBox 22"/>
          <p:cNvSpPr txBox="1"/>
          <p:nvPr/>
        </p:nvSpPr>
        <p:spPr>
          <a:xfrm>
            <a:off x="3679756" y="3541839"/>
            <a:ext cx="11657789" cy="923330"/>
          </a:xfrm>
          <a:prstGeom prst="rect">
            <a:avLst/>
          </a:prstGeom>
        </p:spPr>
        <p:txBody>
          <a:bodyPr lIns="0" tIns="0" rIns="0" bIns="0" rtlCol="0" anchor="t">
            <a:spAutoFit/>
          </a:bodyPr>
          <a:lstStyle/>
          <a:p>
            <a:pPr algn="l">
              <a:lnSpc>
                <a:spcPts val="3600"/>
              </a:lnSpc>
            </a:pPr>
            <a:r>
              <a:rPr lang="es-ES" sz="3000" spc="-3" dirty="0">
                <a:solidFill>
                  <a:srgbClr val="043296"/>
                </a:solidFill>
                <a:latin typeface="Fira Sans Medium Bold"/>
              </a:rPr>
              <a:t>Flexibilidad</a:t>
            </a:r>
            <a:r>
              <a:rPr lang="es-ES" sz="3000" spc="-3" dirty="0">
                <a:solidFill>
                  <a:srgbClr val="043296"/>
                </a:solidFill>
                <a:latin typeface="Fira Sans" panose="020B0503050000020004" pitchFamily="34" charset="0"/>
              </a:rPr>
              <a:t>: Desviarse de los planes según sea necesario y adaptarse a los cambios.</a:t>
            </a:r>
          </a:p>
        </p:txBody>
      </p:sp>
      <p:sp>
        <p:nvSpPr>
          <p:cNvPr id="23" name="TextBox 23"/>
          <p:cNvSpPr txBox="1"/>
          <p:nvPr/>
        </p:nvSpPr>
        <p:spPr>
          <a:xfrm>
            <a:off x="3679756" y="5900010"/>
            <a:ext cx="11657789" cy="923925"/>
          </a:xfrm>
          <a:prstGeom prst="rect">
            <a:avLst/>
          </a:prstGeom>
        </p:spPr>
        <p:txBody>
          <a:bodyPr lIns="0" tIns="0" rIns="0" bIns="0" rtlCol="0" anchor="t">
            <a:spAutoFit/>
          </a:bodyPr>
          <a:lstStyle/>
          <a:p>
            <a:pPr algn="l">
              <a:lnSpc>
                <a:spcPts val="3600"/>
              </a:lnSpc>
            </a:pPr>
            <a:r>
              <a:rPr lang="es-ES" sz="3000" spc="-3" dirty="0">
                <a:solidFill>
                  <a:srgbClr val="043296"/>
                </a:solidFill>
                <a:latin typeface="Fira Sans Medium Bold"/>
              </a:rPr>
              <a:t>Iniciativa</a:t>
            </a:r>
            <a:r>
              <a:rPr lang="es-ES" sz="3000" spc="-3" dirty="0">
                <a:solidFill>
                  <a:srgbClr val="043296"/>
                </a:solidFill>
                <a:latin typeface="Fira Sans" panose="020B0503050000020004" pitchFamily="34" charset="0"/>
              </a:rPr>
              <a:t>: tener una motivación intrínseca y emprender proyectos, estrategias y planes por cuenta propia</a:t>
            </a:r>
          </a:p>
        </p:txBody>
      </p:sp>
      <p:sp>
        <p:nvSpPr>
          <p:cNvPr id="24" name="TextBox 24"/>
          <p:cNvSpPr txBox="1"/>
          <p:nvPr/>
        </p:nvSpPr>
        <p:spPr>
          <a:xfrm>
            <a:off x="3679756" y="7153887"/>
            <a:ext cx="11657789" cy="923330"/>
          </a:xfrm>
          <a:prstGeom prst="rect">
            <a:avLst/>
          </a:prstGeom>
        </p:spPr>
        <p:txBody>
          <a:bodyPr lIns="0" tIns="0" rIns="0" bIns="0" rtlCol="0" anchor="t">
            <a:spAutoFit/>
          </a:bodyPr>
          <a:lstStyle/>
          <a:p>
            <a:pPr algn="l">
              <a:lnSpc>
                <a:spcPts val="3600"/>
              </a:lnSpc>
            </a:pPr>
            <a:r>
              <a:rPr lang="es-ES" sz="3000" spc="-3" dirty="0">
                <a:solidFill>
                  <a:srgbClr val="043296"/>
                </a:solidFill>
                <a:latin typeface="Fira Sans Medium Bold"/>
              </a:rPr>
              <a:t>Productividad</a:t>
            </a:r>
            <a:r>
              <a:rPr lang="es-ES" sz="3000" spc="-3" dirty="0">
                <a:solidFill>
                  <a:srgbClr val="043296"/>
                </a:solidFill>
                <a:latin typeface="Fira Sans" panose="020B0503050000020004" pitchFamily="34" charset="0"/>
              </a:rPr>
              <a:t>: capacidad para priorizar, planificar y gestionar la carga de trabajo</a:t>
            </a:r>
          </a:p>
        </p:txBody>
      </p:sp>
      <p:sp>
        <p:nvSpPr>
          <p:cNvPr id="25" name="TextBox 25"/>
          <p:cNvSpPr txBox="1"/>
          <p:nvPr/>
        </p:nvSpPr>
        <p:spPr>
          <a:xfrm>
            <a:off x="3679756" y="8364304"/>
            <a:ext cx="11657789" cy="923925"/>
          </a:xfrm>
          <a:prstGeom prst="rect">
            <a:avLst/>
          </a:prstGeom>
        </p:spPr>
        <p:txBody>
          <a:bodyPr lIns="0" tIns="0" rIns="0" bIns="0" rtlCol="0" anchor="t">
            <a:spAutoFit/>
          </a:bodyPr>
          <a:lstStyle/>
          <a:p>
            <a:pPr algn="l">
              <a:lnSpc>
                <a:spcPts val="3600"/>
              </a:lnSpc>
            </a:pPr>
            <a:r>
              <a:rPr lang="es-ES" sz="3000" spc="-3" dirty="0">
                <a:solidFill>
                  <a:srgbClr val="043296"/>
                </a:solidFill>
                <a:latin typeface="Fira Sans Medium Bold"/>
              </a:rPr>
              <a:t>Habilidades sociales</a:t>
            </a:r>
            <a:r>
              <a:rPr lang="es-ES" sz="3000" spc="-3" dirty="0">
                <a:solidFill>
                  <a:srgbClr val="043296"/>
                </a:solidFill>
                <a:latin typeface="Fira Sans" panose="020B0503050000020004" pitchFamily="34" charset="0"/>
              </a:rPr>
              <a:t>: reunirse y trabajar en red con otros para beneficio mutuo, interactuar de manera efectiva con otros</a:t>
            </a:r>
          </a:p>
        </p:txBody>
      </p:sp>
      <p:pic>
        <p:nvPicPr>
          <p:cNvPr id="26" name="Immagine 25" descr="Immagine che contiene testo, grafica vettoriale, clipart">
            <a:extLst>
              <a:ext uri="{FF2B5EF4-FFF2-40B4-BE49-F238E27FC236}">
                <a16:creationId xmlns:a16="http://schemas.microsoft.com/office/drawing/2014/main" id="{06CEE3A1-4DD6-9E4C-6265-F32ADA39FD8B}"/>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81152" y="114300"/>
            <a:ext cx="1376248" cy="894561"/>
          </a:xfrm>
          <a:prstGeom prst="rect">
            <a:avLst/>
          </a:prstGeom>
        </p:spPr>
      </p:pic>
      <p:pic>
        <p:nvPicPr>
          <p:cNvPr id="27" name="Immagine 26" descr="Immagine che contiene testo">
            <a:extLst>
              <a:ext uri="{FF2B5EF4-FFF2-40B4-BE49-F238E27FC236}">
                <a16:creationId xmlns:a16="http://schemas.microsoft.com/office/drawing/2014/main" id="{A4B30BB2-63F2-6FB6-7A22-6FD329AC8355}"/>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5087600" y="361003"/>
            <a:ext cx="2819400" cy="591497"/>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81152" y="9515866"/>
            <a:ext cx="16924915" cy="771134"/>
          </a:xfrm>
          <a:prstGeom prst="rect">
            <a:avLst/>
          </a:prstGeom>
        </p:spPr>
      </p:pic>
      <p:sp>
        <p:nvSpPr>
          <p:cNvPr id="5" name="TextBox 5"/>
          <p:cNvSpPr txBox="1"/>
          <p:nvPr/>
        </p:nvSpPr>
        <p:spPr>
          <a:xfrm>
            <a:off x="2133600" y="2476500"/>
            <a:ext cx="12190736" cy="5954322"/>
          </a:xfrm>
          <a:prstGeom prst="rect">
            <a:avLst/>
          </a:prstGeom>
        </p:spPr>
        <p:txBody>
          <a:bodyPr lIns="0" tIns="0" rIns="0" bIns="0" rtlCol="0" anchor="t">
            <a:spAutoFit/>
          </a:bodyPr>
          <a:lstStyle/>
          <a:p>
            <a:pPr>
              <a:spcBef>
                <a:spcPct val="0"/>
              </a:spcBef>
            </a:pPr>
            <a:r>
              <a:rPr lang="es-ES" sz="4299" dirty="0">
                <a:solidFill>
                  <a:srgbClr val="1836B2"/>
                </a:solidFill>
                <a:latin typeface="Fira Sans Medium"/>
              </a:rPr>
              <a:t>Hay 6 pasos para crear un aula centrada en STEAM, sin importar el área que enseñe</a:t>
            </a:r>
          </a:p>
          <a:p>
            <a:pPr>
              <a:spcBef>
                <a:spcPct val="0"/>
              </a:spcBef>
            </a:pPr>
            <a:endParaRPr lang="es-ES" sz="4299" dirty="0">
              <a:solidFill>
                <a:srgbClr val="1836B2"/>
              </a:solidFill>
              <a:latin typeface="Fira Sans Medium"/>
            </a:endParaRPr>
          </a:p>
          <a:p>
            <a:pPr>
              <a:spcBef>
                <a:spcPct val="0"/>
              </a:spcBef>
            </a:pPr>
            <a:r>
              <a:rPr lang="es-ES" sz="4299" dirty="0">
                <a:solidFill>
                  <a:srgbClr val="1836B2"/>
                </a:solidFill>
                <a:latin typeface="Fira Sans Medium"/>
              </a:rPr>
              <a:t>1. Enfoque</a:t>
            </a:r>
          </a:p>
          <a:p>
            <a:pPr>
              <a:spcBef>
                <a:spcPct val="0"/>
              </a:spcBef>
            </a:pPr>
            <a:r>
              <a:rPr lang="es-ES" sz="4299" dirty="0">
                <a:solidFill>
                  <a:srgbClr val="1836B2"/>
                </a:solidFill>
                <a:latin typeface="Fira Sans Medium"/>
              </a:rPr>
              <a:t>2. Detalle</a:t>
            </a:r>
          </a:p>
          <a:p>
            <a:pPr>
              <a:spcBef>
                <a:spcPct val="0"/>
              </a:spcBef>
            </a:pPr>
            <a:r>
              <a:rPr lang="es-ES" sz="4299" dirty="0">
                <a:solidFill>
                  <a:srgbClr val="1836B2"/>
                </a:solidFill>
                <a:latin typeface="Fira Sans Medium"/>
              </a:rPr>
              <a:t>3. Descubrimiento</a:t>
            </a:r>
          </a:p>
          <a:p>
            <a:pPr>
              <a:spcBef>
                <a:spcPct val="0"/>
              </a:spcBef>
            </a:pPr>
            <a:r>
              <a:rPr lang="es-ES" sz="4299" dirty="0">
                <a:solidFill>
                  <a:srgbClr val="1836B2"/>
                </a:solidFill>
                <a:latin typeface="Fira Sans Medium"/>
              </a:rPr>
              <a:t>4. Aplicación</a:t>
            </a:r>
          </a:p>
          <a:p>
            <a:pPr>
              <a:spcBef>
                <a:spcPct val="0"/>
              </a:spcBef>
            </a:pPr>
            <a:r>
              <a:rPr lang="es-ES" sz="4299" dirty="0">
                <a:solidFill>
                  <a:srgbClr val="1836B2"/>
                </a:solidFill>
                <a:latin typeface="Fira Sans Medium"/>
              </a:rPr>
              <a:t>5. Presentación</a:t>
            </a:r>
          </a:p>
          <a:p>
            <a:pPr>
              <a:spcBef>
                <a:spcPct val="0"/>
              </a:spcBef>
            </a:pPr>
            <a:r>
              <a:rPr lang="es-ES" sz="4299" dirty="0">
                <a:solidFill>
                  <a:srgbClr val="1836B2"/>
                </a:solidFill>
                <a:latin typeface="Fira Sans Medium"/>
              </a:rPr>
              <a:t>6. Enlace</a:t>
            </a:r>
          </a:p>
        </p:txBody>
      </p:sp>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462905" y="5401066"/>
            <a:ext cx="4039985" cy="4114800"/>
          </a:xfrm>
          <a:prstGeom prst="rect">
            <a:avLst/>
          </a:prstGeom>
        </p:spPr>
      </p:pic>
      <p:sp>
        <p:nvSpPr>
          <p:cNvPr id="7" name="TextBox 7"/>
          <p:cNvSpPr txBox="1"/>
          <p:nvPr/>
        </p:nvSpPr>
        <p:spPr>
          <a:xfrm>
            <a:off x="2098761" y="1066473"/>
            <a:ext cx="15486524" cy="1277786"/>
          </a:xfrm>
          <a:prstGeom prst="rect">
            <a:avLst/>
          </a:prstGeom>
        </p:spPr>
        <p:txBody>
          <a:bodyPr wrap="square" lIns="0" tIns="0" rIns="0" bIns="0" rtlCol="0" anchor="t">
            <a:spAutoFit/>
          </a:bodyPr>
          <a:lstStyle/>
          <a:p>
            <a:pPr algn="l">
              <a:lnSpc>
                <a:spcPts val="10640"/>
              </a:lnSpc>
            </a:pPr>
            <a:r>
              <a:rPr lang="es-ES" sz="7600" dirty="0">
                <a:solidFill>
                  <a:srgbClr val="1836B2"/>
                </a:solidFill>
                <a:latin typeface="Fira Sans Medium Bold"/>
              </a:rPr>
              <a:t>Cómo construir una lección STEAM:</a:t>
            </a:r>
          </a:p>
        </p:txBody>
      </p:sp>
      <p:pic>
        <p:nvPicPr>
          <p:cNvPr id="8" name="Immagine 7" descr="Immagine che contiene testo, grafica vettoriale, clipart">
            <a:extLst>
              <a:ext uri="{FF2B5EF4-FFF2-40B4-BE49-F238E27FC236}">
                <a16:creationId xmlns:a16="http://schemas.microsoft.com/office/drawing/2014/main" id="{2FA6E21A-2EE4-E5DD-79E9-2B6F699D8C9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1152" y="114300"/>
            <a:ext cx="1376248" cy="894561"/>
          </a:xfrm>
          <a:prstGeom prst="rect">
            <a:avLst/>
          </a:prstGeom>
        </p:spPr>
      </p:pic>
      <p:pic>
        <p:nvPicPr>
          <p:cNvPr id="9" name="Immagine 8" descr="Immagine che contiene testo">
            <a:extLst>
              <a:ext uri="{FF2B5EF4-FFF2-40B4-BE49-F238E27FC236}">
                <a16:creationId xmlns:a16="http://schemas.microsoft.com/office/drawing/2014/main" id="{A8D68186-33BC-403A-F9E2-C4D86EB449A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087600" y="361003"/>
            <a:ext cx="2819400" cy="591497"/>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555786" y="1008861"/>
            <a:ext cx="8732214" cy="1219987"/>
          </a:xfrm>
          <a:prstGeom prst="rect">
            <a:avLst/>
          </a:prstGeom>
        </p:spPr>
      </p:pic>
      <p:sp>
        <p:nvSpPr>
          <p:cNvPr id="3" name="TextBox 3"/>
          <p:cNvSpPr txBox="1"/>
          <p:nvPr/>
        </p:nvSpPr>
        <p:spPr>
          <a:xfrm>
            <a:off x="10287000" y="1066718"/>
            <a:ext cx="9099606" cy="1104271"/>
          </a:xfrm>
          <a:prstGeom prst="rect">
            <a:avLst/>
          </a:prstGeom>
        </p:spPr>
        <p:txBody>
          <a:bodyPr lIns="0" tIns="0" rIns="0" bIns="0" rtlCol="0" anchor="t">
            <a:spAutoFit/>
          </a:bodyPr>
          <a:lstStyle/>
          <a:p>
            <a:pPr algn="l">
              <a:lnSpc>
                <a:spcPts val="8959"/>
              </a:lnSpc>
            </a:pPr>
            <a:r>
              <a:rPr lang="en-US" sz="6399" dirty="0">
                <a:solidFill>
                  <a:srgbClr val="FFFFFF"/>
                </a:solidFill>
                <a:latin typeface="Fira Sans Medium"/>
              </a:rPr>
              <a:t>La </a:t>
            </a:r>
            <a:r>
              <a:rPr lang="en-US" sz="6399" dirty="0" err="1">
                <a:solidFill>
                  <a:srgbClr val="FFFFFF"/>
                </a:solidFill>
                <a:latin typeface="Fira Sans Medium"/>
              </a:rPr>
              <a:t>lección</a:t>
            </a:r>
            <a:r>
              <a:rPr lang="en-US" sz="6399" dirty="0">
                <a:solidFill>
                  <a:srgbClr val="FFFFFF"/>
                </a:solidFill>
                <a:latin typeface="Fira Sans Medium"/>
              </a:rPr>
              <a:t> STEAM</a:t>
            </a:r>
          </a:p>
        </p:txBody>
      </p:sp>
      <p:pic>
        <p:nvPicPr>
          <p:cNvPr id="4" name="Picture 4"/>
          <p:cNvPicPr>
            <a:picLocks noChangeAspect="1"/>
          </p:cNvPicPr>
          <p:nvPr/>
        </p:nvPicPr>
        <p:blipFill>
          <a:blip r:embed="rId4"/>
          <a:srcRect l="1623" t="48502" b="9549"/>
          <a:stretch>
            <a:fillRect/>
          </a:stretch>
        </p:blipFill>
        <p:spPr>
          <a:xfrm>
            <a:off x="4453056" y="2286000"/>
            <a:ext cx="9381887" cy="8001000"/>
          </a:xfrm>
          <a:prstGeom prst="rect">
            <a:avLst/>
          </a:prstGeom>
        </p:spPr>
      </p:pic>
      <p:pic>
        <p:nvPicPr>
          <p:cNvPr id="7" name="Immagine 6" descr="Immagine che contiene testo, grafica vettoriale, clipart">
            <a:extLst>
              <a:ext uri="{FF2B5EF4-FFF2-40B4-BE49-F238E27FC236}">
                <a16:creationId xmlns:a16="http://schemas.microsoft.com/office/drawing/2014/main" id="{4ED4803D-56B3-9669-6455-260C82F0C49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1152" y="114300"/>
            <a:ext cx="1376248" cy="894561"/>
          </a:xfrm>
          <a:prstGeom prst="rect">
            <a:avLst/>
          </a:prstGeom>
        </p:spPr>
      </p:pic>
      <p:pic>
        <p:nvPicPr>
          <p:cNvPr id="8" name="Immagine 7" descr="Immagine che contiene testo">
            <a:extLst>
              <a:ext uri="{FF2B5EF4-FFF2-40B4-BE49-F238E27FC236}">
                <a16:creationId xmlns:a16="http://schemas.microsoft.com/office/drawing/2014/main" id="{FE3550F8-C005-08AC-D697-60D93776833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087600" y="361003"/>
            <a:ext cx="2819400" cy="591497"/>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magine 8" descr="Immagine che contiene testo, grafica vettoriale, clipart">
            <a:extLst>
              <a:ext uri="{FF2B5EF4-FFF2-40B4-BE49-F238E27FC236}">
                <a16:creationId xmlns:a16="http://schemas.microsoft.com/office/drawing/2014/main" id="{9A562165-BF70-1958-14F4-D2502BD704A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1152" y="114300"/>
            <a:ext cx="1376248" cy="894561"/>
          </a:xfrm>
          <a:prstGeom prst="rect">
            <a:avLst/>
          </a:prstGeom>
        </p:spPr>
      </p:pic>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354002" y="1025576"/>
            <a:ext cx="7933998" cy="1108467"/>
          </a:xfrm>
          <a:prstGeom prst="rect">
            <a:avLst/>
          </a:prstGeom>
        </p:spPr>
      </p:pic>
      <p:sp>
        <p:nvSpPr>
          <p:cNvPr id="3" name="TextBox 3"/>
          <p:cNvSpPr txBox="1"/>
          <p:nvPr/>
        </p:nvSpPr>
        <p:spPr>
          <a:xfrm>
            <a:off x="11056363" y="952500"/>
            <a:ext cx="9136637" cy="1180388"/>
          </a:xfrm>
          <a:prstGeom prst="rect">
            <a:avLst/>
          </a:prstGeom>
        </p:spPr>
        <p:txBody>
          <a:bodyPr lIns="0" tIns="0" rIns="0" bIns="0" rtlCol="0" anchor="t">
            <a:spAutoFit/>
          </a:bodyPr>
          <a:lstStyle/>
          <a:p>
            <a:pPr algn="l">
              <a:lnSpc>
                <a:spcPts val="9799"/>
              </a:lnSpc>
            </a:pPr>
            <a:r>
              <a:rPr lang="en-US" sz="6999" dirty="0" err="1">
                <a:solidFill>
                  <a:srgbClr val="FFFFFF"/>
                </a:solidFill>
                <a:latin typeface="Fira Sans Medium"/>
              </a:rPr>
              <a:t>Enfoque</a:t>
            </a:r>
            <a:endParaRPr lang="en-US" sz="6999" dirty="0">
              <a:solidFill>
                <a:srgbClr val="FFFFFF"/>
              </a:solidFill>
              <a:latin typeface="Fira Sans Medium"/>
            </a:endParaRPr>
          </a:p>
        </p:txBody>
      </p:sp>
      <p:sp>
        <p:nvSpPr>
          <p:cNvPr id="4" name="TextBox 4"/>
          <p:cNvSpPr txBox="1"/>
          <p:nvPr/>
        </p:nvSpPr>
        <p:spPr>
          <a:xfrm>
            <a:off x="9935880" y="2950928"/>
            <a:ext cx="7664041" cy="4930004"/>
          </a:xfrm>
          <a:prstGeom prst="rect">
            <a:avLst/>
          </a:prstGeom>
        </p:spPr>
        <p:txBody>
          <a:bodyPr lIns="0" tIns="0" rIns="0" bIns="0" rtlCol="0" anchor="t">
            <a:spAutoFit/>
          </a:bodyPr>
          <a:lstStyle/>
          <a:p>
            <a:pPr marL="666734" lvl="1" indent="-333367">
              <a:lnSpc>
                <a:spcPts val="4277"/>
              </a:lnSpc>
              <a:buFont typeface="Arial"/>
              <a:buChar char="•"/>
            </a:pPr>
            <a:r>
              <a:rPr lang="es-ES" sz="3088" dirty="0">
                <a:solidFill>
                  <a:srgbClr val="043296"/>
                </a:solidFill>
                <a:latin typeface="Fira Sans Medium"/>
              </a:rPr>
              <a:t>En este paso, estamos seleccionando una pregunta esencial para responder o un problema para resolver.</a:t>
            </a:r>
          </a:p>
          <a:p>
            <a:pPr marL="666734" lvl="1" indent="-333367">
              <a:lnSpc>
                <a:spcPts val="4277"/>
              </a:lnSpc>
              <a:buFont typeface="Arial"/>
              <a:buChar char="•"/>
            </a:pPr>
            <a:r>
              <a:rPr lang="es-ES" sz="3088" dirty="0">
                <a:solidFill>
                  <a:srgbClr val="043296"/>
                </a:solidFill>
                <a:latin typeface="Fira Sans Medium"/>
              </a:rPr>
              <a:t>Es importante tener un enfoque claro sobre cómo esta pregunta o problema se relaciona con las áreas de contenido de STEM y Arte que ha elegido.</a:t>
            </a:r>
          </a:p>
          <a:p>
            <a:pPr algn="l">
              <a:lnSpc>
                <a:spcPts val="4277"/>
              </a:lnSpc>
            </a:pPr>
            <a:endParaRPr lang="en-US" sz="3088" dirty="0">
              <a:solidFill>
                <a:srgbClr val="043296"/>
              </a:solidFill>
              <a:latin typeface="Fira Sans Medium"/>
            </a:endParaRPr>
          </a:p>
        </p:txBody>
      </p:sp>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379" y="-8965"/>
            <a:ext cx="9358012" cy="10287002"/>
          </a:xfrm>
          <a:prstGeom prst="rect">
            <a:avLst/>
          </a:prstGeom>
        </p:spPr>
      </p:pic>
      <p:pic>
        <p:nvPicPr>
          <p:cNvPr id="6" name="Picture 6"/>
          <p:cNvPicPr>
            <a:picLocks noChangeAspect="1"/>
          </p:cNvPicPr>
          <p:nvPr/>
        </p:nvPicPr>
        <p:blipFill>
          <a:blip r:embed="rId7"/>
          <a:srcRect/>
          <a:stretch>
            <a:fillRect/>
          </a:stretch>
        </p:blipFill>
        <p:spPr>
          <a:xfrm>
            <a:off x="614093" y="1973418"/>
            <a:ext cx="6212640" cy="6212640"/>
          </a:xfrm>
          <a:prstGeom prst="rect">
            <a:avLst/>
          </a:prstGeom>
        </p:spPr>
      </p:pic>
      <p:pic>
        <p:nvPicPr>
          <p:cNvPr id="10" name="Immagine 9" descr="Immagine che contiene testo">
            <a:extLst>
              <a:ext uri="{FF2B5EF4-FFF2-40B4-BE49-F238E27FC236}">
                <a16:creationId xmlns:a16="http://schemas.microsoft.com/office/drawing/2014/main" id="{A92FDB2B-229D-AC4B-6A55-09839D30613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087600" y="361003"/>
            <a:ext cx="2819400" cy="591497"/>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9144000" y="3429725"/>
            <a:ext cx="8430062" cy="4276171"/>
          </a:xfrm>
          <a:prstGeom prst="rect">
            <a:avLst/>
          </a:prstGeom>
        </p:spPr>
        <p:txBody>
          <a:bodyPr lIns="0" tIns="0" rIns="0" bIns="0" rtlCol="0" anchor="t">
            <a:spAutoFit/>
          </a:bodyPr>
          <a:lstStyle/>
          <a:p>
            <a:pPr marL="647700" lvl="1" indent="-323850">
              <a:lnSpc>
                <a:spcPts val="4155"/>
              </a:lnSpc>
              <a:buFont typeface="Arial"/>
              <a:buChar char="•"/>
            </a:pPr>
            <a:r>
              <a:rPr lang="es-ES" sz="3000" dirty="0">
                <a:solidFill>
                  <a:srgbClr val="043296"/>
                </a:solidFill>
                <a:latin typeface="Fira Sans Medium"/>
              </a:rPr>
              <a:t>Busca los elementos que están relacionados con el problema que quieres resolver.</a:t>
            </a:r>
          </a:p>
          <a:p>
            <a:pPr marL="647700" lvl="1" indent="-323850">
              <a:lnSpc>
                <a:spcPts val="4155"/>
              </a:lnSpc>
              <a:buFont typeface="Arial"/>
              <a:buChar char="•"/>
            </a:pPr>
            <a:r>
              <a:rPr lang="es-ES" sz="3000" dirty="0">
                <a:solidFill>
                  <a:srgbClr val="043296"/>
                </a:solidFill>
                <a:latin typeface="Fira Sans Medium"/>
              </a:rPr>
              <a:t>Observe las correlaciones entre diferentes áreas de contenido, por qué existe el problema y cómo se puede resolver.</a:t>
            </a:r>
          </a:p>
          <a:p>
            <a:pPr marL="647700" lvl="1" indent="-323850">
              <a:lnSpc>
                <a:spcPts val="4155"/>
              </a:lnSpc>
              <a:buFont typeface="Arial"/>
              <a:buChar char="•"/>
            </a:pPr>
            <a:r>
              <a:rPr lang="es-ES" sz="3000" dirty="0">
                <a:solidFill>
                  <a:srgbClr val="043296"/>
                </a:solidFill>
                <a:latin typeface="Fira Sans Medium"/>
              </a:rPr>
              <a:t>Descubra antecedentes clave, habilidades que los estudiantes tienen o necesitan adquirir para abordar el problema.</a:t>
            </a:r>
          </a:p>
        </p:txBody>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90890" y="745069"/>
            <a:ext cx="8653666" cy="9344100"/>
          </a:xfrm>
          <a:prstGeom prst="rect">
            <a:avLst/>
          </a:prstGeom>
        </p:spPr>
      </p:pic>
      <p:pic>
        <p:nvPicPr>
          <p:cNvPr id="4" name="Picture 4"/>
          <p:cNvPicPr>
            <a:picLocks noChangeAspect="1"/>
          </p:cNvPicPr>
          <p:nvPr/>
        </p:nvPicPr>
        <p:blipFill>
          <a:blip r:embed="rId4"/>
          <a:srcRect/>
          <a:stretch>
            <a:fillRect/>
          </a:stretch>
        </p:blipFill>
        <p:spPr>
          <a:xfrm>
            <a:off x="1947202" y="2702103"/>
            <a:ext cx="5430031" cy="5430032"/>
          </a:xfrm>
          <a:prstGeom prst="rect">
            <a:avLst/>
          </a:prstGeom>
        </p:spPr>
      </p:pic>
      <p:pic>
        <p:nvPicPr>
          <p:cNvPr id="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525000" y="1028700"/>
            <a:ext cx="8763000" cy="1108467"/>
          </a:xfrm>
          <a:prstGeom prst="rect">
            <a:avLst/>
          </a:prstGeom>
        </p:spPr>
      </p:pic>
      <p:sp>
        <p:nvSpPr>
          <p:cNvPr id="8" name="TextBox 8"/>
          <p:cNvSpPr txBox="1"/>
          <p:nvPr/>
        </p:nvSpPr>
        <p:spPr>
          <a:xfrm>
            <a:off x="10058400" y="973777"/>
            <a:ext cx="9136637" cy="1180388"/>
          </a:xfrm>
          <a:prstGeom prst="rect">
            <a:avLst/>
          </a:prstGeom>
        </p:spPr>
        <p:txBody>
          <a:bodyPr lIns="0" tIns="0" rIns="0" bIns="0" rtlCol="0" anchor="t">
            <a:spAutoFit/>
          </a:bodyPr>
          <a:lstStyle/>
          <a:p>
            <a:pPr algn="l">
              <a:lnSpc>
                <a:spcPts val="9799"/>
              </a:lnSpc>
            </a:pPr>
            <a:r>
              <a:rPr lang="en-US" sz="6999" dirty="0" err="1">
                <a:solidFill>
                  <a:srgbClr val="FFFFFF"/>
                </a:solidFill>
                <a:latin typeface="Fira Sans Medium"/>
              </a:rPr>
              <a:t>Detalles</a:t>
            </a:r>
            <a:endParaRPr lang="en-US" sz="6999" dirty="0">
              <a:solidFill>
                <a:srgbClr val="FFFFFF"/>
              </a:solidFill>
              <a:latin typeface="Fira Sans Medium"/>
            </a:endParaRPr>
          </a:p>
        </p:txBody>
      </p:sp>
      <p:pic>
        <p:nvPicPr>
          <p:cNvPr id="9" name="Immagine 8" descr="Immagine che contiene testo, grafica vettoriale, clipart">
            <a:extLst>
              <a:ext uri="{FF2B5EF4-FFF2-40B4-BE49-F238E27FC236}">
                <a16:creationId xmlns:a16="http://schemas.microsoft.com/office/drawing/2014/main" id="{F173C4D9-FACE-03DA-3A6A-0A8ACFF890D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1152" y="114300"/>
            <a:ext cx="1376248" cy="894561"/>
          </a:xfrm>
          <a:prstGeom prst="rect">
            <a:avLst/>
          </a:prstGeom>
        </p:spPr>
      </p:pic>
      <p:pic>
        <p:nvPicPr>
          <p:cNvPr id="10" name="Immagine 9" descr="Immagine che contiene testo">
            <a:extLst>
              <a:ext uri="{FF2B5EF4-FFF2-40B4-BE49-F238E27FC236}">
                <a16:creationId xmlns:a16="http://schemas.microsoft.com/office/drawing/2014/main" id="{557A5AFF-A777-8724-D7AC-04FB7F47A54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087600" y="361003"/>
            <a:ext cx="2819400" cy="591497"/>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702016" y="1025576"/>
            <a:ext cx="9585984" cy="1339268"/>
          </a:xfrm>
          <a:prstGeom prst="rect">
            <a:avLst/>
          </a:prstGeom>
        </p:spPr>
      </p:pic>
      <p:sp>
        <p:nvSpPr>
          <p:cNvPr id="3" name="TextBox 3"/>
          <p:cNvSpPr txBox="1"/>
          <p:nvPr/>
        </p:nvSpPr>
        <p:spPr>
          <a:xfrm>
            <a:off x="9677400" y="1152525"/>
            <a:ext cx="7176881" cy="1019175"/>
          </a:xfrm>
          <a:prstGeom prst="rect">
            <a:avLst/>
          </a:prstGeom>
        </p:spPr>
        <p:txBody>
          <a:bodyPr lIns="0" tIns="0" rIns="0" bIns="0" rtlCol="0" anchor="t">
            <a:spAutoFit/>
          </a:bodyPr>
          <a:lstStyle/>
          <a:p>
            <a:pPr algn="l">
              <a:lnSpc>
                <a:spcPts val="8399"/>
              </a:lnSpc>
            </a:pPr>
            <a:r>
              <a:rPr lang="en-US" sz="5999" dirty="0" err="1">
                <a:solidFill>
                  <a:srgbClr val="FFFFFF"/>
                </a:solidFill>
                <a:latin typeface="Fira Sans Medium"/>
              </a:rPr>
              <a:t>Descubrimiento</a:t>
            </a:r>
            <a:endParaRPr lang="en-US" sz="5999" dirty="0">
              <a:solidFill>
                <a:srgbClr val="FFFFFF"/>
              </a:solidFill>
              <a:latin typeface="Fira Sans Medium"/>
            </a:endParaRPr>
          </a:p>
        </p:txBody>
      </p:sp>
      <p:sp>
        <p:nvSpPr>
          <p:cNvPr id="4" name="TextBox 4"/>
          <p:cNvSpPr txBox="1"/>
          <p:nvPr/>
        </p:nvSpPr>
        <p:spPr>
          <a:xfrm>
            <a:off x="8919893" y="3662347"/>
            <a:ext cx="8339407" cy="6173485"/>
          </a:xfrm>
          <a:prstGeom prst="rect">
            <a:avLst/>
          </a:prstGeom>
        </p:spPr>
        <p:txBody>
          <a:bodyPr lIns="0" tIns="0" rIns="0" bIns="0" rtlCol="0" anchor="t">
            <a:spAutoFit/>
          </a:bodyPr>
          <a:lstStyle/>
          <a:p>
            <a:pPr marL="684246" lvl="1" indent="-342123" algn="just">
              <a:lnSpc>
                <a:spcPts val="4389"/>
              </a:lnSpc>
              <a:buFont typeface="Arial"/>
              <a:buChar char="•"/>
            </a:pPr>
            <a:r>
              <a:rPr lang="es-ES" sz="3169" dirty="0">
                <a:solidFill>
                  <a:srgbClr val="043296"/>
                </a:solidFill>
                <a:latin typeface="Fira Sans Medium"/>
              </a:rPr>
              <a:t>Este paso se trata de investigación activa; los estudiantes están investigando posibles soluciones, así como lo que NO ESTÁ funcionando actualmente en las soluciones que ya existen.</a:t>
            </a:r>
          </a:p>
          <a:p>
            <a:pPr marL="684246" lvl="1" indent="-342123" algn="just">
              <a:lnSpc>
                <a:spcPts val="4389"/>
              </a:lnSpc>
              <a:buFont typeface="Arial"/>
              <a:buChar char="•"/>
            </a:pPr>
            <a:r>
              <a:rPr lang="es-ES" sz="3169" dirty="0">
                <a:solidFill>
                  <a:srgbClr val="043296"/>
                </a:solidFill>
                <a:latin typeface="Fira Sans Medium"/>
              </a:rPr>
              <a:t>El profesor puede utilizar esta etapa para analizar las lagunas que puedan tener los alumnos y enseñar esos contenidos de forma explícita.</a:t>
            </a:r>
          </a:p>
          <a:p>
            <a:pPr algn="l">
              <a:lnSpc>
                <a:spcPts val="4389"/>
              </a:lnSpc>
            </a:pPr>
            <a:endParaRPr lang="en-US" sz="3169" dirty="0">
              <a:solidFill>
                <a:srgbClr val="043296"/>
              </a:solidFill>
              <a:latin typeface="Fira Sans Medium"/>
            </a:endParaRPr>
          </a:p>
        </p:txBody>
      </p:sp>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73788" y="-38100"/>
            <a:ext cx="9083400" cy="10287000"/>
          </a:xfrm>
          <a:prstGeom prst="rect">
            <a:avLst/>
          </a:prstGeom>
        </p:spPr>
      </p:pic>
      <p:pic>
        <p:nvPicPr>
          <p:cNvPr id="6" name="Picture 6"/>
          <p:cNvPicPr>
            <a:picLocks noChangeAspect="1"/>
          </p:cNvPicPr>
          <p:nvPr/>
        </p:nvPicPr>
        <p:blipFill>
          <a:blip r:embed="rId6"/>
          <a:srcRect/>
          <a:stretch>
            <a:fillRect/>
          </a:stretch>
        </p:blipFill>
        <p:spPr>
          <a:xfrm>
            <a:off x="1028700" y="3274890"/>
            <a:ext cx="5678424" cy="5678424"/>
          </a:xfrm>
          <a:prstGeom prst="rect">
            <a:avLst/>
          </a:prstGeom>
        </p:spPr>
      </p:pic>
      <p:pic>
        <p:nvPicPr>
          <p:cNvPr id="9" name="Immagine 8" descr="Immagine che contiene testo, grafica vettoriale, clipart">
            <a:extLst>
              <a:ext uri="{FF2B5EF4-FFF2-40B4-BE49-F238E27FC236}">
                <a16:creationId xmlns:a16="http://schemas.microsoft.com/office/drawing/2014/main" id="{51367B0A-7FF4-1CFF-8E72-B7BD5E14723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1152" y="114300"/>
            <a:ext cx="1376248" cy="894561"/>
          </a:xfrm>
          <a:prstGeom prst="rect">
            <a:avLst/>
          </a:prstGeom>
        </p:spPr>
      </p:pic>
      <p:pic>
        <p:nvPicPr>
          <p:cNvPr id="10" name="Immagine 9" descr="Immagine che contiene testo">
            <a:extLst>
              <a:ext uri="{FF2B5EF4-FFF2-40B4-BE49-F238E27FC236}">
                <a16:creationId xmlns:a16="http://schemas.microsoft.com/office/drawing/2014/main" id="{9E53DB8E-60CE-7468-FFF5-82CD5568FBC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087600" y="361003"/>
            <a:ext cx="2819400" cy="591497"/>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9445151" y="3538865"/>
            <a:ext cx="7597176" cy="5353389"/>
          </a:xfrm>
          <a:prstGeom prst="rect">
            <a:avLst/>
          </a:prstGeom>
        </p:spPr>
        <p:txBody>
          <a:bodyPr lIns="0" tIns="0" rIns="0" bIns="0" rtlCol="0" anchor="t">
            <a:spAutoFit/>
          </a:bodyPr>
          <a:lstStyle/>
          <a:p>
            <a:pPr marL="647700" lvl="1" indent="-323850" algn="just">
              <a:lnSpc>
                <a:spcPts val="4155"/>
              </a:lnSpc>
              <a:buFont typeface="Arial"/>
              <a:buChar char="•"/>
            </a:pPr>
            <a:r>
              <a:rPr lang="es-ES" sz="3000" dirty="0">
                <a:solidFill>
                  <a:srgbClr val="043296"/>
                </a:solidFill>
                <a:latin typeface="Fira Sans Medium"/>
              </a:rPr>
              <a:t>Después de que los estudiantes hayan analizado un problema o pregunta y las soluciones que ya existen, pueden comenzar a crear su propia solución al problema.</a:t>
            </a:r>
          </a:p>
          <a:p>
            <a:pPr marL="647700" lvl="1" indent="-323850" algn="just">
              <a:lnSpc>
                <a:spcPts val="4155"/>
              </a:lnSpc>
              <a:buFont typeface="Arial"/>
              <a:buChar char="•"/>
            </a:pPr>
            <a:r>
              <a:rPr lang="es-ES" sz="3000" dirty="0">
                <a:solidFill>
                  <a:srgbClr val="043296"/>
                </a:solidFill>
                <a:latin typeface="Fira Sans Medium"/>
              </a:rPr>
              <a:t>Aquí están utilizando las habilidades, procesos y conocimientos que se enseñaron en la etapa de descubrimiento.</a:t>
            </a:r>
          </a:p>
          <a:p>
            <a:pPr algn="just">
              <a:lnSpc>
                <a:spcPts val="4155"/>
              </a:lnSpc>
            </a:pPr>
            <a:endParaRPr lang="en-US" sz="3000" dirty="0">
              <a:solidFill>
                <a:srgbClr val="043296"/>
              </a:solidFill>
              <a:latin typeface="Fira Sans Medium"/>
            </a:endParaRPr>
          </a:p>
        </p:txBody>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702016" y="1082447"/>
            <a:ext cx="9585984" cy="1339268"/>
          </a:xfrm>
          <a:prstGeom prst="rect">
            <a:avLst/>
          </a:prstGeom>
        </p:spPr>
      </p:pic>
      <p:sp>
        <p:nvSpPr>
          <p:cNvPr id="4" name="TextBox 4"/>
          <p:cNvSpPr txBox="1"/>
          <p:nvPr/>
        </p:nvSpPr>
        <p:spPr>
          <a:xfrm>
            <a:off x="10134600" y="1185343"/>
            <a:ext cx="7176881" cy="1011752"/>
          </a:xfrm>
          <a:prstGeom prst="rect">
            <a:avLst/>
          </a:prstGeom>
        </p:spPr>
        <p:txBody>
          <a:bodyPr lIns="0" tIns="0" rIns="0" bIns="0" rtlCol="0" anchor="t">
            <a:spAutoFit/>
          </a:bodyPr>
          <a:lstStyle/>
          <a:p>
            <a:pPr>
              <a:lnSpc>
                <a:spcPts val="8399"/>
              </a:lnSpc>
            </a:pPr>
            <a:r>
              <a:rPr lang="en-US" sz="5999" dirty="0" err="1">
                <a:solidFill>
                  <a:srgbClr val="FFFFFF"/>
                </a:solidFill>
                <a:latin typeface="Fira Sans Medium"/>
                <a:ea typeface="Fira Sans Medium"/>
                <a:cs typeface="Fira Sans Medium"/>
                <a:sym typeface="Fira Sans Medium"/>
              </a:rPr>
              <a:t>Aplicación</a:t>
            </a:r>
            <a:endParaRPr lang="en-US" sz="5999" dirty="0">
              <a:solidFill>
                <a:srgbClr val="FFFFFF"/>
              </a:solidFill>
              <a:latin typeface="Fira Sans Medium"/>
            </a:endParaRPr>
          </a:p>
        </p:txBody>
      </p:sp>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58" y="817920"/>
            <a:ext cx="8653666" cy="9344100"/>
          </a:xfrm>
          <a:prstGeom prst="rect">
            <a:avLst/>
          </a:prstGeom>
        </p:spPr>
      </p:pic>
      <p:pic>
        <p:nvPicPr>
          <p:cNvPr id="6" name="Picture 6"/>
          <p:cNvPicPr>
            <a:picLocks noChangeAspect="1"/>
          </p:cNvPicPr>
          <p:nvPr/>
        </p:nvPicPr>
        <p:blipFill>
          <a:blip r:embed="rId6"/>
          <a:srcRect/>
          <a:stretch>
            <a:fillRect/>
          </a:stretch>
        </p:blipFill>
        <p:spPr>
          <a:xfrm>
            <a:off x="2225474" y="3063960"/>
            <a:ext cx="5430031" cy="5430032"/>
          </a:xfrm>
          <a:prstGeom prst="rect">
            <a:avLst/>
          </a:prstGeom>
        </p:spPr>
      </p:pic>
      <p:pic>
        <p:nvPicPr>
          <p:cNvPr id="9" name="Immagine 8" descr="Immagine che contiene testo, grafica vettoriale, clipart">
            <a:extLst>
              <a:ext uri="{FF2B5EF4-FFF2-40B4-BE49-F238E27FC236}">
                <a16:creationId xmlns:a16="http://schemas.microsoft.com/office/drawing/2014/main" id="{B8354A60-6EEB-3593-03FA-08B7A02136E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1152" y="114300"/>
            <a:ext cx="1376248" cy="894561"/>
          </a:xfrm>
          <a:prstGeom prst="rect">
            <a:avLst/>
          </a:prstGeom>
        </p:spPr>
      </p:pic>
      <p:pic>
        <p:nvPicPr>
          <p:cNvPr id="10" name="Immagine 9" descr="Immagine che contiene testo">
            <a:extLst>
              <a:ext uri="{FF2B5EF4-FFF2-40B4-BE49-F238E27FC236}">
                <a16:creationId xmlns:a16="http://schemas.microsoft.com/office/drawing/2014/main" id="{E23A973A-98CA-7F16-17F2-FC2C1D9ABEA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087600" y="361003"/>
            <a:ext cx="2819400" cy="591497"/>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9480116" y="3006810"/>
            <a:ext cx="7597176" cy="6430607"/>
          </a:xfrm>
          <a:prstGeom prst="rect">
            <a:avLst/>
          </a:prstGeom>
        </p:spPr>
        <p:txBody>
          <a:bodyPr lIns="0" tIns="0" rIns="0" bIns="0" rtlCol="0" anchor="t">
            <a:spAutoFit/>
          </a:bodyPr>
          <a:lstStyle/>
          <a:p>
            <a:pPr marL="647700" lvl="1" indent="-323850" algn="just">
              <a:lnSpc>
                <a:spcPts val="4155"/>
              </a:lnSpc>
              <a:buFont typeface="Arial"/>
              <a:buChar char="•"/>
            </a:pPr>
            <a:r>
              <a:rPr lang="es-ES" sz="3000" dirty="0">
                <a:solidFill>
                  <a:srgbClr val="043296"/>
                </a:solidFill>
                <a:latin typeface="Fira Sans Medium"/>
              </a:rPr>
              <a:t>Una vez que los estudiantes hayan creado su solución o composición, es hora de compartirla.</a:t>
            </a:r>
          </a:p>
          <a:p>
            <a:pPr marL="647700" lvl="1" indent="-323850" algn="just">
              <a:lnSpc>
                <a:spcPts val="4155"/>
              </a:lnSpc>
              <a:buFont typeface="Arial"/>
              <a:buChar char="•"/>
            </a:pPr>
            <a:r>
              <a:rPr lang="es-ES" sz="3000" dirty="0">
                <a:solidFill>
                  <a:srgbClr val="043296"/>
                </a:solidFill>
                <a:latin typeface="Fira Sans Medium"/>
              </a:rPr>
              <a:t>Es importante que el trabajo se presente para recibir comentarios; también es una forma de dejar que el estudiante exprese su propia perspectiva sobre la pregunta o el problema a investigar.​</a:t>
            </a:r>
          </a:p>
          <a:p>
            <a:pPr marL="647700" lvl="1" indent="-323850" algn="just">
              <a:lnSpc>
                <a:spcPts val="4155"/>
              </a:lnSpc>
              <a:buFont typeface="Arial"/>
              <a:buChar char="•"/>
            </a:pPr>
            <a:r>
              <a:rPr lang="es-ES" sz="3000" dirty="0">
                <a:solidFill>
                  <a:srgbClr val="043296"/>
                </a:solidFill>
                <a:latin typeface="Fira Sans Medium"/>
              </a:rPr>
              <a:t>Luego, los estudiantes aprenden cómo dar y recibir información.</a:t>
            </a:r>
          </a:p>
          <a:p>
            <a:pPr algn="just">
              <a:lnSpc>
                <a:spcPts val="4155"/>
              </a:lnSpc>
            </a:pPr>
            <a:endParaRPr lang="en-US" sz="3000" dirty="0">
              <a:solidFill>
                <a:srgbClr val="043296"/>
              </a:solidFill>
              <a:latin typeface="Fira Sans Medium"/>
            </a:endParaRPr>
          </a:p>
        </p:txBody>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702016" y="1082447"/>
            <a:ext cx="9585984" cy="1339268"/>
          </a:xfrm>
          <a:prstGeom prst="rect">
            <a:avLst/>
          </a:prstGeom>
        </p:spPr>
      </p:pic>
      <p:sp>
        <p:nvSpPr>
          <p:cNvPr id="4" name="TextBox 4"/>
          <p:cNvSpPr txBox="1"/>
          <p:nvPr/>
        </p:nvSpPr>
        <p:spPr>
          <a:xfrm>
            <a:off x="10127559" y="1185343"/>
            <a:ext cx="7176881" cy="1019175"/>
          </a:xfrm>
          <a:prstGeom prst="rect">
            <a:avLst/>
          </a:prstGeom>
        </p:spPr>
        <p:txBody>
          <a:bodyPr lIns="0" tIns="0" rIns="0" bIns="0" rtlCol="0" anchor="t">
            <a:spAutoFit/>
          </a:bodyPr>
          <a:lstStyle/>
          <a:p>
            <a:pPr algn="l">
              <a:lnSpc>
                <a:spcPts val="8399"/>
              </a:lnSpc>
            </a:pPr>
            <a:r>
              <a:rPr lang="en-US" sz="5999" dirty="0" err="1">
                <a:solidFill>
                  <a:srgbClr val="FFFFFF"/>
                </a:solidFill>
                <a:latin typeface="Fira Sans Medium"/>
              </a:rPr>
              <a:t>Presentación</a:t>
            </a:r>
            <a:endParaRPr lang="en-US" sz="5999" dirty="0">
              <a:solidFill>
                <a:srgbClr val="FFFFFF"/>
              </a:solidFill>
              <a:latin typeface="Fira Sans Medium"/>
            </a:endParaRPr>
          </a:p>
        </p:txBody>
      </p:sp>
      <p:pic>
        <p:nvPicPr>
          <p:cNvPr id="7" name="Picture 7"/>
          <p:cNvPicPr>
            <a:picLocks noChangeAspect="1"/>
          </p:cNvPicPr>
          <p:nvPr/>
        </p:nvPicPr>
        <p:blipFill>
          <a:blip r:embed="rId4"/>
          <a:srcRect/>
          <a:stretch>
            <a:fillRect/>
          </a:stretch>
        </p:blipFill>
        <p:spPr>
          <a:xfrm>
            <a:off x="1902114" y="2428484"/>
            <a:ext cx="5430032" cy="5430032"/>
          </a:xfrm>
          <a:prstGeom prst="rect">
            <a:avLst/>
          </a:prstGeom>
        </p:spPr>
      </p:pic>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17890" y="792159"/>
            <a:ext cx="8626110" cy="9901268"/>
          </a:xfrm>
          <a:prstGeom prst="rect">
            <a:avLst/>
          </a:prstGeom>
        </p:spPr>
      </p:pic>
      <p:pic>
        <p:nvPicPr>
          <p:cNvPr id="9" name="Immagine 8" descr="Immagine che contiene testo, grafica vettoriale, clipart">
            <a:extLst>
              <a:ext uri="{FF2B5EF4-FFF2-40B4-BE49-F238E27FC236}">
                <a16:creationId xmlns:a16="http://schemas.microsoft.com/office/drawing/2014/main" id="{F0F987C1-7251-448B-2AA7-377066D1B2A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1152" y="114300"/>
            <a:ext cx="1376248" cy="894561"/>
          </a:xfrm>
          <a:prstGeom prst="rect">
            <a:avLst/>
          </a:prstGeom>
        </p:spPr>
      </p:pic>
      <p:pic>
        <p:nvPicPr>
          <p:cNvPr id="10" name="Immagine 9" descr="Immagine che contiene testo">
            <a:extLst>
              <a:ext uri="{FF2B5EF4-FFF2-40B4-BE49-F238E27FC236}">
                <a16:creationId xmlns:a16="http://schemas.microsoft.com/office/drawing/2014/main" id="{C4CC538A-7E65-F181-A119-0A13A6D9BBF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087600" y="361003"/>
            <a:ext cx="2819400" cy="591497"/>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9480116" y="2955116"/>
            <a:ext cx="7597176" cy="5891998"/>
          </a:xfrm>
          <a:prstGeom prst="rect">
            <a:avLst/>
          </a:prstGeom>
        </p:spPr>
        <p:txBody>
          <a:bodyPr lIns="0" tIns="0" rIns="0" bIns="0" rtlCol="0" anchor="t">
            <a:spAutoFit/>
          </a:bodyPr>
          <a:lstStyle/>
          <a:p>
            <a:pPr marL="647700" lvl="1" indent="-323850" algn="just">
              <a:lnSpc>
                <a:spcPts val="4155"/>
              </a:lnSpc>
              <a:buFont typeface="Arial"/>
              <a:buChar char="•"/>
            </a:pPr>
            <a:r>
              <a:rPr lang="es-ES" sz="3000" dirty="0">
                <a:solidFill>
                  <a:srgbClr val="043296"/>
                </a:solidFill>
                <a:latin typeface="Fira Sans Medium"/>
              </a:rPr>
              <a:t>Este paso es el que cierra el proceso. Los estudiantes pueden reflexionar sobre los comentarios que se compartieron y sobre su propio proceso de habilidades.</a:t>
            </a:r>
          </a:p>
          <a:p>
            <a:pPr marL="647700" lvl="1" indent="-323850" algn="just">
              <a:lnSpc>
                <a:spcPts val="4155"/>
              </a:lnSpc>
              <a:buFont typeface="Arial"/>
              <a:buChar char="•"/>
            </a:pPr>
            <a:r>
              <a:rPr lang="es-ES" sz="3000" dirty="0">
                <a:solidFill>
                  <a:srgbClr val="043296"/>
                </a:solidFill>
                <a:latin typeface="Fira Sans Medium"/>
              </a:rPr>
              <a:t>Gracias a este momento de reflexión, los estudiantes pueden revisar su trabajo cuando sea necesario y producir una solución aún mejor.</a:t>
            </a:r>
          </a:p>
          <a:p>
            <a:pPr algn="just">
              <a:lnSpc>
                <a:spcPts val="4155"/>
              </a:lnSpc>
            </a:pPr>
            <a:endParaRPr lang="en-US" sz="3000" dirty="0">
              <a:solidFill>
                <a:srgbClr val="043296"/>
              </a:solidFill>
              <a:latin typeface="Fira Sans Medium"/>
            </a:endParaRPr>
          </a:p>
          <a:p>
            <a:pPr algn="just">
              <a:lnSpc>
                <a:spcPts val="4155"/>
              </a:lnSpc>
            </a:pPr>
            <a:endParaRPr lang="en-US" sz="3000" dirty="0">
              <a:solidFill>
                <a:srgbClr val="043296"/>
              </a:solidFill>
              <a:latin typeface="Fira Sans Medium"/>
            </a:endParaRPr>
          </a:p>
        </p:txBody>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702016" y="1082447"/>
            <a:ext cx="9585984" cy="1339268"/>
          </a:xfrm>
          <a:prstGeom prst="rect">
            <a:avLst/>
          </a:prstGeom>
        </p:spPr>
      </p:pic>
      <p:sp>
        <p:nvSpPr>
          <p:cNvPr id="4" name="TextBox 4"/>
          <p:cNvSpPr txBox="1"/>
          <p:nvPr/>
        </p:nvSpPr>
        <p:spPr>
          <a:xfrm>
            <a:off x="10134600" y="1185343"/>
            <a:ext cx="7176881" cy="1019175"/>
          </a:xfrm>
          <a:prstGeom prst="rect">
            <a:avLst/>
          </a:prstGeom>
        </p:spPr>
        <p:txBody>
          <a:bodyPr lIns="0" tIns="0" rIns="0" bIns="0" rtlCol="0" anchor="t">
            <a:spAutoFit/>
          </a:bodyPr>
          <a:lstStyle/>
          <a:p>
            <a:pPr algn="l">
              <a:lnSpc>
                <a:spcPts val="8399"/>
              </a:lnSpc>
            </a:pPr>
            <a:r>
              <a:rPr lang="en-US" sz="5999" dirty="0">
                <a:solidFill>
                  <a:srgbClr val="FFFFFF"/>
                </a:solidFill>
                <a:latin typeface="Fira Sans Medium"/>
              </a:rPr>
              <a:t>Enlace</a:t>
            </a:r>
          </a:p>
        </p:txBody>
      </p:sp>
      <p:pic>
        <p:nvPicPr>
          <p:cNvPr id="7" name="Picture 7"/>
          <p:cNvPicPr>
            <a:picLocks noChangeAspect="1"/>
          </p:cNvPicPr>
          <p:nvPr/>
        </p:nvPicPr>
        <p:blipFill>
          <a:blip r:embed="rId4"/>
          <a:srcRect/>
          <a:stretch>
            <a:fillRect/>
          </a:stretch>
        </p:blipFill>
        <p:spPr>
          <a:xfrm>
            <a:off x="2515835" y="3012266"/>
            <a:ext cx="5430031" cy="5430032"/>
          </a:xfrm>
          <a:prstGeom prst="rect">
            <a:avLst/>
          </a:prstGeom>
        </p:spPr>
      </p:pic>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942900"/>
            <a:ext cx="8653666" cy="9344100"/>
          </a:xfrm>
          <a:prstGeom prst="rect">
            <a:avLst/>
          </a:prstGeom>
        </p:spPr>
      </p:pic>
      <p:pic>
        <p:nvPicPr>
          <p:cNvPr id="9" name="Immagine 8" descr="Immagine che contiene testo, grafica vettoriale, clipart">
            <a:extLst>
              <a:ext uri="{FF2B5EF4-FFF2-40B4-BE49-F238E27FC236}">
                <a16:creationId xmlns:a16="http://schemas.microsoft.com/office/drawing/2014/main" id="{7CF4C771-5783-CCC1-4B6C-F22EEAB800B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1152" y="114300"/>
            <a:ext cx="1376248" cy="894561"/>
          </a:xfrm>
          <a:prstGeom prst="rect">
            <a:avLst/>
          </a:prstGeom>
        </p:spPr>
      </p:pic>
      <p:pic>
        <p:nvPicPr>
          <p:cNvPr id="10" name="Immagine 9" descr="Immagine che contiene testo">
            <a:extLst>
              <a:ext uri="{FF2B5EF4-FFF2-40B4-BE49-F238E27FC236}">
                <a16:creationId xmlns:a16="http://schemas.microsoft.com/office/drawing/2014/main" id="{FA4CBA2A-0510-A44B-C427-388D9684E35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087600" y="361003"/>
            <a:ext cx="2819400" cy="591497"/>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81152" y="9515875"/>
            <a:ext cx="16924915" cy="771125"/>
          </a:xfrm>
          <a:prstGeom prst="rect">
            <a:avLst/>
          </a:prstGeom>
        </p:spPr>
      </p:pic>
      <p:pic>
        <p:nvPicPr>
          <p:cNvPr id="3" name="Picture 3"/>
          <p:cNvPicPr>
            <a:picLocks noChangeAspect="1"/>
          </p:cNvPicPr>
          <p:nvPr/>
        </p:nvPicPr>
        <p:blipFill>
          <a:blip r:embed="rId4"/>
          <a:srcRect t="282" b="282"/>
          <a:stretch>
            <a:fillRect/>
          </a:stretch>
        </p:blipFill>
        <p:spPr>
          <a:xfrm>
            <a:off x="3714004" y="3043767"/>
            <a:ext cx="10859992" cy="4199466"/>
          </a:xfrm>
          <a:prstGeom prst="rect">
            <a:avLst/>
          </a:prstGeom>
        </p:spPr>
      </p:pic>
      <p:pic>
        <p:nvPicPr>
          <p:cNvPr id="6" name="Immagine 5" descr="Immagine che contiene testo, grafica vettoriale, clipart">
            <a:extLst>
              <a:ext uri="{FF2B5EF4-FFF2-40B4-BE49-F238E27FC236}">
                <a16:creationId xmlns:a16="http://schemas.microsoft.com/office/drawing/2014/main" id="{5D19627A-7B30-F266-1F05-373CA74CDE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1152" y="114300"/>
            <a:ext cx="1376248" cy="894561"/>
          </a:xfrm>
          <a:prstGeom prst="rect">
            <a:avLst/>
          </a:prstGeom>
        </p:spPr>
      </p:pic>
      <p:pic>
        <p:nvPicPr>
          <p:cNvPr id="7" name="Immagine 6" descr="Immagine che contiene testo">
            <a:extLst>
              <a:ext uri="{FF2B5EF4-FFF2-40B4-BE49-F238E27FC236}">
                <a16:creationId xmlns:a16="http://schemas.microsoft.com/office/drawing/2014/main" id="{CC3736D9-9D79-2681-DD0F-551440E3662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087600" y="361003"/>
            <a:ext cx="2819400" cy="591497"/>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81152" y="9515866"/>
            <a:ext cx="16924915" cy="771134"/>
          </a:xfrm>
          <a:prstGeom prst="rect">
            <a:avLst/>
          </a:prstGeom>
        </p:spPr>
      </p:pic>
      <p:sp>
        <p:nvSpPr>
          <p:cNvPr id="5" name="TextBox 5"/>
          <p:cNvSpPr txBox="1"/>
          <p:nvPr/>
        </p:nvSpPr>
        <p:spPr>
          <a:xfrm>
            <a:off x="6882356" y="3599042"/>
            <a:ext cx="8779573" cy="2635878"/>
          </a:xfrm>
          <a:prstGeom prst="rect">
            <a:avLst/>
          </a:prstGeom>
        </p:spPr>
        <p:txBody>
          <a:bodyPr lIns="0" tIns="0" rIns="0" bIns="0" rtlCol="0" anchor="t">
            <a:spAutoFit/>
          </a:bodyPr>
          <a:lstStyle/>
          <a:p>
            <a:pPr algn="l">
              <a:lnSpc>
                <a:spcPts val="10640"/>
              </a:lnSpc>
            </a:pPr>
            <a:r>
              <a:rPr lang="es-ES" sz="7600" dirty="0">
                <a:solidFill>
                  <a:srgbClr val="1836B2"/>
                </a:solidFill>
                <a:latin typeface="Fira Sans Medium Bold"/>
              </a:rPr>
              <a:t>¿Qué buscar en las lecciones STEAM?</a:t>
            </a:r>
          </a:p>
        </p:txBody>
      </p:sp>
      <p:pic>
        <p:nvPicPr>
          <p:cNvPr id="6" name="Picture 6"/>
          <p:cNvPicPr>
            <a:picLocks noChangeAspect="1"/>
          </p:cNvPicPr>
          <p:nvPr/>
        </p:nvPicPr>
        <p:blipFill>
          <a:blip r:embed="rId4"/>
          <a:srcRect r="61310"/>
          <a:stretch>
            <a:fillRect/>
          </a:stretch>
        </p:blipFill>
        <p:spPr>
          <a:xfrm>
            <a:off x="2529060" y="873618"/>
            <a:ext cx="4778968" cy="8229600"/>
          </a:xfrm>
          <a:prstGeom prst="rect">
            <a:avLst/>
          </a:prstGeom>
        </p:spPr>
      </p:pic>
      <p:pic>
        <p:nvPicPr>
          <p:cNvPr id="9" name="Immagine 8" descr="Immagine che contiene testo, grafica vettoriale, clipart">
            <a:extLst>
              <a:ext uri="{FF2B5EF4-FFF2-40B4-BE49-F238E27FC236}">
                <a16:creationId xmlns:a16="http://schemas.microsoft.com/office/drawing/2014/main" id="{C893C892-854E-E074-0D30-4199BA54B67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1152" y="114300"/>
            <a:ext cx="1376248" cy="894561"/>
          </a:xfrm>
          <a:prstGeom prst="rect">
            <a:avLst/>
          </a:prstGeom>
        </p:spPr>
      </p:pic>
      <p:pic>
        <p:nvPicPr>
          <p:cNvPr id="10" name="Immagine 9" descr="Immagine che contiene testo">
            <a:extLst>
              <a:ext uri="{FF2B5EF4-FFF2-40B4-BE49-F238E27FC236}">
                <a16:creationId xmlns:a16="http://schemas.microsoft.com/office/drawing/2014/main" id="{DEDEA669-C778-2579-3885-ABA02BD3042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087600" y="361003"/>
            <a:ext cx="2819400" cy="591497"/>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084418" y="1025576"/>
            <a:ext cx="12203582" cy="1704975"/>
          </a:xfrm>
          <a:prstGeom prst="rect">
            <a:avLst/>
          </a:prstGeom>
        </p:spPr>
      </p:pic>
      <p:sp>
        <p:nvSpPr>
          <p:cNvPr id="3" name="TextBox 3"/>
          <p:cNvSpPr txBox="1"/>
          <p:nvPr/>
        </p:nvSpPr>
        <p:spPr>
          <a:xfrm>
            <a:off x="7274709" y="1289542"/>
            <a:ext cx="7355691" cy="2437142"/>
          </a:xfrm>
          <a:prstGeom prst="rect">
            <a:avLst/>
          </a:prstGeom>
        </p:spPr>
        <p:txBody>
          <a:bodyPr wrap="square" lIns="0" tIns="0" rIns="0" bIns="0" rtlCol="0" anchor="t">
            <a:spAutoFit/>
          </a:bodyPr>
          <a:lstStyle/>
          <a:p>
            <a:pPr algn="l">
              <a:lnSpc>
                <a:spcPts val="9799"/>
              </a:lnSpc>
            </a:pPr>
            <a:r>
              <a:rPr lang="en-US" sz="6999" dirty="0">
                <a:solidFill>
                  <a:srgbClr val="FFFFFF"/>
                </a:solidFill>
                <a:latin typeface="Fira Sans Medium"/>
              </a:rPr>
              <a:t>La </a:t>
            </a:r>
            <a:r>
              <a:rPr lang="en-US" sz="6999" dirty="0" err="1">
                <a:solidFill>
                  <a:srgbClr val="FFFFFF"/>
                </a:solidFill>
                <a:latin typeface="Fira Sans Medium"/>
              </a:rPr>
              <a:t>lección</a:t>
            </a:r>
            <a:r>
              <a:rPr lang="en-US" sz="6999" dirty="0">
                <a:solidFill>
                  <a:srgbClr val="FFFFFF"/>
                </a:solidFill>
                <a:latin typeface="Fira Sans Medium"/>
              </a:rPr>
              <a:t> STEAM</a:t>
            </a:r>
          </a:p>
          <a:p>
            <a:pPr algn="l">
              <a:lnSpc>
                <a:spcPts val="9799"/>
              </a:lnSpc>
            </a:pPr>
            <a:r>
              <a:rPr lang="en-US" sz="6999" dirty="0">
                <a:solidFill>
                  <a:srgbClr val="FFFFFF"/>
                </a:solidFill>
                <a:latin typeface="Fira Sans Medium"/>
              </a:rPr>
              <a:t>lesson</a:t>
            </a:r>
          </a:p>
        </p:txBody>
      </p:sp>
      <p:sp>
        <p:nvSpPr>
          <p:cNvPr id="4" name="TextBox 4"/>
          <p:cNvSpPr txBox="1"/>
          <p:nvPr/>
        </p:nvSpPr>
        <p:spPr>
          <a:xfrm>
            <a:off x="7584172" y="3232074"/>
            <a:ext cx="8798828" cy="5227457"/>
          </a:xfrm>
          <a:prstGeom prst="rect">
            <a:avLst/>
          </a:prstGeom>
        </p:spPr>
        <p:txBody>
          <a:bodyPr wrap="square" lIns="0" tIns="0" rIns="0" bIns="0" rtlCol="0" anchor="t">
            <a:spAutoFit/>
          </a:bodyPr>
          <a:lstStyle/>
          <a:p>
            <a:pPr marL="805220" lvl="1" indent="-402610" algn="l">
              <a:lnSpc>
                <a:spcPts val="5165"/>
              </a:lnSpc>
              <a:buFont typeface="Arial"/>
              <a:buChar char="•"/>
            </a:pPr>
            <a:r>
              <a:rPr lang="es-ES" sz="3729" dirty="0">
                <a:solidFill>
                  <a:srgbClr val="1836B2"/>
                </a:solidFill>
                <a:latin typeface="Fira Sans Medium"/>
              </a:rPr>
              <a:t>Resultados de STEAM</a:t>
            </a:r>
          </a:p>
          <a:p>
            <a:pPr marL="805220" lvl="1" indent="-402610" algn="l">
              <a:lnSpc>
                <a:spcPts val="5165"/>
              </a:lnSpc>
              <a:buFont typeface="Arial"/>
              <a:buChar char="•"/>
            </a:pPr>
            <a:r>
              <a:rPr lang="es-ES" sz="3729" dirty="0">
                <a:solidFill>
                  <a:srgbClr val="1836B2"/>
                </a:solidFill>
                <a:latin typeface="Fira Sans Medium"/>
              </a:rPr>
              <a:t>Conexión intencional</a:t>
            </a:r>
          </a:p>
          <a:p>
            <a:pPr marL="805220" lvl="1" indent="-402610" algn="l">
              <a:lnSpc>
                <a:spcPts val="5165"/>
              </a:lnSpc>
              <a:buFont typeface="Arial"/>
              <a:buChar char="•"/>
            </a:pPr>
            <a:r>
              <a:rPr lang="es-ES" sz="3729" dirty="0">
                <a:solidFill>
                  <a:srgbClr val="1836B2"/>
                </a:solidFill>
                <a:latin typeface="Fira Sans Medium"/>
              </a:rPr>
              <a:t>Enseñanza reflexiva</a:t>
            </a:r>
          </a:p>
          <a:p>
            <a:pPr marL="805220" lvl="1" indent="-402610" algn="l">
              <a:lnSpc>
                <a:spcPts val="5165"/>
              </a:lnSpc>
              <a:buFont typeface="Arial"/>
              <a:buChar char="•"/>
            </a:pPr>
            <a:r>
              <a:rPr lang="es-ES" sz="3729" dirty="0">
                <a:solidFill>
                  <a:srgbClr val="1836B2"/>
                </a:solidFill>
                <a:latin typeface="Fira Sans Medium"/>
              </a:rPr>
              <a:t>Integridad</a:t>
            </a:r>
          </a:p>
          <a:p>
            <a:pPr marL="805220" lvl="1" indent="-402610" algn="l">
              <a:lnSpc>
                <a:spcPts val="5165"/>
              </a:lnSpc>
              <a:buFont typeface="Arial"/>
              <a:buChar char="•"/>
            </a:pPr>
            <a:r>
              <a:rPr lang="es-ES" sz="3729" dirty="0">
                <a:solidFill>
                  <a:srgbClr val="1836B2"/>
                </a:solidFill>
                <a:latin typeface="Fira Sans Medium"/>
              </a:rPr>
              <a:t>Habilidades del siglo XXI</a:t>
            </a:r>
          </a:p>
          <a:p>
            <a:pPr marL="805220" lvl="1" indent="-402610" algn="l">
              <a:lnSpc>
                <a:spcPts val="5165"/>
              </a:lnSpc>
              <a:buFont typeface="Arial"/>
              <a:buChar char="•"/>
            </a:pPr>
            <a:r>
              <a:rPr lang="es-ES" sz="3729" dirty="0">
                <a:solidFill>
                  <a:srgbClr val="1836B2"/>
                </a:solidFill>
                <a:latin typeface="Fira Sans Medium"/>
              </a:rPr>
              <a:t>Evaluaciones equitativas</a:t>
            </a:r>
          </a:p>
          <a:p>
            <a:pPr marL="805220" lvl="1" indent="-402610" algn="l">
              <a:lnSpc>
                <a:spcPts val="5165"/>
              </a:lnSpc>
              <a:buFont typeface="Arial"/>
              <a:buChar char="•"/>
            </a:pPr>
            <a:r>
              <a:rPr lang="es-ES" sz="3729" dirty="0">
                <a:solidFill>
                  <a:srgbClr val="1836B2"/>
                </a:solidFill>
                <a:latin typeface="Fira Sans Medium"/>
              </a:rPr>
              <a:t>Hacer significado</a:t>
            </a:r>
          </a:p>
          <a:p>
            <a:pPr algn="l">
              <a:lnSpc>
                <a:spcPts val="4475"/>
              </a:lnSpc>
            </a:pPr>
            <a:endParaRPr lang="en-US" sz="3729" dirty="0">
              <a:solidFill>
                <a:srgbClr val="1836B2"/>
              </a:solidFill>
              <a:latin typeface="Fira Sans Medium"/>
            </a:endParaRPr>
          </a:p>
        </p:txBody>
      </p:sp>
      <p:pic>
        <p:nvPicPr>
          <p:cNvPr id="7" name="Picture 7"/>
          <p:cNvPicPr>
            <a:picLocks noChangeAspect="1"/>
          </p:cNvPicPr>
          <p:nvPr/>
        </p:nvPicPr>
        <p:blipFill>
          <a:blip r:embed="rId4"/>
          <a:srcRect l="1230" r="39174" b="-1"/>
          <a:stretch>
            <a:fillRect/>
          </a:stretch>
        </p:blipFill>
        <p:spPr>
          <a:xfrm>
            <a:off x="708117" y="4269144"/>
            <a:ext cx="5376300" cy="6017856"/>
          </a:xfrm>
          <a:prstGeom prst="rect">
            <a:avLst/>
          </a:prstGeom>
        </p:spPr>
      </p:pic>
      <p:pic>
        <p:nvPicPr>
          <p:cNvPr id="8" name="Immagine 7" descr="Immagine che contiene testo, grafica vettoriale, clipart">
            <a:extLst>
              <a:ext uri="{FF2B5EF4-FFF2-40B4-BE49-F238E27FC236}">
                <a16:creationId xmlns:a16="http://schemas.microsoft.com/office/drawing/2014/main" id="{D25372C6-6550-F531-DA7E-AB0BBF9A7CB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1152" y="114300"/>
            <a:ext cx="1376248" cy="894561"/>
          </a:xfrm>
          <a:prstGeom prst="rect">
            <a:avLst/>
          </a:prstGeom>
        </p:spPr>
      </p:pic>
      <p:pic>
        <p:nvPicPr>
          <p:cNvPr id="9" name="Immagine 8" descr="Immagine che contiene testo">
            <a:extLst>
              <a:ext uri="{FF2B5EF4-FFF2-40B4-BE49-F238E27FC236}">
                <a16:creationId xmlns:a16="http://schemas.microsoft.com/office/drawing/2014/main" id="{F5AF8A9E-7EB3-7AA9-4395-6C7B1689B15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087600" y="361003"/>
            <a:ext cx="2819400" cy="591497"/>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817190" y="3524563"/>
            <a:ext cx="4652839" cy="7620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81152" y="9515866"/>
            <a:ext cx="16924915" cy="771134"/>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791879" y="5706143"/>
            <a:ext cx="3960959" cy="3809723"/>
          </a:xfrm>
          <a:prstGeom prst="rect">
            <a:avLst/>
          </a:prstGeom>
        </p:spPr>
      </p:pic>
      <p:sp>
        <p:nvSpPr>
          <p:cNvPr id="7" name="TextBox 7"/>
          <p:cNvSpPr txBox="1"/>
          <p:nvPr/>
        </p:nvSpPr>
        <p:spPr>
          <a:xfrm>
            <a:off x="3605474" y="1036004"/>
            <a:ext cx="11077053" cy="2084070"/>
          </a:xfrm>
          <a:prstGeom prst="rect">
            <a:avLst/>
          </a:prstGeom>
        </p:spPr>
        <p:txBody>
          <a:bodyPr lIns="0" tIns="0" rIns="0" bIns="0" rtlCol="0" anchor="t">
            <a:spAutoFit/>
          </a:bodyPr>
          <a:lstStyle/>
          <a:p>
            <a:pPr algn="ctr">
              <a:lnSpc>
                <a:spcPts val="8189"/>
              </a:lnSpc>
            </a:pPr>
            <a:r>
              <a:rPr lang="es-ES" sz="6999" spc="209" dirty="0">
                <a:solidFill>
                  <a:srgbClr val="1836B2"/>
                </a:solidFill>
                <a:latin typeface="Fira Sans Medium Bold"/>
              </a:rPr>
              <a:t>Resultados de STEAM y</a:t>
            </a:r>
          </a:p>
          <a:p>
            <a:pPr algn="ctr">
              <a:lnSpc>
                <a:spcPts val="8189"/>
              </a:lnSpc>
            </a:pPr>
            <a:r>
              <a:rPr lang="es-ES" sz="6999" spc="209" dirty="0">
                <a:solidFill>
                  <a:srgbClr val="1836B2"/>
                </a:solidFill>
                <a:latin typeface="Fira Sans Medium Bold"/>
              </a:rPr>
              <a:t>conexiones intencionales</a:t>
            </a:r>
          </a:p>
        </p:txBody>
      </p:sp>
      <p:sp>
        <p:nvSpPr>
          <p:cNvPr id="8" name="TextBox 8"/>
          <p:cNvSpPr txBox="1"/>
          <p:nvPr/>
        </p:nvSpPr>
        <p:spPr>
          <a:xfrm>
            <a:off x="3496121" y="4157653"/>
            <a:ext cx="11295758" cy="3198953"/>
          </a:xfrm>
          <a:prstGeom prst="rect">
            <a:avLst/>
          </a:prstGeom>
        </p:spPr>
        <p:txBody>
          <a:bodyPr lIns="0" tIns="0" rIns="0" bIns="0" rtlCol="0" anchor="t">
            <a:spAutoFit/>
          </a:bodyPr>
          <a:lstStyle/>
          <a:p>
            <a:pPr algn="just">
              <a:lnSpc>
                <a:spcPts val="4155"/>
              </a:lnSpc>
            </a:pPr>
            <a:r>
              <a:rPr lang="es-ES" sz="3000" dirty="0">
                <a:solidFill>
                  <a:srgbClr val="043296"/>
                </a:solidFill>
                <a:latin typeface="Fira Sans Medium"/>
              </a:rPr>
              <a:t>Las lecciones STEAM de mejor calidad deben conectar intencionalmente al menos 2 estándares alineados. Estos estándares deben seleccionarse a propósito en áreas de contenido y temas que tengan sentido juntos.</a:t>
            </a:r>
          </a:p>
          <a:p>
            <a:pPr algn="just">
              <a:lnSpc>
                <a:spcPts val="4155"/>
              </a:lnSpc>
            </a:pPr>
            <a:r>
              <a:rPr lang="es-ES" sz="3000" dirty="0">
                <a:solidFill>
                  <a:srgbClr val="043296"/>
                </a:solidFill>
                <a:latin typeface="Fira Sans Medium"/>
              </a:rPr>
              <a:t>Además los resultados de aprendizaje, derivados de esta experiencia de aprendizaje, deben pertenecer al área STEAM.</a:t>
            </a:r>
          </a:p>
        </p:txBody>
      </p:sp>
      <p:pic>
        <p:nvPicPr>
          <p:cNvPr id="9" name="Immagine 8" descr="Immagine che contiene testo, grafica vettoriale, clipart">
            <a:extLst>
              <a:ext uri="{FF2B5EF4-FFF2-40B4-BE49-F238E27FC236}">
                <a16:creationId xmlns:a16="http://schemas.microsoft.com/office/drawing/2014/main" id="{9AACC96A-B772-4113-9AB7-B45C4CFF98E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1152" y="114300"/>
            <a:ext cx="1376248" cy="894561"/>
          </a:xfrm>
          <a:prstGeom prst="rect">
            <a:avLst/>
          </a:prstGeom>
        </p:spPr>
      </p:pic>
      <p:pic>
        <p:nvPicPr>
          <p:cNvPr id="10" name="Immagine 9" descr="Immagine che contiene testo">
            <a:extLst>
              <a:ext uri="{FF2B5EF4-FFF2-40B4-BE49-F238E27FC236}">
                <a16:creationId xmlns:a16="http://schemas.microsoft.com/office/drawing/2014/main" id="{E97FBE2F-AFCB-1103-3EA0-586EB8488AE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087600" y="361003"/>
            <a:ext cx="2819400" cy="591497"/>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817190" y="2529567"/>
            <a:ext cx="4652839" cy="76200"/>
          </a:xfrm>
          <a:prstGeom prst="rect">
            <a:avLst/>
          </a:prstGeom>
        </p:spPr>
      </p:pic>
      <p:sp>
        <p:nvSpPr>
          <p:cNvPr id="3" name="TextBox 3"/>
          <p:cNvSpPr txBox="1"/>
          <p:nvPr/>
        </p:nvSpPr>
        <p:spPr>
          <a:xfrm>
            <a:off x="3495730" y="3074479"/>
            <a:ext cx="11295758" cy="4814780"/>
          </a:xfrm>
          <a:prstGeom prst="rect">
            <a:avLst/>
          </a:prstGeom>
        </p:spPr>
        <p:txBody>
          <a:bodyPr lIns="0" tIns="0" rIns="0" bIns="0" rtlCol="0" anchor="t">
            <a:spAutoFit/>
          </a:bodyPr>
          <a:lstStyle/>
          <a:p>
            <a:pPr marL="647700" lvl="1" indent="-323850" algn="just">
              <a:lnSpc>
                <a:spcPts val="4155"/>
              </a:lnSpc>
              <a:buFont typeface="Arial"/>
              <a:buChar char="•"/>
            </a:pPr>
            <a:r>
              <a:rPr lang="es-ES" sz="3000" dirty="0">
                <a:solidFill>
                  <a:srgbClr val="043296"/>
                </a:solidFill>
                <a:latin typeface="Fira Sans Medium"/>
              </a:rPr>
              <a:t>Cualquier buena lección STEAM se basa en la investigación, la resolución de problemas y el aprendizaje basado en procesos.</a:t>
            </a:r>
          </a:p>
          <a:p>
            <a:pPr marL="647700" lvl="1" indent="-323850" algn="just">
              <a:lnSpc>
                <a:spcPts val="4155"/>
              </a:lnSpc>
              <a:buFont typeface="Arial"/>
              <a:buChar char="•"/>
            </a:pPr>
            <a:r>
              <a:rPr lang="es-ES" sz="3000" dirty="0">
                <a:solidFill>
                  <a:srgbClr val="043296"/>
                </a:solidFill>
                <a:latin typeface="Fira Sans Medium"/>
              </a:rPr>
              <a:t>Cuando planifique su lección STEAM, preste mucha atención a la pregunta esencial y al proceso que rodea su exploración.</a:t>
            </a:r>
          </a:p>
          <a:p>
            <a:pPr marL="647700" lvl="1" indent="-323850" algn="just">
              <a:lnSpc>
                <a:spcPts val="4155"/>
              </a:lnSpc>
              <a:buFont typeface="Arial"/>
              <a:buChar char="•"/>
            </a:pPr>
            <a:r>
              <a:rPr lang="es-ES" sz="3000" dirty="0">
                <a:solidFill>
                  <a:srgbClr val="043296"/>
                </a:solidFill>
                <a:latin typeface="Fira Sans Medium"/>
              </a:rPr>
              <a:t>Pregúntese: ¿qué problemas se están investigando y resolviendo? ¿Cómo se utilizan ambos contenidos para explorar los problemas? ¿Por qué es importante el proceso para la pregunta planteada?</a:t>
            </a:r>
          </a:p>
        </p:txBody>
      </p:sp>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81152" y="9515866"/>
            <a:ext cx="16924915" cy="771134"/>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94106" y="6885058"/>
            <a:ext cx="2511367" cy="2373242"/>
          </a:xfrm>
          <a:prstGeom prst="rect">
            <a:avLst/>
          </a:prstGeom>
        </p:spPr>
      </p:pic>
      <p:sp>
        <p:nvSpPr>
          <p:cNvPr id="8" name="TextBox 8"/>
          <p:cNvSpPr txBox="1"/>
          <p:nvPr/>
        </p:nvSpPr>
        <p:spPr>
          <a:xfrm>
            <a:off x="4736046" y="1136166"/>
            <a:ext cx="8815126" cy="1077090"/>
          </a:xfrm>
          <a:prstGeom prst="rect">
            <a:avLst/>
          </a:prstGeom>
        </p:spPr>
        <p:txBody>
          <a:bodyPr wrap="square" lIns="0" tIns="0" rIns="0" bIns="0" rtlCol="0" anchor="t">
            <a:spAutoFit/>
          </a:bodyPr>
          <a:lstStyle/>
          <a:p>
            <a:pPr algn="ctr"/>
            <a:r>
              <a:rPr lang="en-US" sz="6999" spc="209" dirty="0" err="1">
                <a:solidFill>
                  <a:srgbClr val="1836B2"/>
                </a:solidFill>
                <a:latin typeface="Fira Sans Medium Bold"/>
              </a:rPr>
              <a:t>Enseñanza</a:t>
            </a:r>
            <a:r>
              <a:rPr lang="en-US" sz="6999" spc="209" dirty="0">
                <a:solidFill>
                  <a:srgbClr val="1836B2"/>
                </a:solidFill>
                <a:latin typeface="Fira Sans Medium Bold"/>
              </a:rPr>
              <a:t> </a:t>
            </a:r>
            <a:r>
              <a:rPr lang="en-US" sz="6999" spc="209" dirty="0" err="1">
                <a:solidFill>
                  <a:srgbClr val="1836B2"/>
                </a:solidFill>
                <a:latin typeface="Fira Sans Medium Bold"/>
              </a:rPr>
              <a:t>reflexiva</a:t>
            </a:r>
            <a:endParaRPr lang="en-US" sz="6999" spc="209" dirty="0">
              <a:solidFill>
                <a:srgbClr val="1836B2"/>
              </a:solidFill>
              <a:latin typeface="Fira Sans Medium Bold"/>
            </a:endParaRPr>
          </a:p>
        </p:txBody>
      </p:sp>
      <p:pic>
        <p:nvPicPr>
          <p:cNvPr id="9" name="Immagine 8" descr="Immagine che contiene testo, grafica vettoriale, clipart">
            <a:extLst>
              <a:ext uri="{FF2B5EF4-FFF2-40B4-BE49-F238E27FC236}">
                <a16:creationId xmlns:a16="http://schemas.microsoft.com/office/drawing/2014/main" id="{775BC09C-3E33-B5F3-F375-EFD8D2E6C35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1152" y="114300"/>
            <a:ext cx="1376248" cy="894561"/>
          </a:xfrm>
          <a:prstGeom prst="rect">
            <a:avLst/>
          </a:prstGeom>
        </p:spPr>
      </p:pic>
      <p:pic>
        <p:nvPicPr>
          <p:cNvPr id="10" name="Immagine 9" descr="Immagine che contiene testo">
            <a:extLst>
              <a:ext uri="{FF2B5EF4-FFF2-40B4-BE49-F238E27FC236}">
                <a16:creationId xmlns:a16="http://schemas.microsoft.com/office/drawing/2014/main" id="{86F451FC-C2E0-8309-EAF0-4D6977749A5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087600" y="361003"/>
            <a:ext cx="2819400" cy="591497"/>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817190" y="2809911"/>
            <a:ext cx="4652839" cy="76200"/>
          </a:xfrm>
          <a:prstGeom prst="rect">
            <a:avLst/>
          </a:prstGeom>
        </p:spPr>
      </p:pic>
      <p:sp>
        <p:nvSpPr>
          <p:cNvPr id="3" name="TextBox 3"/>
          <p:cNvSpPr txBox="1"/>
          <p:nvPr/>
        </p:nvSpPr>
        <p:spPr>
          <a:xfrm>
            <a:off x="2087007" y="3242701"/>
            <a:ext cx="14000594" cy="5353389"/>
          </a:xfrm>
          <a:prstGeom prst="rect">
            <a:avLst/>
          </a:prstGeom>
        </p:spPr>
        <p:txBody>
          <a:bodyPr lIns="0" tIns="0" rIns="0" bIns="0" rtlCol="0" anchor="t">
            <a:spAutoFit/>
          </a:bodyPr>
          <a:lstStyle/>
          <a:p>
            <a:pPr marL="647700" lvl="1" indent="-323850" algn="just">
              <a:lnSpc>
                <a:spcPts val="4155"/>
              </a:lnSpc>
              <a:buFont typeface="Arial"/>
              <a:buChar char="•"/>
            </a:pPr>
            <a:r>
              <a:rPr lang="es-ES" sz="3000" dirty="0">
                <a:solidFill>
                  <a:srgbClr val="043296"/>
                </a:solidFill>
                <a:latin typeface="Fira Sans Medium"/>
              </a:rPr>
              <a:t>En una lección de STEAM, los contenidos de arte deben seleccionarse a propósito y deben enseñarse con integridad y no al servicio del otro contenido.</a:t>
            </a:r>
          </a:p>
          <a:p>
            <a:pPr marL="647700" lvl="1" indent="-323850" algn="just">
              <a:lnSpc>
                <a:spcPts val="4155"/>
              </a:lnSpc>
              <a:buFont typeface="Arial"/>
              <a:buChar char="•"/>
            </a:pPr>
            <a:r>
              <a:rPr lang="es-ES" sz="3000" dirty="0">
                <a:solidFill>
                  <a:srgbClr val="043296"/>
                </a:solidFill>
                <a:latin typeface="Fira Sans Medium"/>
              </a:rPr>
              <a:t>Una lección en la que los estudiantes están creando una manualidad al final de la lección no se puede llamar “VAPOR” o agregar pintura, cinta adhesiva y pegamento no la convierte en una lección VAPOR.</a:t>
            </a:r>
          </a:p>
          <a:p>
            <a:pPr marL="647700" lvl="1" indent="-323850" algn="just">
              <a:lnSpc>
                <a:spcPts val="4155"/>
              </a:lnSpc>
              <a:buFont typeface="Arial"/>
              <a:buChar char="•"/>
            </a:pPr>
            <a:r>
              <a:rPr lang="es-ES" sz="3000" dirty="0">
                <a:solidFill>
                  <a:srgbClr val="043296"/>
                </a:solidFill>
                <a:latin typeface="Fira Sans Medium"/>
              </a:rPr>
              <a:t>Una lección STEAM debe enseñar activamente el estándar de las artes mediante la aplicación de las habilidades que los estudiantes han aprendido durante los tiempos dedicados a las artes.</a:t>
            </a:r>
            <a:endParaRPr lang="en-US" sz="3000" dirty="0">
              <a:solidFill>
                <a:srgbClr val="043296"/>
              </a:solidFill>
              <a:latin typeface="Fira Sans Medium"/>
            </a:endParaRPr>
          </a:p>
          <a:p>
            <a:pPr algn="just">
              <a:lnSpc>
                <a:spcPts val="4155"/>
              </a:lnSpc>
            </a:pPr>
            <a:endParaRPr lang="en-US" sz="3000" dirty="0">
              <a:solidFill>
                <a:srgbClr val="043296"/>
              </a:solidFill>
              <a:latin typeface="Fira Sans Medium"/>
            </a:endParaRPr>
          </a:p>
        </p:txBody>
      </p:sp>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81152" y="9515866"/>
            <a:ext cx="16924915" cy="771134"/>
          </a:xfrm>
          <a:prstGeom prst="rect">
            <a:avLst/>
          </a:prstGeom>
        </p:spPr>
      </p:pic>
      <p:sp>
        <p:nvSpPr>
          <p:cNvPr id="7" name="TextBox 7"/>
          <p:cNvSpPr txBox="1"/>
          <p:nvPr/>
        </p:nvSpPr>
        <p:spPr>
          <a:xfrm>
            <a:off x="3605474" y="1595761"/>
            <a:ext cx="11077053" cy="1045845"/>
          </a:xfrm>
          <a:prstGeom prst="rect">
            <a:avLst/>
          </a:prstGeom>
        </p:spPr>
        <p:txBody>
          <a:bodyPr lIns="0" tIns="0" rIns="0" bIns="0" rtlCol="0" anchor="t">
            <a:spAutoFit/>
          </a:bodyPr>
          <a:lstStyle/>
          <a:p>
            <a:pPr algn="ctr">
              <a:lnSpc>
                <a:spcPts val="8189"/>
              </a:lnSpc>
            </a:pPr>
            <a:r>
              <a:rPr lang="en-US" sz="6999" spc="209" dirty="0" err="1">
                <a:solidFill>
                  <a:srgbClr val="1836B2"/>
                </a:solidFill>
                <a:latin typeface="Fira Sans Medium Bold"/>
              </a:rPr>
              <a:t>Integridad</a:t>
            </a:r>
            <a:endParaRPr lang="en-US" sz="6999" spc="209" dirty="0">
              <a:solidFill>
                <a:srgbClr val="1836B2"/>
              </a:solidFill>
              <a:latin typeface="Fira Sans Medium Bold"/>
            </a:endParaRPr>
          </a:p>
        </p:txBody>
      </p:sp>
      <p:pic>
        <p:nvPicPr>
          <p:cNvPr id="8" name="Immagine 7" descr="Immagine che contiene testo, grafica vettoriale, clipart">
            <a:extLst>
              <a:ext uri="{FF2B5EF4-FFF2-40B4-BE49-F238E27FC236}">
                <a16:creationId xmlns:a16="http://schemas.microsoft.com/office/drawing/2014/main" id="{15D38345-692B-AA62-9B19-2B350EC6DAB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1152" y="114300"/>
            <a:ext cx="1376248" cy="894561"/>
          </a:xfrm>
          <a:prstGeom prst="rect">
            <a:avLst/>
          </a:prstGeom>
        </p:spPr>
      </p:pic>
      <p:pic>
        <p:nvPicPr>
          <p:cNvPr id="9" name="Immagine 8" descr="Immagine che contiene testo">
            <a:extLst>
              <a:ext uri="{FF2B5EF4-FFF2-40B4-BE49-F238E27FC236}">
                <a16:creationId xmlns:a16="http://schemas.microsoft.com/office/drawing/2014/main" id="{E088B1A4-7DF0-05A6-BDA0-60336F59B8E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087600" y="361003"/>
            <a:ext cx="2819400" cy="591497"/>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171291" y="1012736"/>
            <a:ext cx="10952668" cy="8238740"/>
            <a:chOff x="0" y="0"/>
            <a:chExt cx="14603557" cy="10984986"/>
          </a:xfrm>
        </p:grpSpPr>
        <p:sp>
          <p:nvSpPr>
            <p:cNvPr id="3" name="Freeform 3"/>
            <p:cNvSpPr/>
            <p:nvPr/>
          </p:nvSpPr>
          <p:spPr>
            <a:xfrm>
              <a:off x="0" y="0"/>
              <a:ext cx="14603563" cy="10984992"/>
            </a:xfrm>
            <a:custGeom>
              <a:avLst/>
              <a:gdLst/>
              <a:ahLst/>
              <a:cxnLst/>
              <a:rect l="l" t="t" r="r" b="b"/>
              <a:pathLst>
                <a:path w="14603563" h="10984992">
                  <a:moveTo>
                    <a:pt x="7301783" y="0"/>
                  </a:moveTo>
                  <a:cubicBezTo>
                    <a:pt x="11334410" y="0"/>
                    <a:pt x="14603563" y="2459101"/>
                    <a:pt x="14603563" y="5492496"/>
                  </a:cubicBezTo>
                  <a:cubicBezTo>
                    <a:pt x="14603563" y="8525891"/>
                    <a:pt x="11334410" y="10984992"/>
                    <a:pt x="7301783" y="10984992"/>
                  </a:cubicBezTo>
                  <a:cubicBezTo>
                    <a:pt x="3269155" y="10984992"/>
                    <a:pt x="0" y="8525891"/>
                    <a:pt x="0" y="5492496"/>
                  </a:cubicBezTo>
                  <a:cubicBezTo>
                    <a:pt x="0" y="2459101"/>
                    <a:pt x="3269155" y="0"/>
                    <a:pt x="7301783" y="0"/>
                  </a:cubicBezTo>
                  <a:close/>
                </a:path>
              </a:pathLst>
            </a:custGeom>
            <a:solidFill>
              <a:srgbClr val="EFE2F8">
                <a:alpha val="19608"/>
              </a:srgbClr>
            </a:solidFill>
          </p:spPr>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817190" y="2834819"/>
            <a:ext cx="4652839" cy="76200"/>
          </a:xfrm>
          <a:prstGeom prst="rect">
            <a:avLst/>
          </a:prstGeom>
        </p:spPr>
      </p:pic>
      <p:sp>
        <p:nvSpPr>
          <p:cNvPr id="5" name="TextBox 5"/>
          <p:cNvSpPr txBox="1"/>
          <p:nvPr/>
        </p:nvSpPr>
        <p:spPr>
          <a:xfrm>
            <a:off x="5219097" y="3290592"/>
            <a:ext cx="7849023" cy="4814780"/>
          </a:xfrm>
          <a:prstGeom prst="rect">
            <a:avLst/>
          </a:prstGeom>
        </p:spPr>
        <p:txBody>
          <a:bodyPr lIns="0" tIns="0" rIns="0" bIns="0" rtlCol="0" anchor="t">
            <a:spAutoFit/>
          </a:bodyPr>
          <a:lstStyle/>
          <a:p>
            <a:pPr marL="647700" lvl="1" indent="-323850">
              <a:lnSpc>
                <a:spcPts val="4155"/>
              </a:lnSpc>
              <a:buFont typeface="Arial"/>
              <a:buChar char="•"/>
            </a:pPr>
            <a:r>
              <a:rPr lang="es-ES" sz="3000" dirty="0">
                <a:solidFill>
                  <a:srgbClr val="043296"/>
                </a:solidFill>
                <a:latin typeface="Fira Sans Medium"/>
              </a:rPr>
              <a:t>La colaboración, la creatividad, el pensamiento crítico y la comunicación se entretejen fácilmente en cualquier lección STEAM de calidad.</a:t>
            </a:r>
          </a:p>
          <a:p>
            <a:pPr marL="647700" lvl="1" indent="-323850">
              <a:lnSpc>
                <a:spcPts val="4155"/>
              </a:lnSpc>
              <a:buFont typeface="Arial"/>
              <a:buChar char="•"/>
            </a:pPr>
            <a:r>
              <a:rPr lang="es-ES" sz="3000" dirty="0">
                <a:solidFill>
                  <a:srgbClr val="043296"/>
                </a:solidFill>
                <a:latin typeface="Fira Sans Medium"/>
              </a:rPr>
              <a:t>Los estudiantes participan activamente en el proceso de aprendizaje, colaboran en grupos, crean soluciones y composiciones originales y exploran preguntas desde múltiples perspectivas.</a:t>
            </a:r>
          </a:p>
        </p:txBody>
      </p:sp>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81152" y="9515866"/>
            <a:ext cx="16924915" cy="771134"/>
          </a:xfrm>
          <a:prstGeom prst="rect">
            <a:avLst/>
          </a:prstGeom>
        </p:spPr>
      </p:pic>
      <p:sp>
        <p:nvSpPr>
          <p:cNvPr id="9" name="TextBox 9"/>
          <p:cNvSpPr txBox="1"/>
          <p:nvPr/>
        </p:nvSpPr>
        <p:spPr>
          <a:xfrm>
            <a:off x="2679037" y="1595761"/>
            <a:ext cx="12929926" cy="1051570"/>
          </a:xfrm>
          <a:prstGeom prst="rect">
            <a:avLst/>
          </a:prstGeom>
        </p:spPr>
        <p:txBody>
          <a:bodyPr wrap="square" lIns="0" tIns="0" rIns="0" bIns="0" rtlCol="0" anchor="t">
            <a:spAutoFit/>
          </a:bodyPr>
          <a:lstStyle/>
          <a:p>
            <a:pPr algn="ctr">
              <a:lnSpc>
                <a:spcPts val="8189"/>
              </a:lnSpc>
            </a:pPr>
            <a:r>
              <a:rPr lang="en-US" sz="6999" spc="209" dirty="0" err="1">
                <a:solidFill>
                  <a:srgbClr val="1836B2"/>
                </a:solidFill>
                <a:latin typeface="Fira Sans Medium Bold"/>
              </a:rPr>
              <a:t>Habilidades</a:t>
            </a:r>
            <a:r>
              <a:rPr lang="en-US" sz="6999" spc="209" dirty="0">
                <a:solidFill>
                  <a:srgbClr val="1836B2"/>
                </a:solidFill>
                <a:latin typeface="Fira Sans Medium Bold"/>
              </a:rPr>
              <a:t> del </a:t>
            </a:r>
            <a:r>
              <a:rPr lang="en-US" sz="6999" spc="209" dirty="0" err="1">
                <a:solidFill>
                  <a:srgbClr val="1836B2"/>
                </a:solidFill>
                <a:latin typeface="Fira Sans Medium Bold"/>
              </a:rPr>
              <a:t>Siglo</a:t>
            </a:r>
            <a:r>
              <a:rPr lang="en-US" sz="6999" spc="209" dirty="0">
                <a:solidFill>
                  <a:srgbClr val="1836B2"/>
                </a:solidFill>
                <a:latin typeface="Fira Sans Medium Bold"/>
              </a:rPr>
              <a:t> XXI</a:t>
            </a:r>
          </a:p>
        </p:txBody>
      </p:sp>
      <p:pic>
        <p:nvPicPr>
          <p:cNvPr id="10" name="Immagine 9" descr="Immagine che contiene testo, grafica vettoriale, clipart">
            <a:extLst>
              <a:ext uri="{FF2B5EF4-FFF2-40B4-BE49-F238E27FC236}">
                <a16:creationId xmlns:a16="http://schemas.microsoft.com/office/drawing/2014/main" id="{C066B6C9-6235-903A-E83F-7AD2277F036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1152" y="114300"/>
            <a:ext cx="1376248" cy="894561"/>
          </a:xfrm>
          <a:prstGeom prst="rect">
            <a:avLst/>
          </a:prstGeom>
        </p:spPr>
      </p:pic>
      <p:pic>
        <p:nvPicPr>
          <p:cNvPr id="11" name="Immagine 10" descr="Immagine che contiene testo">
            <a:extLst>
              <a:ext uri="{FF2B5EF4-FFF2-40B4-BE49-F238E27FC236}">
                <a16:creationId xmlns:a16="http://schemas.microsoft.com/office/drawing/2014/main" id="{51351A47-3DEC-8F52-6D42-B601F946F9B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087600" y="361003"/>
            <a:ext cx="2819400" cy="591497"/>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817190" y="2809911"/>
            <a:ext cx="4652839" cy="76200"/>
          </a:xfrm>
          <a:prstGeom prst="rect">
            <a:avLst/>
          </a:prstGeom>
        </p:spPr>
      </p:pic>
      <p:sp>
        <p:nvSpPr>
          <p:cNvPr id="3" name="TextBox 3"/>
          <p:cNvSpPr txBox="1"/>
          <p:nvPr/>
        </p:nvSpPr>
        <p:spPr>
          <a:xfrm>
            <a:off x="6536936" y="3509235"/>
            <a:ext cx="9866186" cy="5389104"/>
          </a:xfrm>
          <a:prstGeom prst="rect">
            <a:avLst/>
          </a:prstGeom>
        </p:spPr>
        <p:txBody>
          <a:bodyPr lIns="0" tIns="0" rIns="0" bIns="0" rtlCol="0" anchor="t">
            <a:spAutoFit/>
          </a:bodyPr>
          <a:lstStyle/>
          <a:p>
            <a:pPr marL="732180" lvl="1" indent="-366090">
              <a:lnSpc>
                <a:spcPts val="4696"/>
              </a:lnSpc>
              <a:buFont typeface="Arial"/>
              <a:buChar char="•"/>
            </a:pPr>
            <a:r>
              <a:rPr lang="es-ES" sz="3391" dirty="0">
                <a:solidFill>
                  <a:srgbClr val="043296"/>
                </a:solidFill>
                <a:latin typeface="Fira Sans Medium"/>
              </a:rPr>
              <a:t>Finalmente, una verdadera lección STEAM requiere evaluar tanto el contenido como los estándares artísticos que se seleccionaron y enseñaron.</a:t>
            </a:r>
          </a:p>
          <a:p>
            <a:pPr marL="732180" lvl="1" indent="-366090">
              <a:lnSpc>
                <a:spcPts val="4696"/>
              </a:lnSpc>
              <a:buFont typeface="Arial"/>
              <a:buChar char="•"/>
            </a:pPr>
            <a:r>
              <a:rPr lang="es-ES" sz="3391" dirty="0">
                <a:solidFill>
                  <a:srgbClr val="043296"/>
                </a:solidFill>
                <a:latin typeface="Fira Sans Medium"/>
              </a:rPr>
              <a:t>Recuerda que evaluación no es lo mismo que evaluación. La evaluación es una medida del crecimiento, no solo un juicio final.</a:t>
            </a:r>
          </a:p>
          <a:p>
            <a:pPr algn="just">
              <a:lnSpc>
                <a:spcPts val="4696"/>
              </a:lnSpc>
            </a:pPr>
            <a:endParaRPr lang="en-US" sz="3391" spc="-132" dirty="0">
              <a:solidFill>
                <a:srgbClr val="043296"/>
              </a:solidFill>
              <a:latin typeface="Fira Sans Medium"/>
            </a:endParaRPr>
          </a:p>
          <a:p>
            <a:pPr algn="just">
              <a:lnSpc>
                <a:spcPts val="4696"/>
              </a:lnSpc>
            </a:pPr>
            <a:endParaRPr lang="en-US" sz="3391" spc="-132" dirty="0">
              <a:solidFill>
                <a:srgbClr val="043296"/>
              </a:solidFill>
              <a:latin typeface="Fira Sans Medium"/>
            </a:endParaRPr>
          </a:p>
        </p:txBody>
      </p:sp>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81152" y="9515866"/>
            <a:ext cx="16924915" cy="771134"/>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360846" y="4792299"/>
            <a:ext cx="2489255" cy="2572873"/>
          </a:xfrm>
          <a:prstGeom prst="rect">
            <a:avLst/>
          </a:prstGeom>
        </p:spPr>
      </p:pic>
      <p:sp>
        <p:nvSpPr>
          <p:cNvPr id="8" name="TextBox 8"/>
          <p:cNvSpPr txBox="1"/>
          <p:nvPr/>
        </p:nvSpPr>
        <p:spPr>
          <a:xfrm>
            <a:off x="3605474" y="1595761"/>
            <a:ext cx="11077053" cy="1045845"/>
          </a:xfrm>
          <a:prstGeom prst="rect">
            <a:avLst/>
          </a:prstGeom>
        </p:spPr>
        <p:txBody>
          <a:bodyPr lIns="0" tIns="0" rIns="0" bIns="0" rtlCol="0" anchor="t">
            <a:spAutoFit/>
          </a:bodyPr>
          <a:lstStyle/>
          <a:p>
            <a:pPr algn="ctr">
              <a:lnSpc>
                <a:spcPts val="8189"/>
              </a:lnSpc>
            </a:pPr>
            <a:r>
              <a:rPr lang="en-US" sz="6999" spc="209" dirty="0" err="1">
                <a:solidFill>
                  <a:srgbClr val="1836B2"/>
                </a:solidFill>
                <a:latin typeface="Fira Sans Medium Bold"/>
              </a:rPr>
              <a:t>Evaluación</a:t>
            </a:r>
            <a:r>
              <a:rPr lang="en-US" sz="6999" spc="209" dirty="0">
                <a:solidFill>
                  <a:srgbClr val="1836B2"/>
                </a:solidFill>
                <a:latin typeface="Fira Sans Medium Bold"/>
              </a:rPr>
              <a:t> </a:t>
            </a:r>
            <a:r>
              <a:rPr lang="en-US" sz="6999" spc="209" dirty="0" err="1">
                <a:solidFill>
                  <a:srgbClr val="1836B2"/>
                </a:solidFill>
                <a:latin typeface="Fira Sans Medium Bold"/>
              </a:rPr>
              <a:t>equitativa</a:t>
            </a:r>
            <a:endParaRPr lang="en-US" sz="6999" spc="209" dirty="0">
              <a:solidFill>
                <a:srgbClr val="1836B2"/>
              </a:solidFill>
              <a:latin typeface="Fira Sans Medium Bold"/>
            </a:endParaRPr>
          </a:p>
        </p:txBody>
      </p:sp>
      <p:pic>
        <p:nvPicPr>
          <p:cNvPr id="9" name="Immagine 8" descr="Immagine che contiene testo, grafica vettoriale, clipart">
            <a:extLst>
              <a:ext uri="{FF2B5EF4-FFF2-40B4-BE49-F238E27FC236}">
                <a16:creationId xmlns:a16="http://schemas.microsoft.com/office/drawing/2014/main" id="{BA78FFE2-7462-5064-ECF9-1779E21593F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1152" y="114300"/>
            <a:ext cx="1376248" cy="894561"/>
          </a:xfrm>
          <a:prstGeom prst="rect">
            <a:avLst/>
          </a:prstGeom>
        </p:spPr>
      </p:pic>
      <p:pic>
        <p:nvPicPr>
          <p:cNvPr id="10" name="Immagine 9" descr="Immagine che contiene testo">
            <a:extLst>
              <a:ext uri="{FF2B5EF4-FFF2-40B4-BE49-F238E27FC236}">
                <a16:creationId xmlns:a16="http://schemas.microsoft.com/office/drawing/2014/main" id="{0732F63C-CE9A-E7E6-1591-57A7B6642FC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087600" y="361003"/>
            <a:ext cx="2819400" cy="591497"/>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srcRect/>
          <a:stretch>
            <a:fillRect/>
          </a:stretch>
        </p:blipFill>
        <p:spPr>
          <a:xfrm>
            <a:off x="12131993" y="6091784"/>
            <a:ext cx="5474074" cy="3640259"/>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81152" y="9515866"/>
            <a:ext cx="16924915" cy="771134"/>
          </a:xfrm>
          <a:prstGeom prst="rect">
            <a:avLst/>
          </a:prstGeom>
        </p:spPr>
      </p:pic>
      <p:sp>
        <p:nvSpPr>
          <p:cNvPr id="7" name="TextBox 7"/>
          <p:cNvSpPr txBox="1"/>
          <p:nvPr/>
        </p:nvSpPr>
        <p:spPr>
          <a:xfrm>
            <a:off x="3099097" y="3173899"/>
            <a:ext cx="12089023" cy="5991833"/>
          </a:xfrm>
          <a:prstGeom prst="rect">
            <a:avLst/>
          </a:prstGeom>
        </p:spPr>
        <p:txBody>
          <a:bodyPr lIns="0" tIns="0" rIns="0" bIns="0" rtlCol="0" anchor="t">
            <a:spAutoFit/>
          </a:bodyPr>
          <a:lstStyle/>
          <a:p>
            <a:pPr marL="732180" lvl="1" indent="-366090">
              <a:lnSpc>
                <a:spcPts val="4696"/>
              </a:lnSpc>
              <a:buFont typeface="Arial"/>
              <a:buChar char="•"/>
            </a:pPr>
            <a:r>
              <a:rPr lang="es-ES" sz="3391" dirty="0">
                <a:solidFill>
                  <a:srgbClr val="043296"/>
                </a:solidFill>
                <a:latin typeface="Fira Sans Medium"/>
              </a:rPr>
              <a:t>Hacer conexiones entre los contenidos que se enseñan y sus aplicaciones en el mundo real es una forma de que los estudiantes entiendan que lo que están haciendo en el aula de STEAM es importante.</a:t>
            </a:r>
          </a:p>
          <a:p>
            <a:pPr marL="732180" lvl="1" indent="-366090">
              <a:lnSpc>
                <a:spcPts val="4696"/>
              </a:lnSpc>
              <a:buFont typeface="Arial"/>
              <a:buChar char="•"/>
            </a:pPr>
            <a:r>
              <a:rPr lang="es-ES" sz="3391" dirty="0">
                <a:solidFill>
                  <a:srgbClr val="043296"/>
                </a:solidFill>
                <a:latin typeface="Fira Sans Medium"/>
              </a:rPr>
              <a:t>Los estudiantes deben saber que lo que crean y aplican tiene posibilidades y oportunidades reales </a:t>
            </a:r>
            <a:br>
              <a:rPr lang="es-ES" sz="3391" dirty="0">
                <a:solidFill>
                  <a:srgbClr val="043296"/>
                </a:solidFill>
                <a:latin typeface="Fira Sans Medium"/>
              </a:rPr>
            </a:br>
            <a:r>
              <a:rPr lang="es-ES" sz="3391" dirty="0">
                <a:solidFill>
                  <a:srgbClr val="043296"/>
                </a:solidFill>
                <a:latin typeface="Fira Sans Medium"/>
              </a:rPr>
              <a:t>de trabajo en el mundo.</a:t>
            </a:r>
          </a:p>
          <a:p>
            <a:pPr algn="just">
              <a:lnSpc>
                <a:spcPts val="4696"/>
              </a:lnSpc>
            </a:pPr>
            <a:endParaRPr lang="en-US" sz="3391" spc="-132" dirty="0">
              <a:solidFill>
                <a:srgbClr val="043296"/>
              </a:solidFill>
              <a:latin typeface="Fira Sans Medium"/>
            </a:endParaRPr>
          </a:p>
          <a:p>
            <a:pPr algn="just">
              <a:lnSpc>
                <a:spcPts val="4696"/>
              </a:lnSpc>
            </a:pPr>
            <a:endParaRPr lang="en-US" sz="3391" spc="-132" dirty="0">
              <a:solidFill>
                <a:srgbClr val="043296"/>
              </a:solidFill>
              <a:latin typeface="Fira Sans Medium"/>
            </a:endParaRPr>
          </a:p>
          <a:p>
            <a:pPr algn="just">
              <a:lnSpc>
                <a:spcPts val="4696"/>
              </a:lnSpc>
            </a:pPr>
            <a:endParaRPr lang="en-US" sz="3391" spc="-132" dirty="0">
              <a:solidFill>
                <a:srgbClr val="043296"/>
              </a:solidFill>
              <a:latin typeface="Fira Sans Medium"/>
            </a:endParaRPr>
          </a:p>
        </p:txBody>
      </p:sp>
      <p:pic>
        <p:nvPicPr>
          <p:cNvPr id="9" name="Immagine 8" descr="Immagine che contiene testo, grafica vettoriale, clipart">
            <a:extLst>
              <a:ext uri="{FF2B5EF4-FFF2-40B4-BE49-F238E27FC236}">
                <a16:creationId xmlns:a16="http://schemas.microsoft.com/office/drawing/2014/main" id="{10683F1C-02E0-8BB5-5AF7-CBCEC690E1D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1152" y="114300"/>
            <a:ext cx="1376248" cy="894561"/>
          </a:xfrm>
          <a:prstGeom prst="rect">
            <a:avLst/>
          </a:prstGeom>
        </p:spPr>
      </p:pic>
      <p:pic>
        <p:nvPicPr>
          <p:cNvPr id="10" name="Immagine 9" descr="Immagine che contiene testo">
            <a:extLst>
              <a:ext uri="{FF2B5EF4-FFF2-40B4-BE49-F238E27FC236}">
                <a16:creationId xmlns:a16="http://schemas.microsoft.com/office/drawing/2014/main" id="{CAFD6499-CAFC-511B-EDE9-32DE60DA5DA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087600" y="361003"/>
            <a:ext cx="2819400" cy="591497"/>
          </a:xfrm>
          <a:prstGeom prst="rect">
            <a:avLst/>
          </a:prstGeom>
        </p:spPr>
      </p:pic>
      <p:pic>
        <p:nvPicPr>
          <p:cNvPr id="5" name="Picture 2">
            <a:extLst>
              <a:ext uri="{FF2B5EF4-FFF2-40B4-BE49-F238E27FC236}">
                <a16:creationId xmlns:a16="http://schemas.microsoft.com/office/drawing/2014/main" id="{0FBBB575-C8C6-D154-A505-311E78C675D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817190" y="2809911"/>
            <a:ext cx="4652839" cy="76200"/>
          </a:xfrm>
          <a:prstGeom prst="rect">
            <a:avLst/>
          </a:prstGeom>
        </p:spPr>
      </p:pic>
      <p:sp>
        <p:nvSpPr>
          <p:cNvPr id="6" name="TextBox 8">
            <a:extLst>
              <a:ext uri="{FF2B5EF4-FFF2-40B4-BE49-F238E27FC236}">
                <a16:creationId xmlns:a16="http://schemas.microsoft.com/office/drawing/2014/main" id="{53D635E4-6407-0E31-0CAA-5969CF0725C3}"/>
              </a:ext>
            </a:extLst>
          </p:cNvPr>
          <p:cNvSpPr txBox="1"/>
          <p:nvPr/>
        </p:nvSpPr>
        <p:spPr>
          <a:xfrm>
            <a:off x="3605474" y="1595761"/>
            <a:ext cx="11077053" cy="1045845"/>
          </a:xfrm>
          <a:prstGeom prst="rect">
            <a:avLst/>
          </a:prstGeom>
        </p:spPr>
        <p:txBody>
          <a:bodyPr lIns="0" tIns="0" rIns="0" bIns="0" rtlCol="0" anchor="t">
            <a:spAutoFit/>
          </a:bodyPr>
          <a:lstStyle/>
          <a:p>
            <a:pPr algn="ctr">
              <a:lnSpc>
                <a:spcPts val="8189"/>
              </a:lnSpc>
            </a:pPr>
            <a:r>
              <a:rPr lang="en-US" sz="6999" spc="209" dirty="0">
                <a:solidFill>
                  <a:srgbClr val="1836B2"/>
                </a:solidFill>
                <a:latin typeface="Fira Sans Medium Bold"/>
              </a:rPr>
              <a:t>Extra: </a:t>
            </a:r>
            <a:r>
              <a:rPr lang="en-US" sz="6999" spc="209" dirty="0" err="1">
                <a:solidFill>
                  <a:srgbClr val="1836B2"/>
                </a:solidFill>
                <a:latin typeface="Fira Sans Medium Bold"/>
              </a:rPr>
              <a:t>crear</a:t>
            </a:r>
            <a:r>
              <a:rPr lang="en-US" sz="6999" spc="209" dirty="0">
                <a:solidFill>
                  <a:srgbClr val="1836B2"/>
                </a:solidFill>
                <a:latin typeface="Fira Sans Medium Bold"/>
              </a:rPr>
              <a:t> </a:t>
            </a:r>
            <a:r>
              <a:rPr lang="en-US" sz="6999" spc="209" dirty="0" err="1">
                <a:solidFill>
                  <a:srgbClr val="1836B2"/>
                </a:solidFill>
                <a:latin typeface="Fira Sans Medium Bold"/>
              </a:rPr>
              <a:t>significado</a:t>
            </a:r>
            <a:endParaRPr lang="en-US" sz="6999" spc="209" dirty="0">
              <a:solidFill>
                <a:srgbClr val="1836B2"/>
              </a:solidFill>
              <a:latin typeface="Fira Sans Medium Bold"/>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724400" y="1025576"/>
            <a:ext cx="13563600" cy="1704975"/>
          </a:xfrm>
          <a:prstGeom prst="rect">
            <a:avLst/>
          </a:prstGeom>
        </p:spPr>
      </p:pic>
      <p:grpSp>
        <p:nvGrpSpPr>
          <p:cNvPr id="5" name="Group 5"/>
          <p:cNvGrpSpPr/>
          <p:nvPr/>
        </p:nvGrpSpPr>
        <p:grpSpPr>
          <a:xfrm>
            <a:off x="8110127" y="3367062"/>
            <a:ext cx="8064818" cy="689837"/>
            <a:chOff x="0" y="300611"/>
            <a:chExt cx="10753090" cy="919783"/>
          </a:xfrm>
        </p:grpSpPr>
        <p:grpSp>
          <p:nvGrpSpPr>
            <p:cNvPr id="6" name="Group 6"/>
            <p:cNvGrpSpPr/>
            <p:nvPr/>
          </p:nvGrpSpPr>
          <p:grpSpPr>
            <a:xfrm>
              <a:off x="0" y="300611"/>
              <a:ext cx="10354669" cy="919783"/>
              <a:chOff x="0" y="0"/>
              <a:chExt cx="19236266" cy="1708715"/>
            </a:xfrm>
          </p:grpSpPr>
          <p:sp>
            <p:nvSpPr>
              <p:cNvPr id="7" name="Freeform 7"/>
              <p:cNvSpPr/>
              <p:nvPr/>
            </p:nvSpPr>
            <p:spPr>
              <a:xfrm>
                <a:off x="0" y="0"/>
                <a:ext cx="19236182" cy="1708733"/>
              </a:xfrm>
              <a:custGeom>
                <a:avLst/>
                <a:gdLst/>
                <a:ahLst/>
                <a:cxnLst/>
                <a:rect l="l" t="t" r="r" b="b"/>
                <a:pathLst>
                  <a:path w="19236182" h="1708733">
                    <a:moveTo>
                      <a:pt x="0" y="170836"/>
                    </a:moveTo>
                    <a:cubicBezTo>
                      <a:pt x="0" y="76463"/>
                      <a:pt x="104648" y="0"/>
                      <a:pt x="233807" y="0"/>
                    </a:cubicBezTo>
                    <a:lnTo>
                      <a:pt x="19002375" y="0"/>
                    </a:lnTo>
                    <a:cubicBezTo>
                      <a:pt x="19131535" y="0"/>
                      <a:pt x="19236182" y="76463"/>
                      <a:pt x="19236182" y="170836"/>
                    </a:cubicBezTo>
                    <a:lnTo>
                      <a:pt x="19236182" y="1537800"/>
                    </a:lnTo>
                    <a:cubicBezTo>
                      <a:pt x="19236182" y="1632173"/>
                      <a:pt x="19131535" y="1708636"/>
                      <a:pt x="19002375" y="1708636"/>
                    </a:cubicBezTo>
                    <a:lnTo>
                      <a:pt x="233807" y="1708636"/>
                    </a:lnTo>
                    <a:cubicBezTo>
                      <a:pt x="104648" y="1708733"/>
                      <a:pt x="0" y="1632173"/>
                      <a:pt x="0" y="1537800"/>
                    </a:cubicBezTo>
                    <a:close/>
                  </a:path>
                </a:pathLst>
              </a:custGeom>
              <a:solidFill>
                <a:srgbClr val="EFE2F8"/>
              </a:solidFill>
            </p:spPr>
          </p:sp>
        </p:grpSp>
        <p:sp>
          <p:nvSpPr>
            <p:cNvPr id="8" name="TextBox 8"/>
            <p:cNvSpPr txBox="1"/>
            <p:nvPr/>
          </p:nvSpPr>
          <p:spPr>
            <a:xfrm>
              <a:off x="2876537" y="431889"/>
              <a:ext cx="7876553" cy="674544"/>
            </a:xfrm>
            <a:prstGeom prst="rect">
              <a:avLst/>
            </a:prstGeom>
          </p:spPr>
          <p:txBody>
            <a:bodyPr lIns="0" tIns="0" rIns="0" bIns="0" rtlCol="0" anchor="t">
              <a:spAutoFit/>
            </a:bodyPr>
            <a:lstStyle/>
            <a:p>
              <a:pPr algn="just">
                <a:lnSpc>
                  <a:spcPts val="4155"/>
                </a:lnSpc>
              </a:pPr>
              <a:r>
                <a:rPr lang="it-IT" sz="3000" dirty="0">
                  <a:solidFill>
                    <a:srgbClr val="1836B2"/>
                  </a:solidFill>
                  <a:latin typeface="Fira Sans Medium"/>
                </a:rPr>
                <a:t>Pensar </a:t>
              </a:r>
              <a:r>
                <a:rPr lang="it-IT" sz="3000" dirty="0" err="1">
                  <a:solidFill>
                    <a:srgbClr val="1836B2"/>
                  </a:solidFill>
                  <a:latin typeface="Fira Sans Medium"/>
                </a:rPr>
                <a:t>fuera</a:t>
              </a:r>
              <a:r>
                <a:rPr lang="it-IT" sz="3000" dirty="0">
                  <a:solidFill>
                    <a:srgbClr val="1836B2"/>
                  </a:solidFill>
                  <a:latin typeface="Fira Sans Medium"/>
                </a:rPr>
                <a:t> de la </a:t>
              </a:r>
              <a:r>
                <a:rPr lang="it-IT" sz="3000" dirty="0" err="1">
                  <a:solidFill>
                    <a:srgbClr val="1836B2"/>
                  </a:solidFill>
                  <a:latin typeface="Fira Sans Medium"/>
                </a:rPr>
                <a:t>caja</a:t>
              </a:r>
              <a:endParaRPr lang="it-IT" sz="3000" dirty="0">
                <a:solidFill>
                  <a:srgbClr val="1836B2"/>
                </a:solidFill>
                <a:latin typeface="Fira Sans Medium"/>
              </a:endParaRPr>
            </a:p>
          </p:txBody>
        </p:sp>
      </p:grpSp>
      <p:grpSp>
        <p:nvGrpSpPr>
          <p:cNvPr id="9" name="Group 9"/>
          <p:cNvGrpSpPr/>
          <p:nvPr/>
        </p:nvGrpSpPr>
        <p:grpSpPr>
          <a:xfrm>
            <a:off x="8110127" y="4368010"/>
            <a:ext cx="8064818" cy="689837"/>
            <a:chOff x="0" y="300611"/>
            <a:chExt cx="10753090" cy="919783"/>
          </a:xfrm>
        </p:grpSpPr>
        <p:grpSp>
          <p:nvGrpSpPr>
            <p:cNvPr id="10" name="Group 10"/>
            <p:cNvGrpSpPr/>
            <p:nvPr/>
          </p:nvGrpSpPr>
          <p:grpSpPr>
            <a:xfrm>
              <a:off x="0" y="300611"/>
              <a:ext cx="10354669" cy="919783"/>
              <a:chOff x="0" y="0"/>
              <a:chExt cx="19236266" cy="1708715"/>
            </a:xfrm>
          </p:grpSpPr>
          <p:sp>
            <p:nvSpPr>
              <p:cNvPr id="11" name="Freeform 11"/>
              <p:cNvSpPr/>
              <p:nvPr/>
            </p:nvSpPr>
            <p:spPr>
              <a:xfrm>
                <a:off x="0" y="0"/>
                <a:ext cx="19236182" cy="1708733"/>
              </a:xfrm>
              <a:custGeom>
                <a:avLst/>
                <a:gdLst/>
                <a:ahLst/>
                <a:cxnLst/>
                <a:rect l="l" t="t" r="r" b="b"/>
                <a:pathLst>
                  <a:path w="19236182" h="1708733">
                    <a:moveTo>
                      <a:pt x="0" y="170836"/>
                    </a:moveTo>
                    <a:cubicBezTo>
                      <a:pt x="0" y="76463"/>
                      <a:pt x="104648" y="0"/>
                      <a:pt x="233807" y="0"/>
                    </a:cubicBezTo>
                    <a:lnTo>
                      <a:pt x="19002375" y="0"/>
                    </a:lnTo>
                    <a:cubicBezTo>
                      <a:pt x="19131535" y="0"/>
                      <a:pt x="19236182" y="76463"/>
                      <a:pt x="19236182" y="170836"/>
                    </a:cubicBezTo>
                    <a:lnTo>
                      <a:pt x="19236182" y="1537800"/>
                    </a:lnTo>
                    <a:cubicBezTo>
                      <a:pt x="19236182" y="1632173"/>
                      <a:pt x="19131535" y="1708636"/>
                      <a:pt x="19002375" y="1708636"/>
                    </a:cubicBezTo>
                    <a:lnTo>
                      <a:pt x="233807" y="1708636"/>
                    </a:lnTo>
                    <a:cubicBezTo>
                      <a:pt x="104648" y="1708733"/>
                      <a:pt x="0" y="1632173"/>
                      <a:pt x="0" y="1537800"/>
                    </a:cubicBezTo>
                    <a:close/>
                  </a:path>
                </a:pathLst>
              </a:custGeom>
              <a:solidFill>
                <a:srgbClr val="EFE2F8"/>
              </a:solidFill>
            </p:spPr>
          </p:sp>
        </p:grpSp>
        <p:sp>
          <p:nvSpPr>
            <p:cNvPr id="12" name="TextBox 12"/>
            <p:cNvSpPr txBox="1"/>
            <p:nvPr/>
          </p:nvSpPr>
          <p:spPr>
            <a:xfrm>
              <a:off x="2876537" y="434497"/>
              <a:ext cx="7876553" cy="674544"/>
            </a:xfrm>
            <a:prstGeom prst="rect">
              <a:avLst/>
            </a:prstGeom>
          </p:spPr>
          <p:txBody>
            <a:bodyPr lIns="0" tIns="0" rIns="0" bIns="0" rtlCol="0" anchor="t">
              <a:spAutoFit/>
            </a:bodyPr>
            <a:lstStyle/>
            <a:p>
              <a:pPr algn="just">
                <a:lnSpc>
                  <a:spcPts val="4155"/>
                </a:lnSpc>
              </a:pPr>
              <a:r>
                <a:rPr lang="en-US" sz="3000" dirty="0" err="1">
                  <a:solidFill>
                    <a:srgbClr val="1836B2"/>
                  </a:solidFill>
                  <a:latin typeface="Fira Sans Medium"/>
                </a:rPr>
                <a:t>Aumentar</a:t>
              </a:r>
              <a:r>
                <a:rPr lang="en-US" sz="3000" dirty="0">
                  <a:solidFill>
                    <a:srgbClr val="1836B2"/>
                  </a:solidFill>
                  <a:latin typeface="Fira Sans Medium"/>
                </a:rPr>
                <a:t> </a:t>
              </a:r>
              <a:r>
                <a:rPr lang="en-US" sz="3000" dirty="0" err="1">
                  <a:solidFill>
                    <a:srgbClr val="1836B2"/>
                  </a:solidFill>
                  <a:latin typeface="Fira Sans Medium"/>
                </a:rPr>
                <a:t>motivación</a:t>
              </a:r>
              <a:endParaRPr lang="en-US" sz="3000" dirty="0">
                <a:solidFill>
                  <a:srgbClr val="1836B2"/>
                </a:solidFill>
                <a:latin typeface="Fira Sans Medium"/>
              </a:endParaRPr>
            </a:p>
          </p:txBody>
        </p:sp>
      </p:grpSp>
      <p:grpSp>
        <p:nvGrpSpPr>
          <p:cNvPr id="13" name="Group 13"/>
          <p:cNvGrpSpPr/>
          <p:nvPr/>
        </p:nvGrpSpPr>
        <p:grpSpPr>
          <a:xfrm>
            <a:off x="8197472" y="7370998"/>
            <a:ext cx="7977474" cy="689837"/>
            <a:chOff x="0" y="300611"/>
            <a:chExt cx="10636632" cy="919783"/>
          </a:xfrm>
        </p:grpSpPr>
        <p:grpSp>
          <p:nvGrpSpPr>
            <p:cNvPr id="14" name="Group 14"/>
            <p:cNvGrpSpPr/>
            <p:nvPr/>
          </p:nvGrpSpPr>
          <p:grpSpPr>
            <a:xfrm>
              <a:off x="0" y="300611"/>
              <a:ext cx="10354669" cy="919783"/>
              <a:chOff x="0" y="0"/>
              <a:chExt cx="19236266" cy="1708715"/>
            </a:xfrm>
          </p:grpSpPr>
          <p:sp>
            <p:nvSpPr>
              <p:cNvPr id="15" name="Freeform 15"/>
              <p:cNvSpPr/>
              <p:nvPr/>
            </p:nvSpPr>
            <p:spPr>
              <a:xfrm>
                <a:off x="0" y="0"/>
                <a:ext cx="19236182" cy="1708733"/>
              </a:xfrm>
              <a:custGeom>
                <a:avLst/>
                <a:gdLst/>
                <a:ahLst/>
                <a:cxnLst/>
                <a:rect l="l" t="t" r="r" b="b"/>
                <a:pathLst>
                  <a:path w="19236182" h="1708733">
                    <a:moveTo>
                      <a:pt x="0" y="170836"/>
                    </a:moveTo>
                    <a:cubicBezTo>
                      <a:pt x="0" y="76463"/>
                      <a:pt x="104648" y="0"/>
                      <a:pt x="233807" y="0"/>
                    </a:cubicBezTo>
                    <a:lnTo>
                      <a:pt x="19002375" y="0"/>
                    </a:lnTo>
                    <a:cubicBezTo>
                      <a:pt x="19131535" y="0"/>
                      <a:pt x="19236182" y="76463"/>
                      <a:pt x="19236182" y="170836"/>
                    </a:cubicBezTo>
                    <a:lnTo>
                      <a:pt x="19236182" y="1537800"/>
                    </a:lnTo>
                    <a:cubicBezTo>
                      <a:pt x="19236182" y="1632173"/>
                      <a:pt x="19131535" y="1708636"/>
                      <a:pt x="19002375" y="1708636"/>
                    </a:cubicBezTo>
                    <a:lnTo>
                      <a:pt x="233807" y="1708636"/>
                    </a:lnTo>
                    <a:cubicBezTo>
                      <a:pt x="104648" y="1708733"/>
                      <a:pt x="0" y="1632173"/>
                      <a:pt x="0" y="1537800"/>
                    </a:cubicBezTo>
                    <a:close/>
                  </a:path>
                </a:pathLst>
              </a:custGeom>
              <a:solidFill>
                <a:srgbClr val="EFE2F8"/>
              </a:solidFill>
            </p:spPr>
          </p:sp>
        </p:grpSp>
        <p:sp>
          <p:nvSpPr>
            <p:cNvPr id="16" name="TextBox 16"/>
            <p:cNvSpPr txBox="1"/>
            <p:nvPr/>
          </p:nvSpPr>
          <p:spPr>
            <a:xfrm>
              <a:off x="2760079" y="442962"/>
              <a:ext cx="7876553" cy="674544"/>
            </a:xfrm>
            <a:prstGeom prst="rect">
              <a:avLst/>
            </a:prstGeom>
          </p:spPr>
          <p:txBody>
            <a:bodyPr lIns="0" tIns="0" rIns="0" bIns="0" rtlCol="0" anchor="t">
              <a:spAutoFit/>
            </a:bodyPr>
            <a:lstStyle/>
            <a:p>
              <a:pPr algn="just">
                <a:lnSpc>
                  <a:spcPts val="4155"/>
                </a:lnSpc>
              </a:pPr>
              <a:r>
                <a:rPr lang="en-US" sz="3000" dirty="0" err="1">
                  <a:solidFill>
                    <a:srgbClr val="1836B2"/>
                  </a:solidFill>
                  <a:latin typeface="Fira Sans Medium"/>
                </a:rPr>
                <a:t>Fomentar</a:t>
              </a:r>
              <a:r>
                <a:rPr lang="en-US" sz="3000" dirty="0">
                  <a:solidFill>
                    <a:srgbClr val="1836B2"/>
                  </a:solidFill>
                  <a:latin typeface="Fira Sans Medium"/>
                </a:rPr>
                <a:t> la </a:t>
              </a:r>
              <a:r>
                <a:rPr lang="en-US" sz="3000" dirty="0" err="1">
                  <a:solidFill>
                    <a:srgbClr val="1836B2"/>
                  </a:solidFill>
                  <a:latin typeface="Fira Sans Medium"/>
                </a:rPr>
                <a:t>curiosidad</a:t>
              </a:r>
              <a:endParaRPr lang="en-US" sz="3000" dirty="0">
                <a:solidFill>
                  <a:srgbClr val="1836B2"/>
                </a:solidFill>
                <a:latin typeface="Fira Sans Medium"/>
              </a:endParaRPr>
            </a:p>
          </p:txBody>
        </p:sp>
      </p:grpSp>
      <p:grpSp>
        <p:nvGrpSpPr>
          <p:cNvPr id="17" name="Group 17"/>
          <p:cNvGrpSpPr/>
          <p:nvPr/>
        </p:nvGrpSpPr>
        <p:grpSpPr>
          <a:xfrm>
            <a:off x="8110127" y="5368958"/>
            <a:ext cx="8064818" cy="689837"/>
            <a:chOff x="0" y="300611"/>
            <a:chExt cx="10753090" cy="919783"/>
          </a:xfrm>
        </p:grpSpPr>
        <p:grpSp>
          <p:nvGrpSpPr>
            <p:cNvPr id="18" name="Group 18"/>
            <p:cNvGrpSpPr/>
            <p:nvPr/>
          </p:nvGrpSpPr>
          <p:grpSpPr>
            <a:xfrm>
              <a:off x="0" y="300611"/>
              <a:ext cx="10354669" cy="919783"/>
              <a:chOff x="0" y="0"/>
              <a:chExt cx="19236266" cy="1708715"/>
            </a:xfrm>
          </p:grpSpPr>
          <p:sp>
            <p:nvSpPr>
              <p:cNvPr id="19" name="Freeform 19"/>
              <p:cNvSpPr/>
              <p:nvPr/>
            </p:nvSpPr>
            <p:spPr>
              <a:xfrm>
                <a:off x="0" y="0"/>
                <a:ext cx="19236182" cy="1708733"/>
              </a:xfrm>
              <a:custGeom>
                <a:avLst/>
                <a:gdLst/>
                <a:ahLst/>
                <a:cxnLst/>
                <a:rect l="l" t="t" r="r" b="b"/>
                <a:pathLst>
                  <a:path w="19236182" h="1708733">
                    <a:moveTo>
                      <a:pt x="0" y="170836"/>
                    </a:moveTo>
                    <a:cubicBezTo>
                      <a:pt x="0" y="76463"/>
                      <a:pt x="104648" y="0"/>
                      <a:pt x="233807" y="0"/>
                    </a:cubicBezTo>
                    <a:lnTo>
                      <a:pt x="19002375" y="0"/>
                    </a:lnTo>
                    <a:cubicBezTo>
                      <a:pt x="19131535" y="0"/>
                      <a:pt x="19236182" y="76463"/>
                      <a:pt x="19236182" y="170836"/>
                    </a:cubicBezTo>
                    <a:lnTo>
                      <a:pt x="19236182" y="1537800"/>
                    </a:lnTo>
                    <a:cubicBezTo>
                      <a:pt x="19236182" y="1632173"/>
                      <a:pt x="19131535" y="1708636"/>
                      <a:pt x="19002375" y="1708636"/>
                    </a:cubicBezTo>
                    <a:lnTo>
                      <a:pt x="233807" y="1708636"/>
                    </a:lnTo>
                    <a:cubicBezTo>
                      <a:pt x="104648" y="1708733"/>
                      <a:pt x="0" y="1632173"/>
                      <a:pt x="0" y="1537800"/>
                    </a:cubicBezTo>
                    <a:close/>
                  </a:path>
                </a:pathLst>
              </a:custGeom>
              <a:solidFill>
                <a:srgbClr val="EFE2F8"/>
              </a:solidFill>
            </p:spPr>
          </p:sp>
        </p:grpSp>
        <p:sp>
          <p:nvSpPr>
            <p:cNvPr id="20" name="TextBox 20"/>
            <p:cNvSpPr txBox="1"/>
            <p:nvPr/>
          </p:nvSpPr>
          <p:spPr>
            <a:xfrm>
              <a:off x="2876537" y="432252"/>
              <a:ext cx="7876553" cy="674544"/>
            </a:xfrm>
            <a:prstGeom prst="rect">
              <a:avLst/>
            </a:prstGeom>
          </p:spPr>
          <p:txBody>
            <a:bodyPr lIns="0" tIns="0" rIns="0" bIns="0" rtlCol="0" anchor="t">
              <a:spAutoFit/>
            </a:bodyPr>
            <a:lstStyle/>
            <a:p>
              <a:pPr algn="just">
                <a:lnSpc>
                  <a:spcPts val="4155"/>
                </a:lnSpc>
              </a:pPr>
              <a:r>
                <a:rPr lang="en-US" sz="3000" dirty="0" err="1">
                  <a:solidFill>
                    <a:srgbClr val="1836B2"/>
                  </a:solidFill>
                  <a:latin typeface="Fira Sans Medium"/>
                </a:rPr>
                <a:t>Trabajo</a:t>
              </a:r>
              <a:r>
                <a:rPr lang="en-US" sz="3000" dirty="0">
                  <a:solidFill>
                    <a:srgbClr val="1836B2"/>
                  </a:solidFill>
                  <a:latin typeface="Fira Sans Medium"/>
                </a:rPr>
                <a:t> </a:t>
              </a:r>
              <a:r>
                <a:rPr lang="en-US" sz="3000" dirty="0" err="1">
                  <a:solidFill>
                    <a:srgbClr val="1836B2"/>
                  </a:solidFill>
                  <a:latin typeface="Fira Sans Medium"/>
                </a:rPr>
                <a:t>cooperativo</a:t>
              </a:r>
              <a:endParaRPr lang="en-US" sz="3000" dirty="0">
                <a:solidFill>
                  <a:srgbClr val="1836B2"/>
                </a:solidFill>
                <a:latin typeface="Fira Sans Medium"/>
              </a:endParaRPr>
            </a:p>
          </p:txBody>
        </p:sp>
      </p:grpSp>
      <p:grpSp>
        <p:nvGrpSpPr>
          <p:cNvPr id="21" name="Group 21"/>
          <p:cNvGrpSpPr/>
          <p:nvPr/>
        </p:nvGrpSpPr>
        <p:grpSpPr>
          <a:xfrm>
            <a:off x="8197472" y="6369978"/>
            <a:ext cx="7977474" cy="689837"/>
            <a:chOff x="0" y="300611"/>
            <a:chExt cx="10636632" cy="919783"/>
          </a:xfrm>
        </p:grpSpPr>
        <p:grpSp>
          <p:nvGrpSpPr>
            <p:cNvPr id="22" name="Group 22"/>
            <p:cNvGrpSpPr/>
            <p:nvPr/>
          </p:nvGrpSpPr>
          <p:grpSpPr>
            <a:xfrm>
              <a:off x="0" y="300611"/>
              <a:ext cx="10354669" cy="919783"/>
              <a:chOff x="0" y="0"/>
              <a:chExt cx="19236266" cy="1708715"/>
            </a:xfrm>
          </p:grpSpPr>
          <p:sp>
            <p:nvSpPr>
              <p:cNvPr id="23" name="Freeform 23"/>
              <p:cNvSpPr/>
              <p:nvPr/>
            </p:nvSpPr>
            <p:spPr>
              <a:xfrm>
                <a:off x="0" y="0"/>
                <a:ext cx="19236182" cy="1708733"/>
              </a:xfrm>
              <a:custGeom>
                <a:avLst/>
                <a:gdLst/>
                <a:ahLst/>
                <a:cxnLst/>
                <a:rect l="l" t="t" r="r" b="b"/>
                <a:pathLst>
                  <a:path w="19236182" h="1708733">
                    <a:moveTo>
                      <a:pt x="0" y="170836"/>
                    </a:moveTo>
                    <a:cubicBezTo>
                      <a:pt x="0" y="76463"/>
                      <a:pt x="104648" y="0"/>
                      <a:pt x="233807" y="0"/>
                    </a:cubicBezTo>
                    <a:lnTo>
                      <a:pt x="19002375" y="0"/>
                    </a:lnTo>
                    <a:cubicBezTo>
                      <a:pt x="19131535" y="0"/>
                      <a:pt x="19236182" y="76463"/>
                      <a:pt x="19236182" y="170836"/>
                    </a:cubicBezTo>
                    <a:lnTo>
                      <a:pt x="19236182" y="1537800"/>
                    </a:lnTo>
                    <a:cubicBezTo>
                      <a:pt x="19236182" y="1632173"/>
                      <a:pt x="19131535" y="1708636"/>
                      <a:pt x="19002375" y="1708636"/>
                    </a:cubicBezTo>
                    <a:lnTo>
                      <a:pt x="233807" y="1708636"/>
                    </a:lnTo>
                    <a:cubicBezTo>
                      <a:pt x="104648" y="1708733"/>
                      <a:pt x="0" y="1632173"/>
                      <a:pt x="0" y="1537800"/>
                    </a:cubicBezTo>
                    <a:close/>
                  </a:path>
                </a:pathLst>
              </a:custGeom>
              <a:solidFill>
                <a:srgbClr val="EFE2F8"/>
              </a:solidFill>
            </p:spPr>
          </p:sp>
        </p:grpSp>
        <p:sp>
          <p:nvSpPr>
            <p:cNvPr id="24" name="TextBox 24"/>
            <p:cNvSpPr txBox="1"/>
            <p:nvPr/>
          </p:nvSpPr>
          <p:spPr>
            <a:xfrm>
              <a:off x="2760079" y="396998"/>
              <a:ext cx="7876553" cy="674544"/>
            </a:xfrm>
            <a:prstGeom prst="rect">
              <a:avLst/>
            </a:prstGeom>
          </p:spPr>
          <p:txBody>
            <a:bodyPr lIns="0" tIns="0" rIns="0" bIns="0" rtlCol="0" anchor="t">
              <a:spAutoFit/>
            </a:bodyPr>
            <a:lstStyle/>
            <a:p>
              <a:pPr algn="just">
                <a:lnSpc>
                  <a:spcPts val="4155"/>
                </a:lnSpc>
              </a:pPr>
              <a:r>
                <a:rPr lang="en-US" sz="3000" dirty="0" err="1">
                  <a:solidFill>
                    <a:srgbClr val="1836B2"/>
                  </a:solidFill>
                  <a:latin typeface="Fira Sans Medium"/>
                </a:rPr>
                <a:t>Aprendizaje</a:t>
              </a:r>
              <a:r>
                <a:rPr lang="en-US" sz="3000" dirty="0">
                  <a:solidFill>
                    <a:srgbClr val="1836B2"/>
                  </a:solidFill>
                  <a:latin typeface="Fira Sans Medium"/>
                </a:rPr>
                <a:t> </a:t>
              </a:r>
              <a:r>
                <a:rPr lang="en-US" sz="3000" dirty="0" err="1">
                  <a:solidFill>
                    <a:srgbClr val="1836B2"/>
                  </a:solidFill>
                  <a:latin typeface="Fira Sans Medium"/>
                </a:rPr>
                <a:t>práctico</a:t>
              </a:r>
              <a:endParaRPr lang="en-US" sz="3000" dirty="0">
                <a:solidFill>
                  <a:srgbClr val="1836B2"/>
                </a:solidFill>
                <a:latin typeface="Fira Sans Medium"/>
              </a:endParaRPr>
            </a:p>
          </p:txBody>
        </p:sp>
      </p:grpSp>
      <p:grpSp>
        <p:nvGrpSpPr>
          <p:cNvPr id="25" name="Group 25"/>
          <p:cNvGrpSpPr/>
          <p:nvPr/>
        </p:nvGrpSpPr>
        <p:grpSpPr>
          <a:xfrm>
            <a:off x="8197472" y="8372018"/>
            <a:ext cx="7977474" cy="689837"/>
            <a:chOff x="0" y="300611"/>
            <a:chExt cx="10636632" cy="919783"/>
          </a:xfrm>
        </p:grpSpPr>
        <p:grpSp>
          <p:nvGrpSpPr>
            <p:cNvPr id="26" name="Group 26"/>
            <p:cNvGrpSpPr/>
            <p:nvPr/>
          </p:nvGrpSpPr>
          <p:grpSpPr>
            <a:xfrm>
              <a:off x="0" y="300611"/>
              <a:ext cx="10354669" cy="919783"/>
              <a:chOff x="0" y="0"/>
              <a:chExt cx="19236266" cy="1708715"/>
            </a:xfrm>
          </p:grpSpPr>
          <p:sp>
            <p:nvSpPr>
              <p:cNvPr id="27" name="Freeform 27"/>
              <p:cNvSpPr/>
              <p:nvPr/>
            </p:nvSpPr>
            <p:spPr>
              <a:xfrm>
                <a:off x="0" y="0"/>
                <a:ext cx="19236182" cy="1708733"/>
              </a:xfrm>
              <a:custGeom>
                <a:avLst/>
                <a:gdLst/>
                <a:ahLst/>
                <a:cxnLst/>
                <a:rect l="l" t="t" r="r" b="b"/>
                <a:pathLst>
                  <a:path w="19236182" h="1708733">
                    <a:moveTo>
                      <a:pt x="0" y="170836"/>
                    </a:moveTo>
                    <a:cubicBezTo>
                      <a:pt x="0" y="76463"/>
                      <a:pt x="104648" y="0"/>
                      <a:pt x="233807" y="0"/>
                    </a:cubicBezTo>
                    <a:lnTo>
                      <a:pt x="19002375" y="0"/>
                    </a:lnTo>
                    <a:cubicBezTo>
                      <a:pt x="19131535" y="0"/>
                      <a:pt x="19236182" y="76463"/>
                      <a:pt x="19236182" y="170836"/>
                    </a:cubicBezTo>
                    <a:lnTo>
                      <a:pt x="19236182" y="1537800"/>
                    </a:lnTo>
                    <a:cubicBezTo>
                      <a:pt x="19236182" y="1632173"/>
                      <a:pt x="19131535" y="1708636"/>
                      <a:pt x="19002375" y="1708636"/>
                    </a:cubicBezTo>
                    <a:lnTo>
                      <a:pt x="233807" y="1708636"/>
                    </a:lnTo>
                    <a:cubicBezTo>
                      <a:pt x="104648" y="1708733"/>
                      <a:pt x="0" y="1632173"/>
                      <a:pt x="0" y="1537800"/>
                    </a:cubicBezTo>
                    <a:close/>
                  </a:path>
                </a:pathLst>
              </a:custGeom>
              <a:solidFill>
                <a:srgbClr val="EFE2F8"/>
              </a:solidFill>
            </p:spPr>
          </p:sp>
        </p:grpSp>
        <p:sp>
          <p:nvSpPr>
            <p:cNvPr id="28" name="TextBox 28"/>
            <p:cNvSpPr txBox="1"/>
            <p:nvPr/>
          </p:nvSpPr>
          <p:spPr>
            <a:xfrm>
              <a:off x="2760079" y="404580"/>
              <a:ext cx="7876553" cy="674544"/>
            </a:xfrm>
            <a:prstGeom prst="rect">
              <a:avLst/>
            </a:prstGeom>
          </p:spPr>
          <p:txBody>
            <a:bodyPr lIns="0" tIns="0" rIns="0" bIns="0" rtlCol="0" anchor="t">
              <a:spAutoFit/>
            </a:bodyPr>
            <a:lstStyle/>
            <a:p>
              <a:pPr algn="just">
                <a:lnSpc>
                  <a:spcPts val="4155"/>
                </a:lnSpc>
              </a:pPr>
              <a:r>
                <a:rPr lang="en-US" sz="3000" dirty="0" err="1">
                  <a:solidFill>
                    <a:srgbClr val="1836B2"/>
                  </a:solidFill>
                  <a:latin typeface="Fira Sans Medium"/>
                </a:rPr>
                <a:t>Habilidades</a:t>
              </a:r>
              <a:r>
                <a:rPr lang="en-US" sz="3000" dirty="0">
                  <a:solidFill>
                    <a:srgbClr val="1836B2"/>
                  </a:solidFill>
                  <a:latin typeface="Fira Sans Medium"/>
                </a:rPr>
                <a:t> de </a:t>
              </a:r>
              <a:r>
                <a:rPr lang="en-US" sz="3000" dirty="0" err="1">
                  <a:solidFill>
                    <a:srgbClr val="1836B2"/>
                  </a:solidFill>
                  <a:latin typeface="Fira Sans Medium"/>
                </a:rPr>
                <a:t>comunicación</a:t>
              </a:r>
              <a:endParaRPr lang="en-US" sz="3000" dirty="0">
                <a:solidFill>
                  <a:srgbClr val="1836B2"/>
                </a:solidFill>
                <a:latin typeface="Fira Sans Medium"/>
              </a:endParaRPr>
            </a:p>
          </p:txBody>
        </p:sp>
      </p:grpSp>
      <p:grpSp>
        <p:nvGrpSpPr>
          <p:cNvPr id="29" name="Group 29"/>
          <p:cNvGrpSpPr/>
          <p:nvPr/>
        </p:nvGrpSpPr>
        <p:grpSpPr>
          <a:xfrm>
            <a:off x="8848693" y="3423200"/>
            <a:ext cx="590582" cy="590582"/>
            <a:chOff x="0" y="0"/>
            <a:chExt cx="787442" cy="787442"/>
          </a:xfrm>
        </p:grpSpPr>
        <p:sp>
          <p:nvSpPr>
            <p:cNvPr id="30" name="Freeform 30"/>
            <p:cNvSpPr/>
            <p:nvPr/>
          </p:nvSpPr>
          <p:spPr>
            <a:xfrm>
              <a:off x="12700" y="12700"/>
              <a:ext cx="762000" cy="762000"/>
            </a:xfrm>
            <a:custGeom>
              <a:avLst/>
              <a:gdLst/>
              <a:ahLst/>
              <a:cxnLst/>
              <a:rect l="l" t="t" r="r" b="b"/>
              <a:pathLst>
                <a:path w="762000" h="762000">
                  <a:moveTo>
                    <a:pt x="0" y="0"/>
                  </a:moveTo>
                  <a:lnTo>
                    <a:pt x="762000" y="0"/>
                  </a:lnTo>
                  <a:lnTo>
                    <a:pt x="762000" y="762000"/>
                  </a:lnTo>
                  <a:lnTo>
                    <a:pt x="0" y="762000"/>
                  </a:lnTo>
                  <a:close/>
                </a:path>
              </a:pathLst>
            </a:custGeom>
            <a:blipFill>
              <a:blip r:embed="rId4"/>
              <a:stretch>
                <a:fillRect l="-1666" t="-1666" r="-1672" b="-1672"/>
              </a:stretch>
            </a:blipFill>
          </p:spPr>
          <p:txBody>
            <a:bodyPr/>
            <a:lstStyle/>
            <a:p>
              <a:endParaRPr lang="it-IT" dirty="0"/>
            </a:p>
          </p:txBody>
        </p:sp>
        <p:sp>
          <p:nvSpPr>
            <p:cNvPr id="31" name="Freeform 31"/>
            <p:cNvSpPr/>
            <p:nvPr/>
          </p:nvSpPr>
          <p:spPr>
            <a:xfrm>
              <a:off x="0" y="0"/>
              <a:ext cx="787400" cy="787400"/>
            </a:xfrm>
            <a:custGeom>
              <a:avLst/>
              <a:gdLst/>
              <a:ahLst/>
              <a:cxnLst/>
              <a:rect l="l" t="t" r="r" b="b"/>
              <a:pathLst>
                <a:path w="787400" h="787400">
                  <a:moveTo>
                    <a:pt x="12700" y="0"/>
                  </a:moveTo>
                  <a:lnTo>
                    <a:pt x="774700" y="0"/>
                  </a:lnTo>
                  <a:cubicBezTo>
                    <a:pt x="781685" y="0"/>
                    <a:pt x="787400" y="5715"/>
                    <a:pt x="787400" y="12700"/>
                  </a:cubicBezTo>
                  <a:lnTo>
                    <a:pt x="787400" y="774700"/>
                  </a:lnTo>
                  <a:cubicBezTo>
                    <a:pt x="787400" y="781685"/>
                    <a:pt x="781685" y="787400"/>
                    <a:pt x="774700" y="787400"/>
                  </a:cubicBezTo>
                  <a:lnTo>
                    <a:pt x="12700" y="787400"/>
                  </a:lnTo>
                  <a:cubicBezTo>
                    <a:pt x="5715" y="787400"/>
                    <a:pt x="0" y="781685"/>
                    <a:pt x="0" y="774700"/>
                  </a:cubicBezTo>
                  <a:lnTo>
                    <a:pt x="0" y="12700"/>
                  </a:lnTo>
                  <a:cubicBezTo>
                    <a:pt x="0" y="5715"/>
                    <a:pt x="5715" y="0"/>
                    <a:pt x="12700" y="0"/>
                  </a:cubicBezTo>
                  <a:moveTo>
                    <a:pt x="12700" y="25400"/>
                  </a:moveTo>
                  <a:lnTo>
                    <a:pt x="12700" y="12700"/>
                  </a:lnTo>
                  <a:lnTo>
                    <a:pt x="25400" y="12700"/>
                  </a:lnTo>
                  <a:lnTo>
                    <a:pt x="25400" y="774700"/>
                  </a:lnTo>
                  <a:lnTo>
                    <a:pt x="12700" y="774700"/>
                  </a:lnTo>
                  <a:lnTo>
                    <a:pt x="12700" y="762000"/>
                  </a:lnTo>
                  <a:lnTo>
                    <a:pt x="774700" y="762000"/>
                  </a:lnTo>
                  <a:lnTo>
                    <a:pt x="774700" y="774700"/>
                  </a:lnTo>
                  <a:lnTo>
                    <a:pt x="762000" y="774700"/>
                  </a:lnTo>
                  <a:lnTo>
                    <a:pt x="762000" y="12700"/>
                  </a:lnTo>
                  <a:lnTo>
                    <a:pt x="774700" y="12700"/>
                  </a:lnTo>
                  <a:lnTo>
                    <a:pt x="774700" y="25400"/>
                  </a:lnTo>
                  <a:lnTo>
                    <a:pt x="12700" y="25400"/>
                  </a:lnTo>
                  <a:close/>
                </a:path>
              </a:pathLst>
            </a:custGeom>
            <a:solidFill>
              <a:srgbClr val="FFFFFF"/>
            </a:solidFill>
          </p:spPr>
          <p:txBody>
            <a:bodyPr/>
            <a:lstStyle/>
            <a:p>
              <a:endParaRPr lang="it-IT" dirty="0"/>
            </a:p>
          </p:txBody>
        </p:sp>
      </p:grpSp>
      <p:grpSp>
        <p:nvGrpSpPr>
          <p:cNvPr id="32" name="Group 32"/>
          <p:cNvGrpSpPr/>
          <p:nvPr/>
        </p:nvGrpSpPr>
        <p:grpSpPr>
          <a:xfrm>
            <a:off x="8848709" y="4422641"/>
            <a:ext cx="590582" cy="590582"/>
            <a:chOff x="0" y="0"/>
            <a:chExt cx="787442" cy="787442"/>
          </a:xfrm>
        </p:grpSpPr>
        <p:sp>
          <p:nvSpPr>
            <p:cNvPr id="33" name="Freeform 33"/>
            <p:cNvSpPr/>
            <p:nvPr/>
          </p:nvSpPr>
          <p:spPr>
            <a:xfrm>
              <a:off x="12700" y="12700"/>
              <a:ext cx="762000" cy="762000"/>
            </a:xfrm>
            <a:custGeom>
              <a:avLst/>
              <a:gdLst/>
              <a:ahLst/>
              <a:cxnLst/>
              <a:rect l="l" t="t" r="r" b="b"/>
              <a:pathLst>
                <a:path w="762000" h="762000">
                  <a:moveTo>
                    <a:pt x="0" y="0"/>
                  </a:moveTo>
                  <a:lnTo>
                    <a:pt x="762000" y="0"/>
                  </a:lnTo>
                  <a:lnTo>
                    <a:pt x="762000" y="762000"/>
                  </a:lnTo>
                  <a:lnTo>
                    <a:pt x="0" y="762000"/>
                  </a:lnTo>
                  <a:close/>
                </a:path>
              </a:pathLst>
            </a:custGeom>
            <a:blipFill>
              <a:blip r:embed="rId5"/>
              <a:stretch>
                <a:fillRect l="-1666" t="-1666" r="-1672" b="-1672"/>
              </a:stretch>
            </a:blipFill>
          </p:spPr>
          <p:txBody>
            <a:bodyPr/>
            <a:lstStyle/>
            <a:p>
              <a:endParaRPr lang="it-IT"/>
            </a:p>
          </p:txBody>
        </p:sp>
        <p:sp>
          <p:nvSpPr>
            <p:cNvPr id="34" name="Freeform 34"/>
            <p:cNvSpPr/>
            <p:nvPr/>
          </p:nvSpPr>
          <p:spPr>
            <a:xfrm>
              <a:off x="0" y="0"/>
              <a:ext cx="787400" cy="787400"/>
            </a:xfrm>
            <a:custGeom>
              <a:avLst/>
              <a:gdLst/>
              <a:ahLst/>
              <a:cxnLst/>
              <a:rect l="l" t="t" r="r" b="b"/>
              <a:pathLst>
                <a:path w="787400" h="787400">
                  <a:moveTo>
                    <a:pt x="12700" y="0"/>
                  </a:moveTo>
                  <a:lnTo>
                    <a:pt x="774700" y="0"/>
                  </a:lnTo>
                  <a:cubicBezTo>
                    <a:pt x="781685" y="0"/>
                    <a:pt x="787400" y="5715"/>
                    <a:pt x="787400" y="12700"/>
                  </a:cubicBezTo>
                  <a:lnTo>
                    <a:pt x="787400" y="774700"/>
                  </a:lnTo>
                  <a:cubicBezTo>
                    <a:pt x="787400" y="781685"/>
                    <a:pt x="781685" y="787400"/>
                    <a:pt x="774700" y="787400"/>
                  </a:cubicBezTo>
                  <a:lnTo>
                    <a:pt x="12700" y="787400"/>
                  </a:lnTo>
                  <a:cubicBezTo>
                    <a:pt x="5715" y="787400"/>
                    <a:pt x="0" y="781685"/>
                    <a:pt x="0" y="774700"/>
                  </a:cubicBezTo>
                  <a:lnTo>
                    <a:pt x="0" y="12700"/>
                  </a:lnTo>
                  <a:cubicBezTo>
                    <a:pt x="0" y="5715"/>
                    <a:pt x="5715" y="0"/>
                    <a:pt x="12700" y="0"/>
                  </a:cubicBezTo>
                  <a:moveTo>
                    <a:pt x="12700" y="25400"/>
                  </a:moveTo>
                  <a:lnTo>
                    <a:pt x="12700" y="12700"/>
                  </a:lnTo>
                  <a:lnTo>
                    <a:pt x="25400" y="12700"/>
                  </a:lnTo>
                  <a:lnTo>
                    <a:pt x="25400" y="774700"/>
                  </a:lnTo>
                  <a:lnTo>
                    <a:pt x="12700" y="774700"/>
                  </a:lnTo>
                  <a:lnTo>
                    <a:pt x="12700" y="762000"/>
                  </a:lnTo>
                  <a:lnTo>
                    <a:pt x="774700" y="762000"/>
                  </a:lnTo>
                  <a:lnTo>
                    <a:pt x="774700" y="774700"/>
                  </a:lnTo>
                  <a:lnTo>
                    <a:pt x="762000" y="774700"/>
                  </a:lnTo>
                  <a:lnTo>
                    <a:pt x="762000" y="12700"/>
                  </a:lnTo>
                  <a:lnTo>
                    <a:pt x="774700" y="12700"/>
                  </a:lnTo>
                  <a:lnTo>
                    <a:pt x="774700" y="25400"/>
                  </a:lnTo>
                  <a:lnTo>
                    <a:pt x="12700" y="25400"/>
                  </a:lnTo>
                  <a:close/>
                </a:path>
              </a:pathLst>
            </a:custGeom>
            <a:solidFill>
              <a:srgbClr val="FFFFFF"/>
            </a:solidFill>
          </p:spPr>
        </p:sp>
      </p:grpSp>
      <p:grpSp>
        <p:nvGrpSpPr>
          <p:cNvPr id="35" name="Group 35"/>
          <p:cNvGrpSpPr/>
          <p:nvPr/>
        </p:nvGrpSpPr>
        <p:grpSpPr>
          <a:xfrm>
            <a:off x="8848709" y="5434619"/>
            <a:ext cx="590582" cy="590582"/>
            <a:chOff x="0" y="0"/>
            <a:chExt cx="787442" cy="787442"/>
          </a:xfrm>
        </p:grpSpPr>
        <p:sp>
          <p:nvSpPr>
            <p:cNvPr id="36" name="Freeform 36"/>
            <p:cNvSpPr/>
            <p:nvPr/>
          </p:nvSpPr>
          <p:spPr>
            <a:xfrm>
              <a:off x="12700" y="12700"/>
              <a:ext cx="762000" cy="762000"/>
            </a:xfrm>
            <a:custGeom>
              <a:avLst/>
              <a:gdLst/>
              <a:ahLst/>
              <a:cxnLst/>
              <a:rect l="l" t="t" r="r" b="b"/>
              <a:pathLst>
                <a:path w="762000" h="762000">
                  <a:moveTo>
                    <a:pt x="0" y="0"/>
                  </a:moveTo>
                  <a:lnTo>
                    <a:pt x="762000" y="0"/>
                  </a:lnTo>
                  <a:lnTo>
                    <a:pt x="762000" y="762000"/>
                  </a:lnTo>
                  <a:lnTo>
                    <a:pt x="0" y="762000"/>
                  </a:lnTo>
                  <a:close/>
                </a:path>
              </a:pathLst>
            </a:custGeom>
            <a:blipFill>
              <a:blip r:embed="rId6"/>
              <a:stretch>
                <a:fillRect l="-1666" t="-1666" r="-1672" b="-1672"/>
              </a:stretch>
            </a:blipFill>
          </p:spPr>
        </p:sp>
        <p:sp>
          <p:nvSpPr>
            <p:cNvPr id="37" name="Freeform 37"/>
            <p:cNvSpPr/>
            <p:nvPr/>
          </p:nvSpPr>
          <p:spPr>
            <a:xfrm>
              <a:off x="0" y="0"/>
              <a:ext cx="787400" cy="787400"/>
            </a:xfrm>
            <a:custGeom>
              <a:avLst/>
              <a:gdLst/>
              <a:ahLst/>
              <a:cxnLst/>
              <a:rect l="l" t="t" r="r" b="b"/>
              <a:pathLst>
                <a:path w="787400" h="787400">
                  <a:moveTo>
                    <a:pt x="12700" y="0"/>
                  </a:moveTo>
                  <a:lnTo>
                    <a:pt x="774700" y="0"/>
                  </a:lnTo>
                  <a:cubicBezTo>
                    <a:pt x="781685" y="0"/>
                    <a:pt x="787400" y="5715"/>
                    <a:pt x="787400" y="12700"/>
                  </a:cubicBezTo>
                  <a:lnTo>
                    <a:pt x="787400" y="774700"/>
                  </a:lnTo>
                  <a:cubicBezTo>
                    <a:pt x="787400" y="781685"/>
                    <a:pt x="781685" y="787400"/>
                    <a:pt x="774700" y="787400"/>
                  </a:cubicBezTo>
                  <a:lnTo>
                    <a:pt x="12700" y="787400"/>
                  </a:lnTo>
                  <a:cubicBezTo>
                    <a:pt x="5715" y="787400"/>
                    <a:pt x="0" y="781685"/>
                    <a:pt x="0" y="774700"/>
                  </a:cubicBezTo>
                  <a:lnTo>
                    <a:pt x="0" y="12700"/>
                  </a:lnTo>
                  <a:cubicBezTo>
                    <a:pt x="0" y="5715"/>
                    <a:pt x="5715" y="0"/>
                    <a:pt x="12700" y="0"/>
                  </a:cubicBezTo>
                  <a:moveTo>
                    <a:pt x="12700" y="25400"/>
                  </a:moveTo>
                  <a:lnTo>
                    <a:pt x="12700" y="12700"/>
                  </a:lnTo>
                  <a:lnTo>
                    <a:pt x="25400" y="12700"/>
                  </a:lnTo>
                  <a:lnTo>
                    <a:pt x="25400" y="774700"/>
                  </a:lnTo>
                  <a:lnTo>
                    <a:pt x="12700" y="774700"/>
                  </a:lnTo>
                  <a:lnTo>
                    <a:pt x="12700" y="762000"/>
                  </a:lnTo>
                  <a:lnTo>
                    <a:pt x="774700" y="762000"/>
                  </a:lnTo>
                  <a:lnTo>
                    <a:pt x="774700" y="774700"/>
                  </a:lnTo>
                  <a:lnTo>
                    <a:pt x="762000" y="774700"/>
                  </a:lnTo>
                  <a:lnTo>
                    <a:pt x="762000" y="12700"/>
                  </a:lnTo>
                  <a:lnTo>
                    <a:pt x="774700" y="12700"/>
                  </a:lnTo>
                  <a:lnTo>
                    <a:pt x="774700" y="25400"/>
                  </a:lnTo>
                  <a:lnTo>
                    <a:pt x="12700" y="25400"/>
                  </a:lnTo>
                  <a:close/>
                </a:path>
              </a:pathLst>
            </a:custGeom>
            <a:solidFill>
              <a:srgbClr val="FFFFFF"/>
            </a:solidFill>
          </p:spPr>
        </p:sp>
      </p:grpSp>
      <p:grpSp>
        <p:nvGrpSpPr>
          <p:cNvPr id="38" name="Group 38"/>
          <p:cNvGrpSpPr/>
          <p:nvPr/>
        </p:nvGrpSpPr>
        <p:grpSpPr>
          <a:xfrm>
            <a:off x="8848709" y="6419609"/>
            <a:ext cx="590582" cy="590582"/>
            <a:chOff x="0" y="0"/>
            <a:chExt cx="787442" cy="787442"/>
          </a:xfrm>
        </p:grpSpPr>
        <p:sp>
          <p:nvSpPr>
            <p:cNvPr id="39" name="Freeform 39"/>
            <p:cNvSpPr/>
            <p:nvPr/>
          </p:nvSpPr>
          <p:spPr>
            <a:xfrm>
              <a:off x="12700" y="12700"/>
              <a:ext cx="762000" cy="762000"/>
            </a:xfrm>
            <a:custGeom>
              <a:avLst/>
              <a:gdLst/>
              <a:ahLst/>
              <a:cxnLst/>
              <a:rect l="l" t="t" r="r" b="b"/>
              <a:pathLst>
                <a:path w="762000" h="762000">
                  <a:moveTo>
                    <a:pt x="0" y="0"/>
                  </a:moveTo>
                  <a:lnTo>
                    <a:pt x="762000" y="0"/>
                  </a:lnTo>
                  <a:lnTo>
                    <a:pt x="762000" y="762000"/>
                  </a:lnTo>
                  <a:lnTo>
                    <a:pt x="0" y="762000"/>
                  </a:lnTo>
                  <a:close/>
                </a:path>
              </a:pathLst>
            </a:custGeom>
            <a:blipFill>
              <a:blip r:embed="rId7"/>
              <a:stretch>
                <a:fillRect l="-1666" t="-1666" r="-1672" b="-1672"/>
              </a:stretch>
            </a:blipFill>
          </p:spPr>
        </p:sp>
        <p:sp>
          <p:nvSpPr>
            <p:cNvPr id="40" name="Freeform 40"/>
            <p:cNvSpPr/>
            <p:nvPr/>
          </p:nvSpPr>
          <p:spPr>
            <a:xfrm>
              <a:off x="0" y="0"/>
              <a:ext cx="787400" cy="787400"/>
            </a:xfrm>
            <a:custGeom>
              <a:avLst/>
              <a:gdLst/>
              <a:ahLst/>
              <a:cxnLst/>
              <a:rect l="l" t="t" r="r" b="b"/>
              <a:pathLst>
                <a:path w="787400" h="787400">
                  <a:moveTo>
                    <a:pt x="12700" y="0"/>
                  </a:moveTo>
                  <a:lnTo>
                    <a:pt x="774700" y="0"/>
                  </a:lnTo>
                  <a:cubicBezTo>
                    <a:pt x="781685" y="0"/>
                    <a:pt x="787400" y="5715"/>
                    <a:pt x="787400" y="12700"/>
                  </a:cubicBezTo>
                  <a:lnTo>
                    <a:pt x="787400" y="774700"/>
                  </a:lnTo>
                  <a:cubicBezTo>
                    <a:pt x="787400" y="781685"/>
                    <a:pt x="781685" y="787400"/>
                    <a:pt x="774700" y="787400"/>
                  </a:cubicBezTo>
                  <a:lnTo>
                    <a:pt x="12700" y="787400"/>
                  </a:lnTo>
                  <a:cubicBezTo>
                    <a:pt x="5715" y="787400"/>
                    <a:pt x="0" y="781685"/>
                    <a:pt x="0" y="774700"/>
                  </a:cubicBezTo>
                  <a:lnTo>
                    <a:pt x="0" y="12700"/>
                  </a:lnTo>
                  <a:cubicBezTo>
                    <a:pt x="0" y="5715"/>
                    <a:pt x="5715" y="0"/>
                    <a:pt x="12700" y="0"/>
                  </a:cubicBezTo>
                  <a:moveTo>
                    <a:pt x="12700" y="25400"/>
                  </a:moveTo>
                  <a:lnTo>
                    <a:pt x="12700" y="12700"/>
                  </a:lnTo>
                  <a:lnTo>
                    <a:pt x="25400" y="12700"/>
                  </a:lnTo>
                  <a:lnTo>
                    <a:pt x="25400" y="774700"/>
                  </a:lnTo>
                  <a:lnTo>
                    <a:pt x="12700" y="774700"/>
                  </a:lnTo>
                  <a:lnTo>
                    <a:pt x="12700" y="762000"/>
                  </a:lnTo>
                  <a:lnTo>
                    <a:pt x="774700" y="762000"/>
                  </a:lnTo>
                  <a:lnTo>
                    <a:pt x="774700" y="774700"/>
                  </a:lnTo>
                  <a:lnTo>
                    <a:pt x="762000" y="774700"/>
                  </a:lnTo>
                  <a:lnTo>
                    <a:pt x="762000" y="12700"/>
                  </a:lnTo>
                  <a:lnTo>
                    <a:pt x="774700" y="12700"/>
                  </a:lnTo>
                  <a:lnTo>
                    <a:pt x="774700" y="25400"/>
                  </a:lnTo>
                  <a:lnTo>
                    <a:pt x="12700" y="25400"/>
                  </a:lnTo>
                  <a:close/>
                </a:path>
              </a:pathLst>
            </a:custGeom>
            <a:solidFill>
              <a:srgbClr val="FFFFFF"/>
            </a:solidFill>
          </p:spPr>
        </p:sp>
      </p:grpSp>
      <p:grpSp>
        <p:nvGrpSpPr>
          <p:cNvPr id="41" name="Group 41"/>
          <p:cNvGrpSpPr/>
          <p:nvPr/>
        </p:nvGrpSpPr>
        <p:grpSpPr>
          <a:xfrm>
            <a:off x="8839152" y="7420629"/>
            <a:ext cx="590582" cy="590582"/>
            <a:chOff x="0" y="0"/>
            <a:chExt cx="787442" cy="787442"/>
          </a:xfrm>
        </p:grpSpPr>
        <p:sp>
          <p:nvSpPr>
            <p:cNvPr id="42" name="Freeform 42"/>
            <p:cNvSpPr/>
            <p:nvPr/>
          </p:nvSpPr>
          <p:spPr>
            <a:xfrm>
              <a:off x="12700" y="12700"/>
              <a:ext cx="762000" cy="762000"/>
            </a:xfrm>
            <a:custGeom>
              <a:avLst/>
              <a:gdLst/>
              <a:ahLst/>
              <a:cxnLst/>
              <a:rect l="l" t="t" r="r" b="b"/>
              <a:pathLst>
                <a:path w="762000" h="762000">
                  <a:moveTo>
                    <a:pt x="0" y="0"/>
                  </a:moveTo>
                  <a:lnTo>
                    <a:pt x="762000" y="0"/>
                  </a:lnTo>
                  <a:lnTo>
                    <a:pt x="762000" y="762000"/>
                  </a:lnTo>
                  <a:lnTo>
                    <a:pt x="0" y="762000"/>
                  </a:lnTo>
                  <a:close/>
                </a:path>
              </a:pathLst>
            </a:custGeom>
            <a:blipFill>
              <a:blip r:embed="rId8"/>
              <a:stretch>
                <a:fillRect l="-1666" t="-1666" r="-1672" b="-1672"/>
              </a:stretch>
            </a:blipFill>
          </p:spPr>
        </p:sp>
        <p:sp>
          <p:nvSpPr>
            <p:cNvPr id="43" name="Freeform 43"/>
            <p:cNvSpPr/>
            <p:nvPr/>
          </p:nvSpPr>
          <p:spPr>
            <a:xfrm>
              <a:off x="0" y="0"/>
              <a:ext cx="787400" cy="787400"/>
            </a:xfrm>
            <a:custGeom>
              <a:avLst/>
              <a:gdLst/>
              <a:ahLst/>
              <a:cxnLst/>
              <a:rect l="l" t="t" r="r" b="b"/>
              <a:pathLst>
                <a:path w="787400" h="787400">
                  <a:moveTo>
                    <a:pt x="12700" y="0"/>
                  </a:moveTo>
                  <a:lnTo>
                    <a:pt x="774700" y="0"/>
                  </a:lnTo>
                  <a:cubicBezTo>
                    <a:pt x="781685" y="0"/>
                    <a:pt x="787400" y="5715"/>
                    <a:pt x="787400" y="12700"/>
                  </a:cubicBezTo>
                  <a:lnTo>
                    <a:pt x="787400" y="774700"/>
                  </a:lnTo>
                  <a:cubicBezTo>
                    <a:pt x="787400" y="781685"/>
                    <a:pt x="781685" y="787400"/>
                    <a:pt x="774700" y="787400"/>
                  </a:cubicBezTo>
                  <a:lnTo>
                    <a:pt x="12700" y="787400"/>
                  </a:lnTo>
                  <a:cubicBezTo>
                    <a:pt x="5715" y="787400"/>
                    <a:pt x="0" y="781685"/>
                    <a:pt x="0" y="774700"/>
                  </a:cubicBezTo>
                  <a:lnTo>
                    <a:pt x="0" y="12700"/>
                  </a:lnTo>
                  <a:cubicBezTo>
                    <a:pt x="0" y="5715"/>
                    <a:pt x="5715" y="0"/>
                    <a:pt x="12700" y="0"/>
                  </a:cubicBezTo>
                  <a:moveTo>
                    <a:pt x="12700" y="25400"/>
                  </a:moveTo>
                  <a:lnTo>
                    <a:pt x="12700" y="12700"/>
                  </a:lnTo>
                  <a:lnTo>
                    <a:pt x="25400" y="12700"/>
                  </a:lnTo>
                  <a:lnTo>
                    <a:pt x="25400" y="774700"/>
                  </a:lnTo>
                  <a:lnTo>
                    <a:pt x="12700" y="774700"/>
                  </a:lnTo>
                  <a:lnTo>
                    <a:pt x="12700" y="762000"/>
                  </a:lnTo>
                  <a:lnTo>
                    <a:pt x="774700" y="762000"/>
                  </a:lnTo>
                  <a:lnTo>
                    <a:pt x="774700" y="774700"/>
                  </a:lnTo>
                  <a:lnTo>
                    <a:pt x="762000" y="774700"/>
                  </a:lnTo>
                  <a:lnTo>
                    <a:pt x="762000" y="12700"/>
                  </a:lnTo>
                  <a:lnTo>
                    <a:pt x="774700" y="12700"/>
                  </a:lnTo>
                  <a:lnTo>
                    <a:pt x="774700" y="25400"/>
                  </a:lnTo>
                  <a:lnTo>
                    <a:pt x="12700" y="25400"/>
                  </a:lnTo>
                  <a:close/>
                </a:path>
              </a:pathLst>
            </a:custGeom>
            <a:solidFill>
              <a:srgbClr val="FFFFFF"/>
            </a:solidFill>
          </p:spPr>
        </p:sp>
      </p:grpSp>
      <p:pic>
        <p:nvPicPr>
          <p:cNvPr id="44" name="Picture 44"/>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8886838" y="8470410"/>
            <a:ext cx="514323" cy="491822"/>
          </a:xfrm>
          <a:prstGeom prst="rect">
            <a:avLst/>
          </a:prstGeom>
        </p:spPr>
      </p:pic>
      <p:pic>
        <p:nvPicPr>
          <p:cNvPr id="45" name="Picture 45"/>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902114" y="6058795"/>
            <a:ext cx="3003060" cy="3003060"/>
          </a:xfrm>
          <a:prstGeom prst="rect">
            <a:avLst/>
          </a:prstGeom>
        </p:spPr>
      </p:pic>
      <p:sp>
        <p:nvSpPr>
          <p:cNvPr id="46" name="TextBox 46"/>
          <p:cNvSpPr txBox="1"/>
          <p:nvPr/>
        </p:nvSpPr>
        <p:spPr>
          <a:xfrm>
            <a:off x="5412956" y="1253708"/>
            <a:ext cx="13335000" cy="1180388"/>
          </a:xfrm>
          <a:prstGeom prst="rect">
            <a:avLst/>
          </a:prstGeom>
        </p:spPr>
        <p:txBody>
          <a:bodyPr wrap="square" lIns="0" tIns="0" rIns="0" bIns="0" rtlCol="0" anchor="t">
            <a:spAutoFit/>
          </a:bodyPr>
          <a:lstStyle/>
          <a:p>
            <a:pPr algn="l">
              <a:lnSpc>
                <a:spcPts val="9799"/>
              </a:lnSpc>
            </a:pPr>
            <a:r>
              <a:rPr lang="it-IT" sz="6999" dirty="0" err="1">
                <a:solidFill>
                  <a:srgbClr val="FFFFFF"/>
                </a:solidFill>
                <a:latin typeface="Fira Sans Medium"/>
              </a:rPr>
              <a:t>Beneficios</a:t>
            </a:r>
            <a:r>
              <a:rPr lang="it-IT" sz="6999" dirty="0">
                <a:solidFill>
                  <a:srgbClr val="FFFFFF"/>
                </a:solidFill>
                <a:latin typeface="Fira Sans Medium"/>
              </a:rPr>
              <a:t> del </a:t>
            </a:r>
            <a:r>
              <a:rPr lang="it-IT" sz="6999" dirty="0" err="1">
                <a:solidFill>
                  <a:srgbClr val="FFFFFF"/>
                </a:solidFill>
                <a:latin typeface="Fira Sans Medium"/>
              </a:rPr>
              <a:t>enfoque</a:t>
            </a:r>
            <a:r>
              <a:rPr lang="it-IT" sz="6999" dirty="0">
                <a:solidFill>
                  <a:srgbClr val="FFFFFF"/>
                </a:solidFill>
                <a:latin typeface="Fira Sans Medium"/>
              </a:rPr>
              <a:t> STEAM</a:t>
            </a:r>
          </a:p>
        </p:txBody>
      </p:sp>
      <p:pic>
        <p:nvPicPr>
          <p:cNvPr id="47" name="Immagine 46" descr="Immagine che contiene testo, grafica vettoriale, clipart">
            <a:extLst>
              <a:ext uri="{FF2B5EF4-FFF2-40B4-BE49-F238E27FC236}">
                <a16:creationId xmlns:a16="http://schemas.microsoft.com/office/drawing/2014/main" id="{45099A15-C570-3561-14BA-5C47BBD5A0C3}"/>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81152" y="114300"/>
            <a:ext cx="1376248" cy="894561"/>
          </a:xfrm>
          <a:prstGeom prst="rect">
            <a:avLst/>
          </a:prstGeom>
        </p:spPr>
      </p:pic>
      <p:pic>
        <p:nvPicPr>
          <p:cNvPr id="48" name="Immagine 47" descr="Immagine che contiene testo">
            <a:extLst>
              <a:ext uri="{FF2B5EF4-FFF2-40B4-BE49-F238E27FC236}">
                <a16:creationId xmlns:a16="http://schemas.microsoft.com/office/drawing/2014/main" id="{E1B170D1-22FF-9157-8BC9-5A754E9AE337}"/>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5087600" y="361003"/>
            <a:ext cx="2819400" cy="591497"/>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057400" y="1025576"/>
            <a:ext cx="16230600" cy="1704975"/>
          </a:xfrm>
          <a:prstGeom prst="rect">
            <a:avLst/>
          </a:prstGeom>
        </p:spPr>
      </p:pic>
      <p:pic>
        <p:nvPicPr>
          <p:cNvPr id="5" name="Picture 5"/>
          <p:cNvPicPr>
            <a:picLocks noChangeAspect="1"/>
          </p:cNvPicPr>
          <p:nvPr/>
        </p:nvPicPr>
        <p:blipFill>
          <a:blip r:embed="rId4"/>
          <a:srcRect/>
          <a:stretch>
            <a:fillRect/>
          </a:stretch>
        </p:blipFill>
        <p:spPr>
          <a:xfrm>
            <a:off x="8642022" y="3531538"/>
            <a:ext cx="9932815" cy="6903306"/>
          </a:xfrm>
          <a:prstGeom prst="rect">
            <a:avLst/>
          </a:prstGeom>
        </p:spPr>
      </p:pic>
      <p:sp>
        <p:nvSpPr>
          <p:cNvPr id="6" name="TextBox 6"/>
          <p:cNvSpPr txBox="1"/>
          <p:nvPr/>
        </p:nvSpPr>
        <p:spPr>
          <a:xfrm>
            <a:off x="2667000" y="1287869"/>
            <a:ext cx="17278487" cy="1180388"/>
          </a:xfrm>
          <a:prstGeom prst="rect">
            <a:avLst/>
          </a:prstGeom>
        </p:spPr>
        <p:txBody>
          <a:bodyPr wrap="square" lIns="0" tIns="0" rIns="0" bIns="0" rtlCol="0" anchor="t">
            <a:spAutoFit/>
          </a:bodyPr>
          <a:lstStyle/>
          <a:p>
            <a:pPr algn="l">
              <a:lnSpc>
                <a:spcPts val="9799"/>
              </a:lnSpc>
            </a:pPr>
            <a:r>
              <a:rPr lang="es-ES" sz="6999" dirty="0">
                <a:solidFill>
                  <a:srgbClr val="FFFFFF"/>
                </a:solidFill>
                <a:latin typeface="Fira Sans Medium"/>
              </a:rPr>
              <a:t>¿Cómo alcanzar los objetivos STEAM?</a:t>
            </a:r>
          </a:p>
        </p:txBody>
      </p:sp>
      <p:sp>
        <p:nvSpPr>
          <p:cNvPr id="7" name="TextBox 7"/>
          <p:cNvSpPr txBox="1"/>
          <p:nvPr/>
        </p:nvSpPr>
        <p:spPr>
          <a:xfrm>
            <a:off x="2387827" y="3151558"/>
            <a:ext cx="11220602" cy="5667577"/>
          </a:xfrm>
          <a:prstGeom prst="rect">
            <a:avLst/>
          </a:prstGeom>
        </p:spPr>
        <p:txBody>
          <a:bodyPr lIns="0" tIns="0" rIns="0" bIns="0" rtlCol="0" anchor="t">
            <a:spAutoFit/>
          </a:bodyPr>
          <a:lstStyle/>
          <a:p>
            <a:pPr marL="647700" lvl="1" indent="-323850">
              <a:lnSpc>
                <a:spcPts val="5580"/>
              </a:lnSpc>
              <a:buFont typeface="Arial"/>
              <a:buChar char="•"/>
            </a:pPr>
            <a:r>
              <a:rPr lang="es-ES" sz="3000" dirty="0">
                <a:solidFill>
                  <a:srgbClr val="1836B2"/>
                </a:solidFill>
                <a:latin typeface="Fira Sans Medium"/>
              </a:rPr>
              <a:t>Planificación colaborativa entre profesores</a:t>
            </a:r>
          </a:p>
          <a:p>
            <a:pPr marL="647700" lvl="1" indent="-323850">
              <a:lnSpc>
                <a:spcPts val="5580"/>
              </a:lnSpc>
              <a:buFont typeface="Arial"/>
              <a:buChar char="•"/>
            </a:pPr>
            <a:r>
              <a:rPr lang="es-ES" sz="3000" dirty="0">
                <a:solidFill>
                  <a:srgbClr val="1836B2"/>
                </a:solidFill>
                <a:latin typeface="Fira Sans Medium"/>
              </a:rPr>
              <a:t>Ajustar los programas para adaptarse a una nueva forma de enseñar y aprender</a:t>
            </a:r>
          </a:p>
          <a:p>
            <a:pPr marL="647700" lvl="1" indent="-323850">
              <a:lnSpc>
                <a:spcPts val="5580"/>
              </a:lnSpc>
              <a:buFont typeface="Arial"/>
              <a:buChar char="•"/>
            </a:pPr>
            <a:r>
              <a:rPr lang="es-ES" sz="3000" dirty="0">
                <a:solidFill>
                  <a:srgbClr val="1836B2"/>
                </a:solidFill>
                <a:latin typeface="Fira Sans Medium"/>
              </a:rPr>
              <a:t>Desarrollo profesional para todo el personal en prácticas y principios STEAM</a:t>
            </a:r>
          </a:p>
          <a:p>
            <a:pPr marL="647700" lvl="1" indent="-323850">
              <a:lnSpc>
                <a:spcPts val="5580"/>
              </a:lnSpc>
              <a:buFont typeface="Arial"/>
              <a:buChar char="•"/>
            </a:pPr>
            <a:r>
              <a:rPr lang="es-ES" sz="3000" dirty="0">
                <a:solidFill>
                  <a:srgbClr val="1836B2"/>
                </a:solidFill>
                <a:latin typeface="Fira Sans Medium"/>
              </a:rPr>
              <a:t>Mapeo de esquemas STEAM para el currículo y el proceso de diseño de evaluación</a:t>
            </a:r>
          </a:p>
          <a:p>
            <a:pPr marL="647700" lvl="1" indent="-323850">
              <a:lnSpc>
                <a:spcPts val="5580"/>
              </a:lnSpc>
              <a:buFont typeface="Arial"/>
              <a:buChar char="•"/>
            </a:pPr>
            <a:r>
              <a:rPr lang="es-ES" sz="3000">
                <a:solidFill>
                  <a:srgbClr val="1836B2"/>
                </a:solidFill>
                <a:latin typeface="Fira Sans Medium"/>
              </a:rPr>
              <a:t>Alineación </a:t>
            </a:r>
            <a:r>
              <a:rPr lang="es-ES" sz="3000" dirty="0">
                <a:solidFill>
                  <a:srgbClr val="1836B2"/>
                </a:solidFill>
                <a:latin typeface="Fira Sans Medium"/>
              </a:rPr>
              <a:t>y desempaquetado de estándares y evaluación</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81152" y="9515875"/>
            <a:ext cx="16924915" cy="771125"/>
          </a:xfrm>
          <a:prstGeom prst="rect">
            <a:avLst/>
          </a:prstGeom>
        </p:spPr>
      </p:pic>
      <p:sp>
        <p:nvSpPr>
          <p:cNvPr id="3" name="TextBox 3"/>
          <p:cNvSpPr txBox="1"/>
          <p:nvPr/>
        </p:nvSpPr>
        <p:spPr>
          <a:xfrm>
            <a:off x="1342356" y="1619091"/>
            <a:ext cx="15497843" cy="1398268"/>
          </a:xfrm>
          <a:prstGeom prst="rect">
            <a:avLst/>
          </a:prstGeom>
        </p:spPr>
        <p:txBody>
          <a:bodyPr wrap="square" lIns="0" tIns="0" rIns="0" bIns="0" rtlCol="0" anchor="t">
            <a:spAutoFit/>
          </a:bodyPr>
          <a:lstStyle/>
          <a:p>
            <a:pPr algn="l">
              <a:lnSpc>
                <a:spcPts val="11642"/>
              </a:lnSpc>
            </a:pPr>
            <a:r>
              <a:rPr lang="es-ES" sz="8315" dirty="0">
                <a:solidFill>
                  <a:srgbClr val="1836B2"/>
                </a:solidFill>
                <a:latin typeface="Fira Sans Medium Bold"/>
              </a:rPr>
              <a:t>¿Qué es la educación STEAM?</a:t>
            </a:r>
          </a:p>
        </p:txBody>
      </p:sp>
      <p:grpSp>
        <p:nvGrpSpPr>
          <p:cNvPr id="4" name="Group 4"/>
          <p:cNvGrpSpPr/>
          <p:nvPr/>
        </p:nvGrpSpPr>
        <p:grpSpPr>
          <a:xfrm>
            <a:off x="1223078" y="3736988"/>
            <a:ext cx="8007272" cy="3997312"/>
            <a:chOff x="0" y="0"/>
            <a:chExt cx="10676363" cy="5329749"/>
          </a:xfrm>
        </p:grpSpPr>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0"/>
              <a:ext cx="10676363" cy="5048952"/>
            </a:xfrm>
            <a:prstGeom prst="rect">
              <a:avLst/>
            </a:prstGeom>
          </p:spPr>
        </p:pic>
        <p:sp>
          <p:nvSpPr>
            <p:cNvPr id="6" name="TextBox 6"/>
            <p:cNvSpPr txBox="1"/>
            <p:nvPr/>
          </p:nvSpPr>
          <p:spPr>
            <a:xfrm>
              <a:off x="630133" y="111568"/>
              <a:ext cx="9416095" cy="5218181"/>
            </a:xfrm>
            <a:prstGeom prst="rect">
              <a:avLst/>
            </a:prstGeom>
          </p:spPr>
          <p:txBody>
            <a:bodyPr lIns="0" tIns="0" rIns="0" bIns="0" rtlCol="0" anchor="t">
              <a:spAutoFit/>
            </a:bodyPr>
            <a:lstStyle/>
            <a:p>
              <a:pPr algn="just">
                <a:lnSpc>
                  <a:spcPts val="4050"/>
                </a:lnSpc>
              </a:pPr>
              <a:r>
                <a:rPr lang="es-ES" sz="2899" dirty="0">
                  <a:solidFill>
                    <a:srgbClr val="FFFFFF"/>
                  </a:solidFill>
                  <a:latin typeface="Fira Sans Medium Bold"/>
                </a:rPr>
                <a:t>STEAM Education es un enfoque de aprendizaje que utiliza la ciencia, la tecnología, la ingeniería, las artes y las matemáticas como puntos de acceso para guiar la investigación, el diálogo y el pensamiento crítico de los estudiantes.</a:t>
              </a:r>
            </a:p>
            <a:p>
              <a:pPr algn="just">
                <a:lnSpc>
                  <a:spcPts val="4050"/>
                </a:lnSpc>
              </a:pPr>
              <a:r>
                <a:rPr lang="en-US" sz="2899" dirty="0">
                  <a:solidFill>
                    <a:srgbClr val="FFFFFF"/>
                  </a:solidFill>
                  <a:latin typeface="Fira Sans Medium Bold Italics"/>
                </a:rPr>
                <a:t>Susan Riley</a:t>
              </a:r>
            </a:p>
            <a:p>
              <a:pPr algn="l">
                <a:lnSpc>
                  <a:spcPts val="1449"/>
                </a:lnSpc>
              </a:pPr>
              <a:endParaRPr lang="en-US" sz="2899" dirty="0">
                <a:solidFill>
                  <a:srgbClr val="FFFFFF"/>
                </a:solidFill>
                <a:latin typeface="Fira Sans Medium Bold Italics"/>
              </a:endParaRPr>
            </a:p>
          </p:txBody>
        </p:sp>
      </p:grpSp>
      <p:pic>
        <p:nvPicPr>
          <p:cNvPr id="7" name="Picture 7"/>
          <p:cNvPicPr>
            <a:picLocks noChangeAspect="1"/>
          </p:cNvPicPr>
          <p:nvPr/>
        </p:nvPicPr>
        <p:blipFill>
          <a:blip r:embed="rId6"/>
          <a:srcRect t="3703" b="11419"/>
          <a:stretch>
            <a:fillRect/>
          </a:stretch>
        </p:blipFill>
        <p:spPr>
          <a:xfrm>
            <a:off x="9852649" y="3042203"/>
            <a:ext cx="6437559" cy="5901059"/>
          </a:xfrm>
          <a:prstGeom prst="rect">
            <a:avLst/>
          </a:prstGeom>
        </p:spPr>
      </p:pic>
      <p:pic>
        <p:nvPicPr>
          <p:cNvPr id="10" name="Immagine 9" descr="Immagine che contiene testo, grafica vettoriale, clipart">
            <a:extLst>
              <a:ext uri="{FF2B5EF4-FFF2-40B4-BE49-F238E27FC236}">
                <a16:creationId xmlns:a16="http://schemas.microsoft.com/office/drawing/2014/main" id="{E4AE8D11-A980-F463-9CEB-38294364EBC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1152" y="114300"/>
            <a:ext cx="1376248" cy="894561"/>
          </a:xfrm>
          <a:prstGeom prst="rect">
            <a:avLst/>
          </a:prstGeom>
        </p:spPr>
      </p:pic>
      <p:pic>
        <p:nvPicPr>
          <p:cNvPr id="11" name="Immagine 10" descr="Immagine che contiene testo">
            <a:extLst>
              <a:ext uri="{FF2B5EF4-FFF2-40B4-BE49-F238E27FC236}">
                <a16:creationId xmlns:a16="http://schemas.microsoft.com/office/drawing/2014/main" id="{FA1EA68F-D79C-0280-CC2E-D3602DCCA39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087600" y="361003"/>
            <a:ext cx="2819400" cy="591497"/>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81152" y="9515875"/>
            <a:ext cx="16924915" cy="771125"/>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547676" y="6033282"/>
            <a:ext cx="3119767" cy="4114800"/>
          </a:xfrm>
          <a:prstGeom prst="rect">
            <a:avLst/>
          </a:prstGeom>
        </p:spPr>
      </p:pic>
      <p:sp>
        <p:nvSpPr>
          <p:cNvPr id="4" name="TextBox 4"/>
          <p:cNvSpPr txBox="1"/>
          <p:nvPr/>
        </p:nvSpPr>
        <p:spPr>
          <a:xfrm>
            <a:off x="2054987" y="3659505"/>
            <a:ext cx="14177243" cy="1469057"/>
          </a:xfrm>
          <a:prstGeom prst="rect">
            <a:avLst/>
          </a:prstGeom>
        </p:spPr>
        <p:txBody>
          <a:bodyPr wrap="square" lIns="0" tIns="0" rIns="0" bIns="0" rtlCol="0" anchor="t">
            <a:spAutoFit/>
          </a:bodyPr>
          <a:lstStyle/>
          <a:p>
            <a:pPr algn="l">
              <a:lnSpc>
                <a:spcPts val="12180"/>
              </a:lnSpc>
            </a:pPr>
            <a:r>
              <a:rPr lang="es-ES" sz="8700" dirty="0">
                <a:solidFill>
                  <a:srgbClr val="1836B2"/>
                </a:solidFill>
                <a:latin typeface="Fira Sans Medium Bold"/>
              </a:rPr>
              <a:t>¿Por qué de STEM a STEAM?</a:t>
            </a:r>
          </a:p>
        </p:txBody>
      </p:sp>
      <p:pic>
        <p:nvPicPr>
          <p:cNvPr id="7" name="Immagine 6" descr="Immagine che contiene testo, grafica vettoriale, clipart">
            <a:extLst>
              <a:ext uri="{FF2B5EF4-FFF2-40B4-BE49-F238E27FC236}">
                <a16:creationId xmlns:a16="http://schemas.microsoft.com/office/drawing/2014/main" id="{ED5D9E9A-3C0E-FD83-6BD2-0E820A7396D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1152" y="114300"/>
            <a:ext cx="1376248" cy="894561"/>
          </a:xfrm>
          <a:prstGeom prst="rect">
            <a:avLst/>
          </a:prstGeom>
        </p:spPr>
      </p:pic>
      <p:pic>
        <p:nvPicPr>
          <p:cNvPr id="8" name="Immagine 7" descr="Immagine che contiene testo">
            <a:extLst>
              <a:ext uri="{FF2B5EF4-FFF2-40B4-BE49-F238E27FC236}">
                <a16:creationId xmlns:a16="http://schemas.microsoft.com/office/drawing/2014/main" id="{E3174E85-B700-3351-913E-91939699D89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087600" y="361003"/>
            <a:ext cx="2819400" cy="591497"/>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2590800" y="188428"/>
            <a:ext cx="5080074" cy="10098572"/>
          </a:xfrm>
          <a:prstGeom prst="rect">
            <a:avLst/>
          </a:prstGeom>
        </p:spPr>
      </p:pic>
      <p:grpSp>
        <p:nvGrpSpPr>
          <p:cNvPr id="3" name="Group 3"/>
          <p:cNvGrpSpPr/>
          <p:nvPr/>
        </p:nvGrpSpPr>
        <p:grpSpPr>
          <a:xfrm>
            <a:off x="9144000" y="1823375"/>
            <a:ext cx="9348354" cy="1306068"/>
            <a:chOff x="0" y="0"/>
            <a:chExt cx="12464472" cy="1741424"/>
          </a:xfrm>
        </p:grpSpPr>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0"/>
              <a:ext cx="12464472" cy="1741424"/>
            </a:xfrm>
            <a:prstGeom prst="rect">
              <a:avLst/>
            </a:prstGeom>
          </p:spPr>
        </p:pic>
        <p:sp>
          <p:nvSpPr>
            <p:cNvPr id="5" name="TextBox 5"/>
            <p:cNvSpPr txBox="1"/>
            <p:nvPr/>
          </p:nvSpPr>
          <p:spPr>
            <a:xfrm>
              <a:off x="1542244" y="30391"/>
              <a:ext cx="10922229" cy="1547292"/>
            </a:xfrm>
            <a:prstGeom prst="rect">
              <a:avLst/>
            </a:prstGeom>
          </p:spPr>
          <p:txBody>
            <a:bodyPr lIns="0" tIns="0" rIns="0" bIns="0" rtlCol="0" anchor="t">
              <a:spAutoFit/>
            </a:bodyPr>
            <a:lstStyle/>
            <a:p>
              <a:pPr algn="l">
                <a:lnSpc>
                  <a:spcPts val="9799"/>
                </a:lnSpc>
              </a:pPr>
              <a:r>
                <a:rPr lang="en-US" sz="6999">
                  <a:solidFill>
                    <a:srgbClr val="FFFFFF"/>
                  </a:solidFill>
                  <a:latin typeface="Fira Sans Medium"/>
                </a:rPr>
                <a:t>STEM vs. STEAM</a:t>
              </a:r>
            </a:p>
          </p:txBody>
        </p:sp>
      </p:grpSp>
      <p:sp>
        <p:nvSpPr>
          <p:cNvPr id="6" name="TextBox 6"/>
          <p:cNvSpPr txBox="1"/>
          <p:nvPr/>
        </p:nvSpPr>
        <p:spPr>
          <a:xfrm>
            <a:off x="9376622" y="3969404"/>
            <a:ext cx="8115300" cy="4175502"/>
          </a:xfrm>
          <a:prstGeom prst="rect">
            <a:avLst/>
          </a:prstGeom>
        </p:spPr>
        <p:txBody>
          <a:bodyPr lIns="0" tIns="0" rIns="0" bIns="0" rtlCol="0" anchor="t">
            <a:spAutoFit/>
          </a:bodyPr>
          <a:lstStyle/>
          <a:p>
            <a:pPr algn="just">
              <a:lnSpc>
                <a:spcPts val="4102"/>
              </a:lnSpc>
            </a:pPr>
            <a:r>
              <a:rPr lang="es-ES" sz="2962" dirty="0">
                <a:solidFill>
                  <a:srgbClr val="1836B2"/>
                </a:solidFill>
                <a:latin typeface="Fira Sans Medium"/>
              </a:rPr>
              <a:t>STEAM lleva STEM al siguiente nivel: permite a los estudiantes conectar su aprendizaje en las áreas STEM junto con prácticas artísticas, elementos, principios de diseño y estándares para proporcionar una experiencia de aprendizaje interdisciplinaria más amplia y permitirles descubrir conexiones inesperadas entre materias.</a:t>
            </a:r>
          </a:p>
        </p:txBody>
      </p:sp>
      <p:pic>
        <p:nvPicPr>
          <p:cNvPr id="9" name="Immagine 8" descr="Immagine che contiene testo, grafica vettoriale, clipart">
            <a:extLst>
              <a:ext uri="{FF2B5EF4-FFF2-40B4-BE49-F238E27FC236}">
                <a16:creationId xmlns:a16="http://schemas.microsoft.com/office/drawing/2014/main" id="{A1DE64FD-F178-3B19-190C-CEAA60AB2BC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1152" y="114300"/>
            <a:ext cx="1376248" cy="894561"/>
          </a:xfrm>
          <a:prstGeom prst="rect">
            <a:avLst/>
          </a:prstGeom>
        </p:spPr>
      </p:pic>
      <p:pic>
        <p:nvPicPr>
          <p:cNvPr id="10" name="Immagine 9" descr="Immagine che contiene testo">
            <a:extLst>
              <a:ext uri="{FF2B5EF4-FFF2-40B4-BE49-F238E27FC236}">
                <a16:creationId xmlns:a16="http://schemas.microsoft.com/office/drawing/2014/main" id="{5470C011-E7A8-43BF-A82A-17753477620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087600" y="361003"/>
            <a:ext cx="2819400" cy="591497"/>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60373" y="2057400"/>
            <a:ext cx="12352120" cy="82296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81152" y="9515866"/>
            <a:ext cx="16924915" cy="771134"/>
          </a:xfrm>
          <a:prstGeom prst="rect">
            <a:avLst/>
          </a:prstGeom>
        </p:spPr>
      </p:pic>
      <p:sp>
        <p:nvSpPr>
          <p:cNvPr id="5" name="TextBox 5"/>
          <p:cNvSpPr txBox="1"/>
          <p:nvPr/>
        </p:nvSpPr>
        <p:spPr>
          <a:xfrm>
            <a:off x="3817071" y="625154"/>
            <a:ext cx="7765329" cy="4016484"/>
          </a:xfrm>
          <a:prstGeom prst="rect">
            <a:avLst/>
          </a:prstGeom>
        </p:spPr>
        <p:txBody>
          <a:bodyPr wrap="square" lIns="0" tIns="0" rIns="0" bIns="0" rtlCol="0" anchor="t">
            <a:spAutoFit/>
          </a:bodyPr>
          <a:lstStyle/>
          <a:p>
            <a:pPr algn="l"/>
            <a:r>
              <a:rPr lang="es-ES" sz="8700" dirty="0">
                <a:solidFill>
                  <a:srgbClr val="1836B2"/>
                </a:solidFill>
                <a:latin typeface="Fira Sans Medium Bold"/>
              </a:rPr>
              <a:t>¿Qué son las Habilidades del Siglo XXI?</a:t>
            </a:r>
          </a:p>
        </p:txBody>
      </p:sp>
      <p:sp>
        <p:nvSpPr>
          <p:cNvPr id="6" name="TextBox 6"/>
          <p:cNvSpPr txBox="1"/>
          <p:nvPr/>
        </p:nvSpPr>
        <p:spPr>
          <a:xfrm>
            <a:off x="7845571" y="5138098"/>
            <a:ext cx="9133844" cy="3656386"/>
          </a:xfrm>
          <a:prstGeom prst="rect">
            <a:avLst/>
          </a:prstGeom>
        </p:spPr>
        <p:txBody>
          <a:bodyPr lIns="0" tIns="0" rIns="0" bIns="0" rtlCol="0" anchor="t">
            <a:spAutoFit/>
          </a:bodyPr>
          <a:lstStyle/>
          <a:p>
            <a:pPr algn="just">
              <a:lnSpc>
                <a:spcPts val="4767"/>
              </a:lnSpc>
            </a:pPr>
            <a:r>
              <a:rPr lang="es-ES" sz="3442" dirty="0">
                <a:solidFill>
                  <a:srgbClr val="1836B2"/>
                </a:solidFill>
                <a:latin typeface="Fira Sans Medium Bold"/>
              </a:rPr>
              <a:t>El término se refiere a un amplio conjunto de conocimientos, habilidades, hábitos de trabajo y rasgos de carácter que se cree que son de importancia crítica para el éxito en el mundo actual, particularmente en la escuela y en los lugares de trabajo contemporáneos.</a:t>
            </a:r>
          </a:p>
        </p:txBody>
      </p:sp>
      <p:pic>
        <p:nvPicPr>
          <p:cNvPr id="8" name="Immagine 7" descr="Immagine che contiene testo, grafica vettoriale, clipart">
            <a:extLst>
              <a:ext uri="{FF2B5EF4-FFF2-40B4-BE49-F238E27FC236}">
                <a16:creationId xmlns:a16="http://schemas.microsoft.com/office/drawing/2014/main" id="{FEFE32C3-1C9B-F63F-18B9-40AE2C4D9F7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1152" y="114300"/>
            <a:ext cx="1376248" cy="894561"/>
          </a:xfrm>
          <a:prstGeom prst="rect">
            <a:avLst/>
          </a:prstGeom>
        </p:spPr>
      </p:pic>
      <p:pic>
        <p:nvPicPr>
          <p:cNvPr id="9" name="Immagine 8" descr="Immagine che contiene testo">
            <a:extLst>
              <a:ext uri="{FF2B5EF4-FFF2-40B4-BE49-F238E27FC236}">
                <a16:creationId xmlns:a16="http://schemas.microsoft.com/office/drawing/2014/main" id="{7AE46E94-E508-532A-4785-79CC71F2A89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087600" y="361003"/>
            <a:ext cx="2819400" cy="591497"/>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81152" y="9515866"/>
            <a:ext cx="16924915" cy="771134"/>
          </a:xfrm>
          <a:prstGeom prst="rect">
            <a:avLst/>
          </a:prstGeom>
        </p:spPr>
      </p:pic>
      <p:sp>
        <p:nvSpPr>
          <p:cNvPr id="3" name="TextBox 3"/>
          <p:cNvSpPr txBox="1"/>
          <p:nvPr/>
        </p:nvSpPr>
        <p:spPr>
          <a:xfrm>
            <a:off x="1028700" y="1929543"/>
            <a:ext cx="7048500" cy="3033587"/>
          </a:xfrm>
          <a:prstGeom prst="rect">
            <a:avLst/>
          </a:prstGeom>
        </p:spPr>
        <p:txBody>
          <a:bodyPr wrap="square" lIns="0" tIns="0" rIns="0" bIns="0" rtlCol="0" anchor="t">
            <a:spAutoFit/>
          </a:bodyPr>
          <a:lstStyle/>
          <a:p>
            <a:pPr algn="l">
              <a:lnSpc>
                <a:spcPts val="12180"/>
              </a:lnSpc>
            </a:pPr>
            <a:r>
              <a:rPr lang="en-US" sz="8700" dirty="0" err="1">
                <a:solidFill>
                  <a:srgbClr val="1836B2"/>
                </a:solidFill>
                <a:latin typeface="Fira Sans Medium Bold"/>
              </a:rPr>
              <a:t>Habilidades</a:t>
            </a:r>
            <a:r>
              <a:rPr lang="en-US" sz="8700" dirty="0">
                <a:solidFill>
                  <a:srgbClr val="1836B2"/>
                </a:solidFill>
                <a:latin typeface="Fira Sans Medium Bold"/>
              </a:rPr>
              <a:t> del </a:t>
            </a:r>
            <a:r>
              <a:rPr lang="en-US" sz="8700" dirty="0" err="1">
                <a:solidFill>
                  <a:srgbClr val="1836B2"/>
                </a:solidFill>
                <a:latin typeface="Fira Sans Medium Bold"/>
              </a:rPr>
              <a:t>siglo</a:t>
            </a:r>
            <a:r>
              <a:rPr lang="en-US" sz="8700" dirty="0">
                <a:solidFill>
                  <a:srgbClr val="1836B2"/>
                </a:solidFill>
                <a:latin typeface="Fira Sans Medium Bold"/>
              </a:rPr>
              <a:t> XXI</a:t>
            </a:r>
          </a:p>
        </p:txBody>
      </p:sp>
      <p:pic>
        <p:nvPicPr>
          <p:cNvPr id="4" name="Picture 4"/>
          <p:cNvPicPr>
            <a:picLocks noChangeAspect="1"/>
          </p:cNvPicPr>
          <p:nvPr/>
        </p:nvPicPr>
        <p:blipFill>
          <a:blip r:embed="rId4"/>
          <a:srcRect t="8953" r="-181" b="4550"/>
          <a:stretch>
            <a:fillRect/>
          </a:stretch>
        </p:blipFill>
        <p:spPr>
          <a:xfrm>
            <a:off x="8606077" y="1227036"/>
            <a:ext cx="7729408" cy="8031264"/>
          </a:xfrm>
          <a:prstGeom prst="rect">
            <a:avLst/>
          </a:prstGeom>
        </p:spPr>
      </p:pic>
      <p:pic>
        <p:nvPicPr>
          <p:cNvPr id="9" name="Immagine 8" descr="Immagine che contiene testo, grafica vettoriale, clipart">
            <a:extLst>
              <a:ext uri="{FF2B5EF4-FFF2-40B4-BE49-F238E27FC236}">
                <a16:creationId xmlns:a16="http://schemas.microsoft.com/office/drawing/2014/main" id="{3C8F9A4A-F9A7-1D03-CE6D-5CC10062F4E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1152" y="114300"/>
            <a:ext cx="1376248" cy="894561"/>
          </a:xfrm>
          <a:prstGeom prst="rect">
            <a:avLst/>
          </a:prstGeom>
        </p:spPr>
      </p:pic>
      <p:pic>
        <p:nvPicPr>
          <p:cNvPr id="10" name="Immagine 9" descr="Immagine che contiene testo">
            <a:extLst>
              <a:ext uri="{FF2B5EF4-FFF2-40B4-BE49-F238E27FC236}">
                <a16:creationId xmlns:a16="http://schemas.microsoft.com/office/drawing/2014/main" id="{BED0C1CF-78A2-E349-69AC-D3AC8C1AD83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087600" y="361003"/>
            <a:ext cx="2819400" cy="591497"/>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084418" y="1025576"/>
            <a:ext cx="12203582" cy="1704975"/>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084418" y="3379783"/>
            <a:ext cx="4652839" cy="76200"/>
          </a:xfrm>
          <a:prstGeom prst="rect">
            <a:avLst/>
          </a:prstGeom>
        </p:spPr>
      </p:pic>
      <p:sp>
        <p:nvSpPr>
          <p:cNvPr id="4" name="TextBox 4"/>
          <p:cNvSpPr txBox="1"/>
          <p:nvPr/>
        </p:nvSpPr>
        <p:spPr>
          <a:xfrm>
            <a:off x="6781800" y="1257300"/>
            <a:ext cx="11165691" cy="1180388"/>
          </a:xfrm>
          <a:prstGeom prst="rect">
            <a:avLst/>
          </a:prstGeom>
        </p:spPr>
        <p:txBody>
          <a:bodyPr wrap="square" lIns="0" tIns="0" rIns="0" bIns="0" rtlCol="0" anchor="t">
            <a:spAutoFit/>
          </a:bodyPr>
          <a:lstStyle/>
          <a:p>
            <a:pPr algn="l">
              <a:lnSpc>
                <a:spcPts val="9799"/>
              </a:lnSpc>
            </a:pPr>
            <a:r>
              <a:rPr lang="en-US" sz="6999" dirty="0" err="1">
                <a:solidFill>
                  <a:srgbClr val="FFFFFF"/>
                </a:solidFill>
                <a:latin typeface="Fira Sans Medium"/>
              </a:rPr>
              <a:t>Habilidades</a:t>
            </a:r>
            <a:r>
              <a:rPr lang="en-US" sz="6999" dirty="0">
                <a:solidFill>
                  <a:srgbClr val="FFFFFF"/>
                </a:solidFill>
                <a:latin typeface="Fira Sans Medium"/>
              </a:rPr>
              <a:t> del </a:t>
            </a:r>
            <a:r>
              <a:rPr lang="en-US" sz="6999" dirty="0" err="1">
                <a:solidFill>
                  <a:srgbClr val="FFFFFF"/>
                </a:solidFill>
                <a:latin typeface="Fira Sans Medium"/>
              </a:rPr>
              <a:t>siglo</a:t>
            </a:r>
            <a:r>
              <a:rPr lang="en-US" sz="6999" dirty="0">
                <a:solidFill>
                  <a:srgbClr val="FFFFFF"/>
                </a:solidFill>
                <a:latin typeface="Fira Sans Medium"/>
              </a:rPr>
              <a:t> XXI</a:t>
            </a:r>
          </a:p>
        </p:txBody>
      </p:sp>
      <p:sp>
        <p:nvSpPr>
          <p:cNvPr id="5" name="TextBox 5"/>
          <p:cNvSpPr txBox="1"/>
          <p:nvPr/>
        </p:nvSpPr>
        <p:spPr>
          <a:xfrm>
            <a:off x="2037435" y="3952815"/>
            <a:ext cx="14213131" cy="6181179"/>
          </a:xfrm>
          <a:prstGeom prst="rect">
            <a:avLst/>
          </a:prstGeom>
        </p:spPr>
        <p:txBody>
          <a:bodyPr lIns="0" tIns="0" rIns="0" bIns="0" rtlCol="0" anchor="t">
            <a:spAutoFit/>
          </a:bodyPr>
          <a:lstStyle/>
          <a:p>
            <a:pPr marL="642598" lvl="1" indent="-321299" algn="l">
              <a:lnSpc>
                <a:spcPts val="5030"/>
              </a:lnSpc>
              <a:buFont typeface="Arial"/>
              <a:buChar char="•"/>
            </a:pPr>
            <a:r>
              <a:rPr lang="es-ES" sz="2976" dirty="0">
                <a:solidFill>
                  <a:srgbClr val="1836B2"/>
                </a:solidFill>
                <a:latin typeface="Fira Sans Medium Bold"/>
              </a:rPr>
              <a:t> Las habilidades de aprendizaje (las 4 C) son habilidades y hábitos adquiribles que permiten a una persona aprender y trabajar de manera eficiente.</a:t>
            </a:r>
          </a:p>
          <a:p>
            <a:pPr marL="642598" lvl="1" indent="-321299" algn="l">
              <a:lnSpc>
                <a:spcPts val="5030"/>
              </a:lnSpc>
              <a:buFont typeface="Arial"/>
              <a:buChar char="•"/>
            </a:pPr>
            <a:r>
              <a:rPr lang="es-ES" sz="2976" dirty="0">
                <a:solidFill>
                  <a:srgbClr val="1836B2"/>
                </a:solidFill>
                <a:latin typeface="Fira Sans Medium Bold"/>
              </a:rPr>
              <a:t>Las habilidades de alfabetización se enfocan en cómo una persona puede discernir hechos, piezas de información y la tecnología detrás de ellos. La atención se centra en determinar fuentes confiables y separarlas de la información errónea que inunda Internet.</a:t>
            </a:r>
          </a:p>
          <a:p>
            <a:pPr marL="642598" lvl="1" indent="-321299" algn="l">
              <a:lnSpc>
                <a:spcPts val="5030"/>
              </a:lnSpc>
              <a:buFont typeface="Arial"/>
              <a:buChar char="•"/>
            </a:pPr>
            <a:r>
              <a:rPr lang="es-ES" sz="2976" dirty="0">
                <a:solidFill>
                  <a:srgbClr val="1836B2"/>
                </a:solidFill>
                <a:latin typeface="Fira Sans Medium Bold"/>
              </a:rPr>
              <a:t>Las habilidades para la vida se centran en los elementos intangibles de la vida cotidiana de un estudiante. Estos intangibles se centran tanto en las cualidades personales como en las profesionales.</a:t>
            </a:r>
          </a:p>
          <a:p>
            <a:pPr algn="l">
              <a:lnSpc>
                <a:spcPts val="3152"/>
              </a:lnSpc>
            </a:pPr>
            <a:endParaRPr lang="en-US" sz="2976" dirty="0">
              <a:solidFill>
                <a:srgbClr val="1836B2"/>
              </a:solidFill>
              <a:latin typeface="Fira Sans Medium"/>
            </a:endParaRPr>
          </a:p>
        </p:txBody>
      </p:sp>
      <p:pic>
        <p:nvPicPr>
          <p:cNvPr id="8" name="Immagine 7" descr="Immagine che contiene testo, grafica vettoriale, clipart">
            <a:extLst>
              <a:ext uri="{FF2B5EF4-FFF2-40B4-BE49-F238E27FC236}">
                <a16:creationId xmlns:a16="http://schemas.microsoft.com/office/drawing/2014/main" id="{16924A3E-236C-D793-1FC4-642157A1B4B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1152" y="114300"/>
            <a:ext cx="1376248" cy="894561"/>
          </a:xfrm>
          <a:prstGeom prst="rect">
            <a:avLst/>
          </a:prstGeom>
        </p:spPr>
      </p:pic>
      <p:pic>
        <p:nvPicPr>
          <p:cNvPr id="9" name="Immagine 8" descr="Immagine che contiene testo">
            <a:extLst>
              <a:ext uri="{FF2B5EF4-FFF2-40B4-BE49-F238E27FC236}">
                <a16:creationId xmlns:a16="http://schemas.microsoft.com/office/drawing/2014/main" id="{B6B0082F-B385-1BA6-6ABD-FF6B666DCC5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087600" y="361003"/>
            <a:ext cx="2819400" cy="591497"/>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084418" y="1025576"/>
            <a:ext cx="12203582" cy="1704975"/>
          </a:xfrm>
          <a:prstGeom prst="rect">
            <a:avLst/>
          </a:prstGeom>
        </p:spPr>
      </p:pic>
      <p:sp>
        <p:nvSpPr>
          <p:cNvPr id="3" name="TextBox 3"/>
          <p:cNvSpPr txBox="1"/>
          <p:nvPr/>
        </p:nvSpPr>
        <p:spPr>
          <a:xfrm>
            <a:off x="6781800" y="1049237"/>
            <a:ext cx="11277600" cy="1368580"/>
          </a:xfrm>
          <a:prstGeom prst="rect">
            <a:avLst/>
          </a:prstGeom>
        </p:spPr>
        <p:txBody>
          <a:bodyPr wrap="square" lIns="0" tIns="0" rIns="0" bIns="0" rtlCol="0" anchor="t">
            <a:spAutoFit/>
          </a:bodyPr>
          <a:lstStyle/>
          <a:p>
            <a:pPr marL="0" marR="0" lvl="0" indent="0" algn="l" rtl="0">
              <a:lnSpc>
                <a:spcPct val="140005"/>
              </a:lnSpc>
              <a:spcBef>
                <a:spcPts val="0"/>
              </a:spcBef>
              <a:spcAft>
                <a:spcPts val="0"/>
              </a:spcAft>
              <a:buNone/>
            </a:pPr>
            <a:r>
              <a:rPr lang="en-US" sz="6999" dirty="0" err="1">
                <a:solidFill>
                  <a:srgbClr val="FFFFFF"/>
                </a:solidFill>
                <a:latin typeface="Fira Sans Medium"/>
                <a:ea typeface="Fira Sans Medium"/>
                <a:cs typeface="Fira Sans Medium"/>
                <a:sym typeface="Fira Sans Medium"/>
              </a:rPr>
              <a:t>Habilidades</a:t>
            </a:r>
            <a:r>
              <a:rPr lang="en-US" sz="6999" dirty="0">
                <a:solidFill>
                  <a:srgbClr val="FFFFFF"/>
                </a:solidFill>
                <a:latin typeface="Fira Sans Medium"/>
                <a:ea typeface="Fira Sans Medium"/>
                <a:cs typeface="Fira Sans Medium"/>
                <a:sym typeface="Fira Sans Medium"/>
              </a:rPr>
              <a:t> de </a:t>
            </a:r>
            <a:r>
              <a:rPr lang="en-US" sz="6999" dirty="0" err="1">
                <a:solidFill>
                  <a:srgbClr val="FFFFFF"/>
                </a:solidFill>
                <a:latin typeface="Fira Sans Medium"/>
                <a:ea typeface="Fira Sans Medium"/>
                <a:cs typeface="Fira Sans Medium"/>
                <a:sym typeface="Fira Sans Medium"/>
              </a:rPr>
              <a:t>aprendizaje</a:t>
            </a:r>
            <a:endParaRPr lang="en-US" sz="6999" dirty="0">
              <a:solidFill>
                <a:srgbClr val="FFFFFF"/>
              </a:solidFill>
              <a:latin typeface="Fira Sans Medium"/>
              <a:ea typeface="Fira Sans Medium"/>
              <a:cs typeface="Fira Sans Medium"/>
              <a:sym typeface="Fira Sans Medium"/>
            </a:endParaRPr>
          </a:p>
        </p:txBody>
      </p:sp>
      <p:grpSp>
        <p:nvGrpSpPr>
          <p:cNvPr id="6" name="Group 6"/>
          <p:cNvGrpSpPr/>
          <p:nvPr/>
        </p:nvGrpSpPr>
        <p:grpSpPr>
          <a:xfrm>
            <a:off x="1689147" y="3144129"/>
            <a:ext cx="15059162" cy="1348182"/>
            <a:chOff x="0" y="0"/>
            <a:chExt cx="19236266" cy="1722140"/>
          </a:xfrm>
        </p:grpSpPr>
        <p:sp>
          <p:nvSpPr>
            <p:cNvPr id="7" name="Freeform 7"/>
            <p:cNvSpPr/>
            <p:nvPr/>
          </p:nvSpPr>
          <p:spPr>
            <a:xfrm>
              <a:off x="0" y="0"/>
              <a:ext cx="19236310" cy="1722120"/>
            </a:xfrm>
            <a:custGeom>
              <a:avLst/>
              <a:gdLst/>
              <a:ahLst/>
              <a:cxnLst/>
              <a:rect l="l" t="t" r="r" b="b"/>
              <a:pathLst>
                <a:path w="19236310" h="1722120">
                  <a:moveTo>
                    <a:pt x="0" y="172212"/>
                  </a:moveTo>
                  <a:cubicBezTo>
                    <a:pt x="0" y="77089"/>
                    <a:pt x="77089" y="0"/>
                    <a:pt x="172212" y="0"/>
                  </a:cubicBezTo>
                  <a:lnTo>
                    <a:pt x="19064097" y="0"/>
                  </a:lnTo>
                  <a:cubicBezTo>
                    <a:pt x="19159220" y="0"/>
                    <a:pt x="19236310" y="77089"/>
                    <a:pt x="19236310" y="172212"/>
                  </a:cubicBezTo>
                  <a:lnTo>
                    <a:pt x="19236310" y="1549908"/>
                  </a:lnTo>
                  <a:cubicBezTo>
                    <a:pt x="19236310" y="1645031"/>
                    <a:pt x="19159220" y="1722120"/>
                    <a:pt x="19064097" y="1722120"/>
                  </a:cubicBezTo>
                  <a:lnTo>
                    <a:pt x="172212" y="1722120"/>
                  </a:lnTo>
                  <a:cubicBezTo>
                    <a:pt x="77089" y="1722120"/>
                    <a:pt x="0" y="1645031"/>
                    <a:pt x="0" y="1549908"/>
                  </a:cubicBezTo>
                  <a:close/>
                </a:path>
              </a:pathLst>
            </a:custGeom>
            <a:solidFill>
              <a:srgbClr val="EFE2F8"/>
            </a:solidFill>
          </p:spPr>
        </p:sp>
      </p:grpSp>
      <p:grpSp>
        <p:nvGrpSpPr>
          <p:cNvPr id="8" name="Group 8"/>
          <p:cNvGrpSpPr/>
          <p:nvPr/>
        </p:nvGrpSpPr>
        <p:grpSpPr>
          <a:xfrm>
            <a:off x="1965919" y="3491317"/>
            <a:ext cx="710382" cy="710382"/>
            <a:chOff x="0" y="0"/>
            <a:chExt cx="947176" cy="947176"/>
          </a:xfrm>
        </p:grpSpPr>
        <p:sp>
          <p:nvSpPr>
            <p:cNvPr id="9" name="Freeform 9"/>
            <p:cNvSpPr/>
            <p:nvPr/>
          </p:nvSpPr>
          <p:spPr>
            <a:xfrm>
              <a:off x="0" y="0"/>
              <a:ext cx="947166" cy="947166"/>
            </a:xfrm>
            <a:custGeom>
              <a:avLst/>
              <a:gdLst/>
              <a:ahLst/>
              <a:cxnLst/>
              <a:rect l="l" t="t" r="r" b="b"/>
              <a:pathLst>
                <a:path w="947166" h="947166">
                  <a:moveTo>
                    <a:pt x="0" y="0"/>
                  </a:moveTo>
                  <a:lnTo>
                    <a:pt x="947166" y="0"/>
                  </a:lnTo>
                  <a:lnTo>
                    <a:pt x="947166" y="947166"/>
                  </a:lnTo>
                  <a:lnTo>
                    <a:pt x="0" y="947166"/>
                  </a:lnTo>
                  <a:close/>
                </a:path>
              </a:pathLst>
            </a:custGeom>
            <a:blipFill>
              <a:blip r:embed="rId4"/>
              <a:stretch>
                <a:fillRect r="-1" b="-1"/>
              </a:stretch>
            </a:blipFill>
          </p:spPr>
        </p:sp>
      </p:grpSp>
      <p:sp>
        <p:nvSpPr>
          <p:cNvPr id="10" name="TextBox 10"/>
          <p:cNvSpPr txBox="1"/>
          <p:nvPr/>
        </p:nvSpPr>
        <p:spPr>
          <a:xfrm>
            <a:off x="3104241" y="3393287"/>
            <a:ext cx="13494612" cy="923330"/>
          </a:xfrm>
          <a:prstGeom prst="rect">
            <a:avLst/>
          </a:prstGeom>
        </p:spPr>
        <p:txBody>
          <a:bodyPr wrap="square" lIns="0" tIns="0" rIns="0" bIns="0" rtlCol="0" anchor="t">
            <a:spAutoFit/>
          </a:bodyPr>
          <a:lstStyle/>
          <a:p>
            <a:pPr algn="l">
              <a:lnSpc>
                <a:spcPts val="3600"/>
              </a:lnSpc>
            </a:pPr>
            <a:r>
              <a:rPr lang="es-ES" sz="3000" spc="-3" dirty="0">
                <a:solidFill>
                  <a:srgbClr val="043296"/>
                </a:solidFill>
                <a:latin typeface="Fira Sans Medium Bold"/>
              </a:rPr>
              <a:t>Pensamiento crítico</a:t>
            </a:r>
            <a:r>
              <a:rPr lang="es-ES" sz="3000" spc="-3" dirty="0">
                <a:solidFill>
                  <a:srgbClr val="043296"/>
                </a:solidFill>
                <a:latin typeface="Fira Sans" panose="020B0503050000020004" pitchFamily="34" charset="0"/>
              </a:rPr>
              <a:t>: el proceso de cuestionar fuentes y desafiar suposiciones para hacer juicios bien informados basados en evidencia sólida</a:t>
            </a:r>
          </a:p>
        </p:txBody>
      </p:sp>
      <p:grpSp>
        <p:nvGrpSpPr>
          <p:cNvPr id="11" name="Group 11"/>
          <p:cNvGrpSpPr/>
          <p:nvPr/>
        </p:nvGrpSpPr>
        <p:grpSpPr>
          <a:xfrm>
            <a:off x="1689147" y="4815213"/>
            <a:ext cx="15059162" cy="1291605"/>
            <a:chOff x="0" y="0"/>
            <a:chExt cx="20078883" cy="1722140"/>
          </a:xfrm>
        </p:grpSpPr>
        <p:sp>
          <p:nvSpPr>
            <p:cNvPr id="12" name="Freeform 12"/>
            <p:cNvSpPr/>
            <p:nvPr/>
          </p:nvSpPr>
          <p:spPr>
            <a:xfrm>
              <a:off x="0" y="0"/>
              <a:ext cx="20078925" cy="1722120"/>
            </a:xfrm>
            <a:custGeom>
              <a:avLst/>
              <a:gdLst/>
              <a:ahLst/>
              <a:cxnLst/>
              <a:rect l="l" t="t" r="r" b="b"/>
              <a:pathLst>
                <a:path w="20078925" h="1722120">
                  <a:moveTo>
                    <a:pt x="0" y="172212"/>
                  </a:moveTo>
                  <a:cubicBezTo>
                    <a:pt x="0" y="77089"/>
                    <a:pt x="80466" y="0"/>
                    <a:pt x="179756" y="0"/>
                  </a:cubicBezTo>
                  <a:lnTo>
                    <a:pt x="19899171" y="0"/>
                  </a:lnTo>
                  <a:cubicBezTo>
                    <a:pt x="19998461" y="0"/>
                    <a:pt x="20078925" y="77089"/>
                    <a:pt x="20078925" y="172212"/>
                  </a:cubicBezTo>
                  <a:lnTo>
                    <a:pt x="20078925" y="1549908"/>
                  </a:lnTo>
                  <a:cubicBezTo>
                    <a:pt x="20078925" y="1645031"/>
                    <a:pt x="19998461" y="1722120"/>
                    <a:pt x="19899171" y="1722120"/>
                  </a:cubicBezTo>
                  <a:lnTo>
                    <a:pt x="179756" y="1722120"/>
                  </a:lnTo>
                  <a:cubicBezTo>
                    <a:pt x="80466" y="1722120"/>
                    <a:pt x="0" y="1645031"/>
                    <a:pt x="0" y="1549908"/>
                  </a:cubicBezTo>
                  <a:close/>
                </a:path>
              </a:pathLst>
            </a:custGeom>
            <a:solidFill>
              <a:srgbClr val="EFE2F8"/>
            </a:solidFill>
          </p:spPr>
        </p:sp>
      </p:grpSp>
      <p:grpSp>
        <p:nvGrpSpPr>
          <p:cNvPr id="13" name="Group 13"/>
          <p:cNvGrpSpPr/>
          <p:nvPr/>
        </p:nvGrpSpPr>
        <p:grpSpPr>
          <a:xfrm>
            <a:off x="1965919" y="5143500"/>
            <a:ext cx="710382" cy="710382"/>
            <a:chOff x="0" y="0"/>
            <a:chExt cx="947176" cy="947176"/>
          </a:xfrm>
        </p:grpSpPr>
        <p:sp>
          <p:nvSpPr>
            <p:cNvPr id="14" name="Freeform 14"/>
            <p:cNvSpPr/>
            <p:nvPr/>
          </p:nvSpPr>
          <p:spPr>
            <a:xfrm>
              <a:off x="0" y="0"/>
              <a:ext cx="947166" cy="947166"/>
            </a:xfrm>
            <a:custGeom>
              <a:avLst/>
              <a:gdLst/>
              <a:ahLst/>
              <a:cxnLst/>
              <a:rect l="l" t="t" r="r" b="b"/>
              <a:pathLst>
                <a:path w="947166" h="947166">
                  <a:moveTo>
                    <a:pt x="0" y="0"/>
                  </a:moveTo>
                  <a:lnTo>
                    <a:pt x="947166" y="0"/>
                  </a:lnTo>
                  <a:lnTo>
                    <a:pt x="947166" y="947166"/>
                  </a:lnTo>
                  <a:lnTo>
                    <a:pt x="0" y="947166"/>
                  </a:lnTo>
                  <a:close/>
                </a:path>
              </a:pathLst>
            </a:custGeom>
            <a:blipFill>
              <a:blip r:embed="rId5"/>
              <a:stretch>
                <a:fillRect r="-1" b="-1"/>
              </a:stretch>
            </a:blipFill>
          </p:spPr>
        </p:sp>
      </p:grpSp>
      <p:sp>
        <p:nvSpPr>
          <p:cNvPr id="15" name="TextBox 15"/>
          <p:cNvSpPr txBox="1"/>
          <p:nvPr/>
        </p:nvSpPr>
        <p:spPr>
          <a:xfrm>
            <a:off x="3144217" y="5037022"/>
            <a:ext cx="13136200" cy="923330"/>
          </a:xfrm>
          <a:prstGeom prst="rect">
            <a:avLst/>
          </a:prstGeom>
        </p:spPr>
        <p:txBody>
          <a:bodyPr lIns="0" tIns="0" rIns="0" bIns="0" rtlCol="0" anchor="t">
            <a:spAutoFit/>
          </a:bodyPr>
          <a:lstStyle/>
          <a:p>
            <a:pPr algn="l">
              <a:lnSpc>
                <a:spcPts val="3600"/>
              </a:lnSpc>
            </a:pPr>
            <a:r>
              <a:rPr lang="es-ES" sz="3000" spc="-3" dirty="0">
                <a:solidFill>
                  <a:srgbClr val="043296"/>
                </a:solidFill>
                <a:latin typeface="Fira Sans Medium Bold"/>
              </a:rPr>
              <a:t>Creatividad</a:t>
            </a:r>
            <a:r>
              <a:rPr lang="es-ES" sz="3000" spc="-3" dirty="0">
                <a:solidFill>
                  <a:srgbClr val="043296"/>
                </a:solidFill>
                <a:latin typeface="Fira Sans" panose="020B0503050000020004" pitchFamily="34" charset="0"/>
              </a:rPr>
              <a:t>: pensar fuera de la caja y ver los conceptos bajo una luz diferente</a:t>
            </a:r>
          </a:p>
        </p:txBody>
      </p:sp>
      <p:grpSp>
        <p:nvGrpSpPr>
          <p:cNvPr id="16" name="Group 16"/>
          <p:cNvGrpSpPr/>
          <p:nvPr/>
        </p:nvGrpSpPr>
        <p:grpSpPr>
          <a:xfrm>
            <a:off x="1689147" y="6429720"/>
            <a:ext cx="15059162" cy="1291605"/>
            <a:chOff x="0" y="0"/>
            <a:chExt cx="20078883" cy="1722140"/>
          </a:xfrm>
        </p:grpSpPr>
        <p:sp>
          <p:nvSpPr>
            <p:cNvPr id="17" name="Freeform 17"/>
            <p:cNvSpPr/>
            <p:nvPr/>
          </p:nvSpPr>
          <p:spPr>
            <a:xfrm>
              <a:off x="0" y="0"/>
              <a:ext cx="20078925" cy="1722120"/>
            </a:xfrm>
            <a:custGeom>
              <a:avLst/>
              <a:gdLst/>
              <a:ahLst/>
              <a:cxnLst/>
              <a:rect l="l" t="t" r="r" b="b"/>
              <a:pathLst>
                <a:path w="20078925" h="1722120">
                  <a:moveTo>
                    <a:pt x="0" y="172212"/>
                  </a:moveTo>
                  <a:cubicBezTo>
                    <a:pt x="0" y="77089"/>
                    <a:pt x="80466" y="0"/>
                    <a:pt x="179756" y="0"/>
                  </a:cubicBezTo>
                  <a:lnTo>
                    <a:pt x="19899171" y="0"/>
                  </a:lnTo>
                  <a:cubicBezTo>
                    <a:pt x="19998461" y="0"/>
                    <a:pt x="20078925" y="77089"/>
                    <a:pt x="20078925" y="172212"/>
                  </a:cubicBezTo>
                  <a:lnTo>
                    <a:pt x="20078925" y="1549908"/>
                  </a:lnTo>
                  <a:cubicBezTo>
                    <a:pt x="20078925" y="1645031"/>
                    <a:pt x="19998461" y="1722120"/>
                    <a:pt x="19899171" y="1722120"/>
                  </a:cubicBezTo>
                  <a:lnTo>
                    <a:pt x="179756" y="1722120"/>
                  </a:lnTo>
                  <a:cubicBezTo>
                    <a:pt x="80466" y="1722120"/>
                    <a:pt x="0" y="1645031"/>
                    <a:pt x="0" y="1549908"/>
                  </a:cubicBezTo>
                  <a:close/>
                </a:path>
              </a:pathLst>
            </a:custGeom>
            <a:solidFill>
              <a:srgbClr val="EFE2F8"/>
            </a:solidFill>
          </p:spPr>
        </p:sp>
      </p:grpSp>
      <p:grpSp>
        <p:nvGrpSpPr>
          <p:cNvPr id="18" name="Group 18"/>
          <p:cNvGrpSpPr/>
          <p:nvPr/>
        </p:nvGrpSpPr>
        <p:grpSpPr>
          <a:xfrm>
            <a:off x="1965919" y="6716418"/>
            <a:ext cx="710382" cy="710382"/>
            <a:chOff x="0" y="0"/>
            <a:chExt cx="947176" cy="947176"/>
          </a:xfrm>
        </p:grpSpPr>
        <p:sp>
          <p:nvSpPr>
            <p:cNvPr id="19" name="Freeform 19"/>
            <p:cNvSpPr/>
            <p:nvPr/>
          </p:nvSpPr>
          <p:spPr>
            <a:xfrm>
              <a:off x="0" y="0"/>
              <a:ext cx="947166" cy="947166"/>
            </a:xfrm>
            <a:custGeom>
              <a:avLst/>
              <a:gdLst/>
              <a:ahLst/>
              <a:cxnLst/>
              <a:rect l="l" t="t" r="r" b="b"/>
              <a:pathLst>
                <a:path w="947166" h="947166">
                  <a:moveTo>
                    <a:pt x="0" y="0"/>
                  </a:moveTo>
                  <a:lnTo>
                    <a:pt x="947166" y="0"/>
                  </a:lnTo>
                  <a:lnTo>
                    <a:pt x="947166" y="947166"/>
                  </a:lnTo>
                  <a:lnTo>
                    <a:pt x="0" y="947166"/>
                  </a:lnTo>
                  <a:close/>
                </a:path>
              </a:pathLst>
            </a:custGeom>
            <a:blipFill>
              <a:blip r:embed="rId6"/>
              <a:stretch>
                <a:fillRect r="-1" b="-1"/>
              </a:stretch>
            </a:blipFill>
          </p:spPr>
        </p:sp>
      </p:grpSp>
      <p:sp>
        <p:nvSpPr>
          <p:cNvPr id="20" name="TextBox 20"/>
          <p:cNvSpPr txBox="1"/>
          <p:nvPr/>
        </p:nvSpPr>
        <p:spPr>
          <a:xfrm>
            <a:off x="3104241" y="6655034"/>
            <a:ext cx="13136200" cy="923330"/>
          </a:xfrm>
          <a:prstGeom prst="rect">
            <a:avLst/>
          </a:prstGeom>
        </p:spPr>
        <p:txBody>
          <a:bodyPr lIns="0" tIns="0" rIns="0" bIns="0" rtlCol="0" anchor="t">
            <a:spAutoFit/>
          </a:bodyPr>
          <a:lstStyle/>
          <a:p>
            <a:pPr algn="l">
              <a:lnSpc>
                <a:spcPts val="3600"/>
              </a:lnSpc>
            </a:pPr>
            <a:r>
              <a:rPr lang="es-ES" sz="3000" spc="-3" dirty="0">
                <a:solidFill>
                  <a:srgbClr val="043296"/>
                </a:solidFill>
                <a:latin typeface="Fira Sans Medium Bold"/>
              </a:rPr>
              <a:t>Colaboración</a:t>
            </a:r>
            <a:r>
              <a:rPr lang="es-ES" sz="3000" spc="-3" dirty="0">
                <a:solidFill>
                  <a:srgbClr val="043296"/>
                </a:solidFill>
                <a:latin typeface="Fira Sans" panose="020B0503050000020004" pitchFamily="34" charset="0"/>
              </a:rPr>
              <a:t>: trabajar con otros de manera eficiente para lograr un objetivo común</a:t>
            </a:r>
          </a:p>
        </p:txBody>
      </p:sp>
      <p:grpSp>
        <p:nvGrpSpPr>
          <p:cNvPr id="21" name="Group 21"/>
          <p:cNvGrpSpPr/>
          <p:nvPr/>
        </p:nvGrpSpPr>
        <p:grpSpPr>
          <a:xfrm>
            <a:off x="1689147" y="8044227"/>
            <a:ext cx="15059162" cy="1291605"/>
            <a:chOff x="0" y="0"/>
            <a:chExt cx="20078883" cy="1722140"/>
          </a:xfrm>
        </p:grpSpPr>
        <p:sp>
          <p:nvSpPr>
            <p:cNvPr id="22" name="Freeform 22"/>
            <p:cNvSpPr/>
            <p:nvPr/>
          </p:nvSpPr>
          <p:spPr>
            <a:xfrm>
              <a:off x="0" y="0"/>
              <a:ext cx="20078925" cy="1722120"/>
            </a:xfrm>
            <a:custGeom>
              <a:avLst/>
              <a:gdLst/>
              <a:ahLst/>
              <a:cxnLst/>
              <a:rect l="l" t="t" r="r" b="b"/>
              <a:pathLst>
                <a:path w="20078925" h="1722120">
                  <a:moveTo>
                    <a:pt x="0" y="172212"/>
                  </a:moveTo>
                  <a:cubicBezTo>
                    <a:pt x="0" y="77089"/>
                    <a:pt x="80466" y="0"/>
                    <a:pt x="179756" y="0"/>
                  </a:cubicBezTo>
                  <a:lnTo>
                    <a:pt x="19899171" y="0"/>
                  </a:lnTo>
                  <a:cubicBezTo>
                    <a:pt x="19998461" y="0"/>
                    <a:pt x="20078925" y="77089"/>
                    <a:pt x="20078925" y="172212"/>
                  </a:cubicBezTo>
                  <a:lnTo>
                    <a:pt x="20078925" y="1549908"/>
                  </a:lnTo>
                  <a:cubicBezTo>
                    <a:pt x="20078925" y="1645031"/>
                    <a:pt x="19998461" y="1722120"/>
                    <a:pt x="19899171" y="1722120"/>
                  </a:cubicBezTo>
                  <a:lnTo>
                    <a:pt x="179756" y="1722120"/>
                  </a:lnTo>
                  <a:cubicBezTo>
                    <a:pt x="80466" y="1722120"/>
                    <a:pt x="0" y="1645031"/>
                    <a:pt x="0" y="1549908"/>
                  </a:cubicBezTo>
                  <a:close/>
                </a:path>
              </a:pathLst>
            </a:custGeom>
            <a:solidFill>
              <a:srgbClr val="EFE2F8"/>
            </a:solidFill>
          </p:spPr>
        </p:sp>
      </p:grpSp>
      <p:grpSp>
        <p:nvGrpSpPr>
          <p:cNvPr id="23" name="Group 23"/>
          <p:cNvGrpSpPr/>
          <p:nvPr/>
        </p:nvGrpSpPr>
        <p:grpSpPr>
          <a:xfrm>
            <a:off x="1965919" y="8369025"/>
            <a:ext cx="710382" cy="710382"/>
            <a:chOff x="0" y="0"/>
            <a:chExt cx="947176" cy="947176"/>
          </a:xfrm>
        </p:grpSpPr>
        <p:sp>
          <p:nvSpPr>
            <p:cNvPr id="24" name="Freeform 24"/>
            <p:cNvSpPr/>
            <p:nvPr/>
          </p:nvSpPr>
          <p:spPr>
            <a:xfrm>
              <a:off x="0" y="0"/>
              <a:ext cx="947166" cy="947166"/>
            </a:xfrm>
            <a:custGeom>
              <a:avLst/>
              <a:gdLst/>
              <a:ahLst/>
              <a:cxnLst/>
              <a:rect l="l" t="t" r="r" b="b"/>
              <a:pathLst>
                <a:path w="947166" h="947166">
                  <a:moveTo>
                    <a:pt x="0" y="0"/>
                  </a:moveTo>
                  <a:lnTo>
                    <a:pt x="947166" y="0"/>
                  </a:lnTo>
                  <a:lnTo>
                    <a:pt x="947166" y="947166"/>
                  </a:lnTo>
                  <a:lnTo>
                    <a:pt x="0" y="947166"/>
                  </a:lnTo>
                  <a:close/>
                </a:path>
              </a:pathLst>
            </a:custGeom>
            <a:blipFill>
              <a:blip r:embed="rId7"/>
              <a:stretch>
                <a:fillRect r="-1" b="-1"/>
              </a:stretch>
            </a:blipFill>
          </p:spPr>
        </p:sp>
      </p:grpSp>
      <p:sp>
        <p:nvSpPr>
          <p:cNvPr id="25" name="TextBox 25"/>
          <p:cNvSpPr txBox="1"/>
          <p:nvPr/>
        </p:nvSpPr>
        <p:spPr>
          <a:xfrm>
            <a:off x="3144217" y="8228059"/>
            <a:ext cx="12863188" cy="923925"/>
          </a:xfrm>
          <a:prstGeom prst="rect">
            <a:avLst/>
          </a:prstGeom>
        </p:spPr>
        <p:txBody>
          <a:bodyPr lIns="0" tIns="0" rIns="0" bIns="0" rtlCol="0" anchor="t">
            <a:spAutoFit/>
          </a:bodyPr>
          <a:lstStyle/>
          <a:p>
            <a:pPr algn="l">
              <a:lnSpc>
                <a:spcPts val="3600"/>
              </a:lnSpc>
            </a:pPr>
            <a:r>
              <a:rPr lang="es-ES" sz="3000" spc="-3" dirty="0">
                <a:solidFill>
                  <a:srgbClr val="043296"/>
                </a:solidFill>
                <a:latin typeface="Fira Sans Medium Bold"/>
              </a:rPr>
              <a:t>Comunicación</a:t>
            </a:r>
            <a:r>
              <a:rPr lang="es-ES" sz="3000" spc="-3" dirty="0">
                <a:solidFill>
                  <a:srgbClr val="043296"/>
                </a:solidFill>
                <a:latin typeface="Fira Sans" panose="020B0503050000020004" pitchFamily="34" charset="0"/>
              </a:rPr>
              <a:t>: transmitir ideas de manera efectiva mediante el uso de una variedad de métodos.</a:t>
            </a:r>
          </a:p>
        </p:txBody>
      </p:sp>
      <p:pic>
        <p:nvPicPr>
          <p:cNvPr id="26" name="Immagine 25" descr="Immagine che contiene testo, grafica vettoriale, clipart">
            <a:extLst>
              <a:ext uri="{FF2B5EF4-FFF2-40B4-BE49-F238E27FC236}">
                <a16:creationId xmlns:a16="http://schemas.microsoft.com/office/drawing/2014/main" id="{47F0F2D1-E6AD-E4C0-C4BC-F814BE2D0A0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1152" y="114300"/>
            <a:ext cx="1376248" cy="894561"/>
          </a:xfrm>
          <a:prstGeom prst="rect">
            <a:avLst/>
          </a:prstGeom>
        </p:spPr>
      </p:pic>
      <p:pic>
        <p:nvPicPr>
          <p:cNvPr id="27" name="Immagine 26" descr="Immagine che contiene testo">
            <a:extLst>
              <a:ext uri="{FF2B5EF4-FFF2-40B4-BE49-F238E27FC236}">
                <a16:creationId xmlns:a16="http://schemas.microsoft.com/office/drawing/2014/main" id="{FF6D37BA-068A-3D9C-B4C4-F8BA9AE1FE6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087600" y="361003"/>
            <a:ext cx="2819400" cy="591497"/>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138</TotalTime>
  <Words>1414</Words>
  <Application>Microsoft Office PowerPoint</Application>
  <PresentationFormat>Personalizzato</PresentationFormat>
  <Paragraphs>107</Paragraphs>
  <Slides>29</Slides>
  <Notes>0</Notes>
  <HiddenSlides>0</HiddenSlides>
  <MMClips>0</MMClips>
  <ScaleCrop>false</ScaleCrop>
  <HeadingPairs>
    <vt:vector size="6" baseType="variant">
      <vt:variant>
        <vt:lpstr>Caratteri utilizzati</vt:lpstr>
      </vt:variant>
      <vt:variant>
        <vt:i4>8</vt:i4>
      </vt:variant>
      <vt:variant>
        <vt:lpstr>Tema</vt:lpstr>
      </vt:variant>
      <vt:variant>
        <vt:i4>1</vt:i4>
      </vt:variant>
      <vt:variant>
        <vt:lpstr>Titoli diapositive</vt:lpstr>
      </vt:variant>
      <vt:variant>
        <vt:i4>29</vt:i4>
      </vt:variant>
    </vt:vector>
  </HeadingPairs>
  <TitlesOfParts>
    <vt:vector size="38" baseType="lpstr">
      <vt:lpstr>Fira Sans Medium Bold Italics</vt:lpstr>
      <vt:lpstr>Fira Sans Light Bold</vt:lpstr>
      <vt:lpstr>Montserrat</vt:lpstr>
      <vt:lpstr>Fira Sans</vt:lpstr>
      <vt:lpstr>Calibri</vt:lpstr>
      <vt:lpstr>Arial</vt:lpstr>
      <vt:lpstr>Fira Sans Medium Bold</vt:lpstr>
      <vt:lpstr>Fira Sans Medium</vt:lpstr>
      <vt:lpstr>Office Theme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STEAM Lesson.pdf</dc:title>
  <dc:creator>Carmine</dc:creator>
  <cp:lastModifiedBy>Carmine Picone</cp:lastModifiedBy>
  <cp:revision>38</cp:revision>
  <dcterms:created xsi:type="dcterms:W3CDTF">2006-08-16T00:00:00Z</dcterms:created>
  <dcterms:modified xsi:type="dcterms:W3CDTF">2023-02-17T11:06:39Z</dcterms:modified>
  <dc:identifier>DAFX7ZsaKAk</dc:identifier>
</cp:coreProperties>
</file>