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18288000" cy="10287000"/>
  <p:notesSz cx="6858000" cy="9144000"/>
  <p:embeddedFontLst>
    <p:embeddedFont>
      <p:font typeface="Calibri" panose="020F0502020204030204" pitchFamily="34" charset="0"/>
      <p:regular r:id="rId31"/>
      <p:bold r:id="rId32"/>
      <p:italic r:id="rId33"/>
      <p:boldItalic r:id="rId34"/>
    </p:embeddedFont>
    <p:embeddedFont>
      <p:font typeface="Fira Sans" panose="020B0503050000020004" pitchFamily="34" charset="0"/>
      <p:regular r:id="rId35"/>
      <p:bold r:id="rId36"/>
      <p:italic r:id="rId37"/>
      <p:boldItalic r:id="rId38"/>
    </p:embeddedFont>
    <p:embeddedFont>
      <p:font typeface="Fira Sans Light Bold" panose="020B0604020202020204" charset="0"/>
      <p:regular r:id="rId39"/>
    </p:embeddedFont>
    <p:embeddedFont>
      <p:font typeface="Fira Sans Medium" panose="020B0603050000020004" pitchFamily="34" charset="0"/>
      <p:regular r:id="rId40"/>
      <p:bold r:id="rId41"/>
      <p:italic r:id="rId42"/>
      <p:boldItalic r:id="rId43"/>
    </p:embeddedFont>
    <p:embeddedFont>
      <p:font typeface="Fira Sans Medium Bold" panose="020B0604020202020204" charset="0"/>
      <p:regular r:id="rId44"/>
    </p:embeddedFont>
    <p:embeddedFont>
      <p:font typeface="Fira Sans Medium Bold Italics" panose="020B0604020202020204" charset="0"/>
      <p:regular r:id="rId45"/>
    </p:embeddedFont>
    <p:embeddedFont>
      <p:font typeface="Montserrat" panose="00000500000000000000" pitchFamily="50" charset="0"/>
      <p:regular r:id="rId46"/>
      <p:bold r:id="rId47"/>
      <p:italic r:id="rId48"/>
      <p:bold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81" d="100"/>
          <a:sy n="81" d="100"/>
        </p:scale>
        <p:origin x="-57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367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font" Target="fonts/font19.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8.svg"/><Relationship Id="rId7" Type="http://schemas.openxmlformats.org/officeDocument/2006/relationships/image" Target="../media/image9.jpe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image" Target="../media/image18.svg"/><Relationship Id="rId7" Type="http://schemas.openxmlformats.org/officeDocument/2006/relationships/image" Target="../media/image33.svg"/><Relationship Id="rId12" Type="http://schemas.openxmlformats.org/officeDocument/2006/relationships/image" Target="../media/image3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5" Type="http://schemas.openxmlformats.org/officeDocument/2006/relationships/image" Target="../media/image10.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41.sv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42.jpe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7.png"/><Relationship Id="rId7" Type="http://schemas.openxmlformats.org/officeDocument/2006/relationships/image" Target="../media/image45.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18.sv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7.svg"/><Relationship Id="rId7" Type="http://schemas.openxmlformats.org/officeDocument/2006/relationships/image" Target="../media/image9.jpe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8.svg"/><Relationship Id="rId7" Type="http://schemas.openxmlformats.org/officeDocument/2006/relationships/image" Target="../media/image9.jpe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8.svg"/><Relationship Id="rId7" Type="http://schemas.openxmlformats.org/officeDocument/2006/relationships/image" Target="../media/image9.jpe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47.sv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8.svg"/><Relationship Id="rId7" Type="http://schemas.openxmlformats.org/officeDocument/2006/relationships/image" Target="../media/image9.jpe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8.svg"/><Relationship Id="rId7" Type="http://schemas.openxmlformats.org/officeDocument/2006/relationships/image" Target="../media/image9.jpe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2.svg"/><Relationship Id="rId7" Type="http://schemas.openxmlformats.org/officeDocument/2006/relationships/image" Target="../media/image62.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0.png"/></Relationships>
</file>

<file path=ppt/slides/_rels/slide2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2.svg"/><Relationship Id="rId7" Type="http://schemas.openxmlformats.org/officeDocument/2006/relationships/image" Target="../media/image64.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7.sv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7.sv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2.svg"/><Relationship Id="rId7" Type="http://schemas.openxmlformats.org/officeDocument/2006/relationships/image" Target="../media/image66.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0.png"/></Relationships>
</file>

<file path=ppt/slides/_rels/slide2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2.svg"/><Relationship Id="rId7" Type="http://schemas.openxmlformats.org/officeDocument/2006/relationships/image" Target="../media/image9.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9.jpeg"/><Relationship Id="rId3" Type="http://schemas.openxmlformats.org/officeDocument/2006/relationships/image" Target="../media/image18.svg"/><Relationship Id="rId7" Type="http://schemas.openxmlformats.org/officeDocument/2006/relationships/image" Target="../media/image71.png"/><Relationship Id="rId12" Type="http://schemas.openxmlformats.org/officeDocument/2006/relationships/image" Target="../media/image76.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sv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svg"/><Relationship Id="rId7" Type="http://schemas.openxmlformats.org/officeDocument/2006/relationships/image" Target="../media/image9.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15.sv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18.sv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22.sv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18.svg"/><Relationship Id="rId7"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169288" y="4028456"/>
            <a:ext cx="10182206" cy="6322038"/>
          </a:xfrm>
          <a:prstGeom prst="rect">
            <a:avLst/>
          </a:prstGeom>
        </p:spPr>
      </p:pic>
      <p:pic>
        <p:nvPicPr>
          <p:cNvPr id="4" name="Picture 4"/>
          <p:cNvPicPr>
            <a:picLocks noChangeAspect="1"/>
          </p:cNvPicPr>
          <p:nvPr/>
        </p:nvPicPr>
        <p:blipFill>
          <a:blip r:embed="rId4"/>
          <a:srcRect/>
          <a:stretch>
            <a:fillRect/>
          </a:stretch>
        </p:blipFill>
        <p:spPr>
          <a:xfrm>
            <a:off x="4846646" y="9005234"/>
            <a:ext cx="1477179" cy="1091266"/>
          </a:xfrm>
          <a:prstGeom prst="rect">
            <a:avLst/>
          </a:prstGeom>
        </p:spPr>
      </p:pic>
      <p:sp>
        <p:nvSpPr>
          <p:cNvPr id="6" name="TextBox 6"/>
          <p:cNvSpPr txBox="1"/>
          <p:nvPr/>
        </p:nvSpPr>
        <p:spPr>
          <a:xfrm>
            <a:off x="1028700" y="5203831"/>
            <a:ext cx="9113072" cy="1492588"/>
          </a:xfrm>
          <a:prstGeom prst="rect">
            <a:avLst/>
          </a:prstGeom>
        </p:spPr>
        <p:txBody>
          <a:bodyPr lIns="0" tIns="0" rIns="0" bIns="0" rtlCol="0" anchor="t">
            <a:spAutoFit/>
          </a:bodyPr>
          <a:lstStyle/>
          <a:p>
            <a:pPr algn="l">
              <a:lnSpc>
                <a:spcPts val="5998"/>
              </a:lnSpc>
            </a:pPr>
            <a:r>
              <a:rPr lang="el-GR" sz="4299" spc="128" dirty="0">
                <a:solidFill>
                  <a:srgbClr val="043296"/>
                </a:solidFill>
                <a:latin typeface="Fira Sans Light Bold"/>
              </a:rPr>
              <a:t>Μεικτό πρόγραμμα εκπαίδευσης για δασκάλους δημοτικής</a:t>
            </a:r>
          </a:p>
        </p:txBody>
      </p:sp>
      <p:sp>
        <p:nvSpPr>
          <p:cNvPr id="7" name="TextBox 7"/>
          <p:cNvSpPr txBox="1"/>
          <p:nvPr/>
        </p:nvSpPr>
        <p:spPr>
          <a:xfrm>
            <a:off x="1138368" y="1722115"/>
            <a:ext cx="15168432" cy="596913"/>
          </a:xfrm>
          <a:prstGeom prst="rect">
            <a:avLst/>
          </a:prstGeom>
        </p:spPr>
        <p:txBody>
          <a:bodyPr lIns="0" tIns="0" rIns="0" bIns="0" rtlCol="0" anchor="t">
            <a:spAutoFit/>
          </a:bodyPr>
          <a:lstStyle/>
          <a:p>
            <a:pPr algn="l">
              <a:lnSpc>
                <a:spcPts val="4899"/>
              </a:lnSpc>
            </a:pPr>
            <a:r>
              <a:rPr lang="en-US" sz="3499" spc="104" dirty="0">
                <a:solidFill>
                  <a:srgbClr val="A066CB"/>
                </a:solidFill>
                <a:latin typeface="Fira Sans Medium Bold"/>
              </a:rPr>
              <a:t>SPACE*LAB Erasmus+ Project 2021-1-IT02-KA220-SCH-000032535</a:t>
            </a:r>
          </a:p>
        </p:txBody>
      </p:sp>
      <p:sp>
        <p:nvSpPr>
          <p:cNvPr id="8" name="TextBox 8"/>
          <p:cNvSpPr txBox="1"/>
          <p:nvPr/>
        </p:nvSpPr>
        <p:spPr>
          <a:xfrm>
            <a:off x="1028700" y="3314700"/>
            <a:ext cx="8491579" cy="1965331"/>
          </a:xfrm>
          <a:prstGeom prst="rect">
            <a:avLst/>
          </a:prstGeom>
        </p:spPr>
        <p:txBody>
          <a:bodyPr lIns="0" tIns="0" rIns="0" bIns="0" rtlCol="0" anchor="t">
            <a:spAutoFit/>
          </a:bodyPr>
          <a:lstStyle/>
          <a:p>
            <a:pPr algn="l">
              <a:lnSpc>
                <a:spcPts val="16099"/>
              </a:lnSpc>
            </a:pPr>
            <a:r>
              <a:rPr lang="en-US" sz="11499" dirty="0">
                <a:solidFill>
                  <a:srgbClr val="1836B2"/>
                </a:solidFill>
                <a:latin typeface="Montserrat"/>
              </a:rPr>
              <a:t>SPACE*Lab </a:t>
            </a:r>
          </a:p>
        </p:txBody>
      </p:sp>
      <p:sp>
        <p:nvSpPr>
          <p:cNvPr id="9" name="TextBox 9"/>
          <p:cNvSpPr txBox="1"/>
          <p:nvPr/>
        </p:nvSpPr>
        <p:spPr>
          <a:xfrm>
            <a:off x="3476413" y="621030"/>
            <a:ext cx="11335174" cy="422295"/>
          </a:xfrm>
          <a:prstGeom prst="rect">
            <a:avLst/>
          </a:prstGeom>
        </p:spPr>
        <p:txBody>
          <a:bodyPr lIns="0" tIns="0" rIns="0" bIns="0" rtlCol="0" anchor="t">
            <a:spAutoFit/>
          </a:bodyPr>
          <a:lstStyle/>
          <a:p>
            <a:pPr algn="ctr">
              <a:lnSpc>
                <a:spcPts val="1679"/>
              </a:lnSpc>
              <a:spcBef>
                <a:spcPct val="0"/>
              </a:spcBef>
            </a:pPr>
            <a:r>
              <a:rPr lang="en-US" sz="1200" dirty="0">
                <a:solidFill>
                  <a:srgbClr val="000000"/>
                </a:solidFill>
                <a:latin typeface="Fira Sans Medium"/>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pic>
        <p:nvPicPr>
          <p:cNvPr id="11" name="Immagine 10" descr="Immagine che contiene testo">
            <a:extLst>
              <a:ext uri="{FF2B5EF4-FFF2-40B4-BE49-F238E27FC236}">
                <a16:creationId xmlns:a16="http://schemas.microsoft.com/office/drawing/2014/main" id="{7F98675D-0C6C-A7CD-9417-B9E559B021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8700" y="9184422"/>
            <a:ext cx="3589136" cy="752983"/>
          </a:xfrm>
          <a:prstGeom prst="rect">
            <a:avLst/>
          </a:prstGeom>
        </p:spPr>
      </p:pic>
      <p:pic>
        <p:nvPicPr>
          <p:cNvPr id="13" name="Immagine 12" descr="Immagine che contiene testo, grafica vettoriale, clipart">
            <a:extLst>
              <a:ext uri="{FF2B5EF4-FFF2-40B4-BE49-F238E27FC236}">
                <a16:creationId xmlns:a16="http://schemas.microsoft.com/office/drawing/2014/main" id="{9CEAA26D-AFC1-4790-041E-FF400498E4E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06886" y="2705100"/>
            <a:ext cx="3429000" cy="22288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070403" y="1025576"/>
            <a:ext cx="14217597" cy="1704975"/>
          </a:xfrm>
          <a:prstGeom prst="rect">
            <a:avLst/>
          </a:prstGeom>
        </p:spPr>
      </p:pic>
      <p:sp>
        <p:nvSpPr>
          <p:cNvPr id="3" name="TextBox 3"/>
          <p:cNvSpPr txBox="1"/>
          <p:nvPr/>
        </p:nvSpPr>
        <p:spPr>
          <a:xfrm>
            <a:off x="4724400" y="1289542"/>
            <a:ext cx="13944600" cy="1180388"/>
          </a:xfrm>
          <a:prstGeom prst="rect">
            <a:avLst/>
          </a:prstGeom>
        </p:spPr>
        <p:txBody>
          <a:bodyPr wrap="square" lIns="0" tIns="0" rIns="0" bIns="0" rtlCol="0" anchor="t">
            <a:spAutoFit/>
          </a:bodyPr>
          <a:lstStyle/>
          <a:p>
            <a:pPr algn="l">
              <a:lnSpc>
                <a:spcPts val="9799"/>
              </a:lnSpc>
            </a:pPr>
            <a:r>
              <a:rPr lang="el-GR" sz="6999" dirty="0">
                <a:solidFill>
                  <a:srgbClr val="FFFFFF"/>
                </a:solidFill>
                <a:latin typeface="Fira Sans Medium"/>
              </a:rPr>
              <a:t>Αλφαβητισμός (εγγραμματισμός) </a:t>
            </a:r>
          </a:p>
        </p:txBody>
      </p:sp>
      <p:grpSp>
        <p:nvGrpSpPr>
          <p:cNvPr id="6" name="Group 6"/>
          <p:cNvGrpSpPr/>
          <p:nvPr/>
        </p:nvGrpSpPr>
        <p:grpSpPr>
          <a:xfrm>
            <a:off x="1930400" y="3318195"/>
            <a:ext cx="14427199" cy="1753920"/>
            <a:chOff x="0" y="0"/>
            <a:chExt cx="19236266" cy="2338560"/>
          </a:xfrm>
        </p:grpSpPr>
        <p:sp>
          <p:nvSpPr>
            <p:cNvPr id="7" name="Freeform 7"/>
            <p:cNvSpPr/>
            <p:nvPr/>
          </p:nvSpPr>
          <p:spPr>
            <a:xfrm>
              <a:off x="0" y="0"/>
              <a:ext cx="19236182" cy="2338578"/>
            </a:xfrm>
            <a:custGeom>
              <a:avLst/>
              <a:gdLst/>
              <a:ahLst/>
              <a:cxnLst/>
              <a:rect l="l" t="t" r="r" b="b"/>
              <a:pathLst>
                <a:path w="19236182" h="2338578">
                  <a:moveTo>
                    <a:pt x="0" y="233807"/>
                  </a:moveTo>
                  <a:cubicBezTo>
                    <a:pt x="0" y="104648"/>
                    <a:pt x="104648" y="0"/>
                    <a:pt x="233807" y="0"/>
                  </a:cubicBezTo>
                  <a:lnTo>
                    <a:pt x="19002375" y="0"/>
                  </a:lnTo>
                  <a:cubicBezTo>
                    <a:pt x="19131535" y="0"/>
                    <a:pt x="19236182" y="104648"/>
                    <a:pt x="19236182" y="233807"/>
                  </a:cubicBezTo>
                  <a:lnTo>
                    <a:pt x="19236182" y="2104644"/>
                  </a:lnTo>
                  <a:cubicBezTo>
                    <a:pt x="19236182" y="2233803"/>
                    <a:pt x="19131535" y="2338451"/>
                    <a:pt x="19002375" y="2338451"/>
                  </a:cubicBezTo>
                  <a:lnTo>
                    <a:pt x="233807" y="2338451"/>
                  </a:lnTo>
                  <a:cubicBezTo>
                    <a:pt x="104648" y="2338578"/>
                    <a:pt x="0" y="2233803"/>
                    <a:pt x="0" y="2104644"/>
                  </a:cubicBezTo>
                  <a:close/>
                </a:path>
              </a:pathLst>
            </a:custGeom>
            <a:solidFill>
              <a:srgbClr val="EFE2F8"/>
            </a:solidFill>
          </p:spPr>
        </p:sp>
      </p:grpSp>
      <p:grpSp>
        <p:nvGrpSpPr>
          <p:cNvPr id="8" name="Group 8"/>
          <p:cNvGrpSpPr/>
          <p:nvPr/>
        </p:nvGrpSpPr>
        <p:grpSpPr>
          <a:xfrm>
            <a:off x="2460960" y="3712827"/>
            <a:ext cx="964656" cy="964656"/>
            <a:chOff x="0" y="0"/>
            <a:chExt cx="1286208" cy="1286208"/>
          </a:xfrm>
        </p:grpSpPr>
        <p:sp>
          <p:nvSpPr>
            <p:cNvPr id="9" name="Freeform 9"/>
            <p:cNvSpPr/>
            <p:nvPr/>
          </p:nvSpPr>
          <p:spPr>
            <a:xfrm>
              <a:off x="0" y="0"/>
              <a:ext cx="1286256" cy="1286256"/>
            </a:xfrm>
            <a:custGeom>
              <a:avLst/>
              <a:gdLst/>
              <a:ahLst/>
              <a:cxnLst/>
              <a:rect l="l" t="t" r="r" b="b"/>
              <a:pathLst>
                <a:path w="1286256" h="1286256">
                  <a:moveTo>
                    <a:pt x="0" y="0"/>
                  </a:moveTo>
                  <a:lnTo>
                    <a:pt x="1286256" y="0"/>
                  </a:lnTo>
                  <a:lnTo>
                    <a:pt x="1286256" y="1286256"/>
                  </a:lnTo>
                  <a:lnTo>
                    <a:pt x="0" y="1286256"/>
                  </a:lnTo>
                  <a:close/>
                </a:path>
              </a:pathLst>
            </a:custGeom>
            <a:blipFill>
              <a:blip r:embed="rId4"/>
              <a:stretch>
                <a:fillRect r="3" b="3"/>
              </a:stretch>
            </a:blipFill>
          </p:spPr>
        </p:sp>
      </p:grpSp>
      <p:sp>
        <p:nvSpPr>
          <p:cNvPr id="10" name="TextBox 10"/>
          <p:cNvSpPr txBox="1"/>
          <p:nvPr/>
        </p:nvSpPr>
        <p:spPr>
          <a:xfrm>
            <a:off x="4070403" y="3571555"/>
            <a:ext cx="12172972" cy="1384995"/>
          </a:xfrm>
          <a:prstGeom prst="rect">
            <a:avLst/>
          </a:prstGeom>
        </p:spPr>
        <p:txBody>
          <a:bodyPr lIns="0" tIns="0" rIns="0" bIns="0" rtlCol="0" anchor="t">
            <a:spAutoFit/>
          </a:bodyPr>
          <a:lstStyle/>
          <a:p>
            <a:pPr algn="l">
              <a:lnSpc>
                <a:spcPts val="3600"/>
              </a:lnSpc>
            </a:pPr>
            <a:r>
              <a:rPr lang="el-GR" sz="3000" spc="-3" dirty="0">
                <a:solidFill>
                  <a:srgbClr val="043296"/>
                </a:solidFill>
                <a:latin typeface="Fira Sans Medium Bold"/>
              </a:rPr>
              <a:t>Πληροφοριακός εγγαμματισμός: Κατανόηση και χρήση της πληροφορίας σε όλες τις μορφές της (στατιστικές, σχεδιαγράμματα) και διαχωρισμός της από την φαντασία.</a:t>
            </a:r>
          </a:p>
        </p:txBody>
      </p:sp>
      <p:grpSp>
        <p:nvGrpSpPr>
          <p:cNvPr id="11" name="Group 11"/>
          <p:cNvGrpSpPr/>
          <p:nvPr/>
        </p:nvGrpSpPr>
        <p:grpSpPr>
          <a:xfrm>
            <a:off x="1930400" y="5510597"/>
            <a:ext cx="14427199" cy="1753920"/>
            <a:chOff x="0" y="0"/>
            <a:chExt cx="19236266" cy="2338560"/>
          </a:xfrm>
        </p:grpSpPr>
        <p:sp>
          <p:nvSpPr>
            <p:cNvPr id="12" name="Freeform 12"/>
            <p:cNvSpPr/>
            <p:nvPr/>
          </p:nvSpPr>
          <p:spPr>
            <a:xfrm>
              <a:off x="0" y="0"/>
              <a:ext cx="19236182" cy="2338578"/>
            </a:xfrm>
            <a:custGeom>
              <a:avLst/>
              <a:gdLst/>
              <a:ahLst/>
              <a:cxnLst/>
              <a:rect l="l" t="t" r="r" b="b"/>
              <a:pathLst>
                <a:path w="19236182" h="2338578">
                  <a:moveTo>
                    <a:pt x="0" y="233807"/>
                  </a:moveTo>
                  <a:cubicBezTo>
                    <a:pt x="0" y="104648"/>
                    <a:pt x="104648" y="0"/>
                    <a:pt x="233807" y="0"/>
                  </a:cubicBezTo>
                  <a:lnTo>
                    <a:pt x="19002375" y="0"/>
                  </a:lnTo>
                  <a:cubicBezTo>
                    <a:pt x="19131535" y="0"/>
                    <a:pt x="19236182" y="104648"/>
                    <a:pt x="19236182" y="233807"/>
                  </a:cubicBezTo>
                  <a:lnTo>
                    <a:pt x="19236182" y="2104644"/>
                  </a:lnTo>
                  <a:cubicBezTo>
                    <a:pt x="19236182" y="2233803"/>
                    <a:pt x="19131535" y="2338451"/>
                    <a:pt x="19002375" y="2338451"/>
                  </a:cubicBezTo>
                  <a:lnTo>
                    <a:pt x="233807" y="2338451"/>
                  </a:lnTo>
                  <a:cubicBezTo>
                    <a:pt x="104648" y="2338578"/>
                    <a:pt x="0" y="2233803"/>
                    <a:pt x="0" y="2104644"/>
                  </a:cubicBezTo>
                  <a:close/>
                </a:path>
              </a:pathLst>
            </a:custGeom>
            <a:solidFill>
              <a:srgbClr val="EFE2F8"/>
            </a:solidFill>
          </p:spPr>
        </p:sp>
      </p:grpSp>
      <p:grpSp>
        <p:nvGrpSpPr>
          <p:cNvPr id="13" name="Group 13"/>
          <p:cNvGrpSpPr/>
          <p:nvPr/>
        </p:nvGrpSpPr>
        <p:grpSpPr>
          <a:xfrm>
            <a:off x="2460960" y="5905228"/>
            <a:ext cx="964656" cy="964656"/>
            <a:chOff x="0" y="0"/>
            <a:chExt cx="1286208" cy="1286208"/>
          </a:xfrm>
        </p:grpSpPr>
        <p:sp>
          <p:nvSpPr>
            <p:cNvPr id="14" name="Freeform 14"/>
            <p:cNvSpPr/>
            <p:nvPr/>
          </p:nvSpPr>
          <p:spPr>
            <a:xfrm>
              <a:off x="0" y="0"/>
              <a:ext cx="1286256" cy="1286256"/>
            </a:xfrm>
            <a:custGeom>
              <a:avLst/>
              <a:gdLst/>
              <a:ahLst/>
              <a:cxnLst/>
              <a:rect l="l" t="t" r="r" b="b"/>
              <a:pathLst>
                <a:path w="1286256" h="1286256">
                  <a:moveTo>
                    <a:pt x="0" y="0"/>
                  </a:moveTo>
                  <a:lnTo>
                    <a:pt x="1286256" y="0"/>
                  </a:lnTo>
                  <a:lnTo>
                    <a:pt x="1286256" y="1286256"/>
                  </a:lnTo>
                  <a:lnTo>
                    <a:pt x="0" y="1286256"/>
                  </a:lnTo>
                  <a:close/>
                </a:path>
              </a:pathLst>
            </a:custGeom>
            <a:blipFill>
              <a:blip r:embed="rId5"/>
              <a:stretch>
                <a:fillRect r="3" b="3"/>
              </a:stretch>
            </a:blipFill>
          </p:spPr>
        </p:sp>
      </p:grpSp>
      <p:sp>
        <p:nvSpPr>
          <p:cNvPr id="15" name="TextBox 15"/>
          <p:cNvSpPr txBox="1"/>
          <p:nvPr/>
        </p:nvSpPr>
        <p:spPr>
          <a:xfrm>
            <a:off x="4070403" y="5883392"/>
            <a:ext cx="12172972" cy="923330"/>
          </a:xfrm>
          <a:prstGeom prst="rect">
            <a:avLst/>
          </a:prstGeom>
        </p:spPr>
        <p:txBody>
          <a:bodyPr lIns="0" tIns="0" rIns="0" bIns="0" rtlCol="0" anchor="t">
            <a:spAutoFit/>
          </a:bodyPr>
          <a:lstStyle/>
          <a:p>
            <a:pPr algn="l">
              <a:lnSpc>
                <a:spcPts val="3600"/>
              </a:lnSpc>
            </a:pPr>
            <a:r>
              <a:rPr lang="el-GR" sz="3000" spc="-3" dirty="0">
                <a:solidFill>
                  <a:srgbClr val="043296"/>
                </a:solidFill>
                <a:latin typeface="Fira Sans Medium Bold"/>
              </a:rPr>
              <a:t>Γραμματισμός στα μέσα: Κατανόηση των μεθόδων και των τρόπων με τους οποίους δημοσιεύεται η πληροφορία.</a:t>
            </a:r>
          </a:p>
        </p:txBody>
      </p:sp>
      <p:grpSp>
        <p:nvGrpSpPr>
          <p:cNvPr id="16" name="Group 16"/>
          <p:cNvGrpSpPr/>
          <p:nvPr/>
        </p:nvGrpSpPr>
        <p:grpSpPr>
          <a:xfrm>
            <a:off x="1930400" y="7702998"/>
            <a:ext cx="14427199" cy="1753920"/>
            <a:chOff x="0" y="0"/>
            <a:chExt cx="19236266" cy="2338560"/>
          </a:xfrm>
        </p:grpSpPr>
        <p:sp>
          <p:nvSpPr>
            <p:cNvPr id="17" name="Freeform 17"/>
            <p:cNvSpPr/>
            <p:nvPr/>
          </p:nvSpPr>
          <p:spPr>
            <a:xfrm>
              <a:off x="0" y="0"/>
              <a:ext cx="19236182" cy="2338578"/>
            </a:xfrm>
            <a:custGeom>
              <a:avLst/>
              <a:gdLst/>
              <a:ahLst/>
              <a:cxnLst/>
              <a:rect l="l" t="t" r="r" b="b"/>
              <a:pathLst>
                <a:path w="19236182" h="2338578">
                  <a:moveTo>
                    <a:pt x="0" y="233807"/>
                  </a:moveTo>
                  <a:cubicBezTo>
                    <a:pt x="0" y="104648"/>
                    <a:pt x="104648" y="0"/>
                    <a:pt x="233807" y="0"/>
                  </a:cubicBezTo>
                  <a:lnTo>
                    <a:pt x="19002375" y="0"/>
                  </a:lnTo>
                  <a:cubicBezTo>
                    <a:pt x="19131535" y="0"/>
                    <a:pt x="19236182" y="104648"/>
                    <a:pt x="19236182" y="233807"/>
                  </a:cubicBezTo>
                  <a:lnTo>
                    <a:pt x="19236182" y="2104644"/>
                  </a:lnTo>
                  <a:cubicBezTo>
                    <a:pt x="19236182" y="2233803"/>
                    <a:pt x="19131535" y="2338451"/>
                    <a:pt x="19002375" y="2338451"/>
                  </a:cubicBezTo>
                  <a:lnTo>
                    <a:pt x="233807" y="2338451"/>
                  </a:lnTo>
                  <a:cubicBezTo>
                    <a:pt x="104648" y="2338578"/>
                    <a:pt x="0" y="2233803"/>
                    <a:pt x="0" y="2104644"/>
                  </a:cubicBezTo>
                  <a:close/>
                </a:path>
              </a:pathLst>
            </a:custGeom>
            <a:solidFill>
              <a:srgbClr val="EFE2F8"/>
            </a:solidFill>
          </p:spPr>
        </p:sp>
      </p:grpSp>
      <p:grpSp>
        <p:nvGrpSpPr>
          <p:cNvPr id="18" name="Group 18"/>
          <p:cNvGrpSpPr/>
          <p:nvPr/>
        </p:nvGrpSpPr>
        <p:grpSpPr>
          <a:xfrm>
            <a:off x="2460960" y="8118300"/>
            <a:ext cx="964656" cy="964656"/>
            <a:chOff x="0" y="0"/>
            <a:chExt cx="1286208" cy="1286208"/>
          </a:xfrm>
        </p:grpSpPr>
        <p:sp>
          <p:nvSpPr>
            <p:cNvPr id="19" name="Freeform 19"/>
            <p:cNvSpPr/>
            <p:nvPr/>
          </p:nvSpPr>
          <p:spPr>
            <a:xfrm>
              <a:off x="0" y="0"/>
              <a:ext cx="1286256" cy="1286256"/>
            </a:xfrm>
            <a:custGeom>
              <a:avLst/>
              <a:gdLst/>
              <a:ahLst/>
              <a:cxnLst/>
              <a:rect l="l" t="t" r="r" b="b"/>
              <a:pathLst>
                <a:path w="1286256" h="1286256">
                  <a:moveTo>
                    <a:pt x="0" y="0"/>
                  </a:moveTo>
                  <a:lnTo>
                    <a:pt x="1286256" y="0"/>
                  </a:lnTo>
                  <a:lnTo>
                    <a:pt x="1286256" y="1286256"/>
                  </a:lnTo>
                  <a:lnTo>
                    <a:pt x="0" y="1286256"/>
                  </a:lnTo>
                  <a:close/>
                </a:path>
              </a:pathLst>
            </a:custGeom>
            <a:blipFill>
              <a:blip r:embed="rId6"/>
              <a:stretch>
                <a:fillRect r="3" b="3"/>
              </a:stretch>
            </a:blipFill>
          </p:spPr>
        </p:sp>
      </p:grpSp>
      <p:sp>
        <p:nvSpPr>
          <p:cNvPr id="20" name="TextBox 20"/>
          <p:cNvSpPr txBox="1"/>
          <p:nvPr/>
        </p:nvSpPr>
        <p:spPr>
          <a:xfrm>
            <a:off x="4070403" y="8118300"/>
            <a:ext cx="12172972" cy="923330"/>
          </a:xfrm>
          <a:prstGeom prst="rect">
            <a:avLst/>
          </a:prstGeom>
        </p:spPr>
        <p:txBody>
          <a:bodyPr lIns="0" tIns="0" rIns="0" bIns="0" rtlCol="0" anchor="t">
            <a:spAutoFit/>
          </a:bodyPr>
          <a:lstStyle/>
          <a:p>
            <a:pPr algn="l">
              <a:lnSpc>
                <a:spcPts val="3600"/>
              </a:lnSpc>
            </a:pPr>
            <a:r>
              <a:rPr lang="el-GR" sz="3000" spc="-3" dirty="0">
                <a:solidFill>
                  <a:srgbClr val="043296"/>
                </a:solidFill>
                <a:latin typeface="Fira Sans Medium Bold"/>
              </a:rPr>
              <a:t>Τεχνολογικός Αλφαβητισμός: Κατανόηση και χρήση της τεχνολογίας με τον καλύτερο δυνατό τρόπο στην εποχή της πληροφορίας.</a:t>
            </a:r>
          </a:p>
        </p:txBody>
      </p:sp>
      <p:pic>
        <p:nvPicPr>
          <p:cNvPr id="21" name="Immagine 20" descr="Immagine che contiene testo, grafica vettoriale, clipart">
            <a:extLst>
              <a:ext uri="{FF2B5EF4-FFF2-40B4-BE49-F238E27FC236}">
                <a16:creationId xmlns:a16="http://schemas.microsoft.com/office/drawing/2014/main" id="{6B8E3071-90C6-8026-60B4-E4E799B6EC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22" name="Immagine 21" descr="Immagine che contiene testo">
            <a:extLst>
              <a:ext uri="{FF2B5EF4-FFF2-40B4-BE49-F238E27FC236}">
                <a16:creationId xmlns:a16="http://schemas.microsoft.com/office/drawing/2014/main" id="{278C8EB0-DD6A-69FD-59C6-05025B1042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84418" y="1025576"/>
            <a:ext cx="12203582" cy="1704975"/>
          </a:xfrm>
          <a:prstGeom prst="rect">
            <a:avLst/>
          </a:prstGeom>
        </p:spPr>
      </p:pic>
      <p:grpSp>
        <p:nvGrpSpPr>
          <p:cNvPr id="5" name="Group 5"/>
          <p:cNvGrpSpPr/>
          <p:nvPr/>
        </p:nvGrpSpPr>
        <p:grpSpPr>
          <a:xfrm>
            <a:off x="2298440" y="3445242"/>
            <a:ext cx="13292794" cy="998771"/>
            <a:chOff x="0" y="0"/>
            <a:chExt cx="17192624" cy="1291790"/>
          </a:xfrm>
        </p:grpSpPr>
        <p:sp>
          <p:nvSpPr>
            <p:cNvPr id="6" name="Freeform 6"/>
            <p:cNvSpPr/>
            <p:nvPr/>
          </p:nvSpPr>
          <p:spPr>
            <a:xfrm>
              <a:off x="0" y="0"/>
              <a:ext cx="17192625" cy="1291844"/>
            </a:xfrm>
            <a:custGeom>
              <a:avLst/>
              <a:gdLst/>
              <a:ahLst/>
              <a:cxnLst/>
              <a:rect l="l" t="t" r="r" b="b"/>
              <a:pathLst>
                <a:path w="17192625" h="1291844">
                  <a:moveTo>
                    <a:pt x="0" y="129159"/>
                  </a:moveTo>
                  <a:cubicBezTo>
                    <a:pt x="0" y="57785"/>
                    <a:pt x="57785" y="0"/>
                    <a:pt x="129159" y="0"/>
                  </a:cubicBezTo>
                  <a:lnTo>
                    <a:pt x="17063465" y="0"/>
                  </a:lnTo>
                  <a:cubicBezTo>
                    <a:pt x="17134839" y="0"/>
                    <a:pt x="17192625" y="57785"/>
                    <a:pt x="17192625" y="129159"/>
                  </a:cubicBezTo>
                  <a:lnTo>
                    <a:pt x="17192625" y="1162558"/>
                  </a:lnTo>
                  <a:cubicBezTo>
                    <a:pt x="17192625" y="1233932"/>
                    <a:pt x="17134839" y="1291717"/>
                    <a:pt x="17063465" y="1291717"/>
                  </a:cubicBezTo>
                  <a:lnTo>
                    <a:pt x="129159" y="1291717"/>
                  </a:lnTo>
                  <a:cubicBezTo>
                    <a:pt x="57785" y="1291844"/>
                    <a:pt x="0" y="1233932"/>
                    <a:pt x="0" y="1162558"/>
                  </a:cubicBezTo>
                  <a:close/>
                </a:path>
              </a:pathLst>
            </a:custGeom>
            <a:solidFill>
              <a:srgbClr val="EFE2F8"/>
            </a:solidFill>
          </p:spPr>
        </p:sp>
      </p:grpSp>
      <p:grpSp>
        <p:nvGrpSpPr>
          <p:cNvPr id="7" name="Group 7"/>
          <p:cNvGrpSpPr/>
          <p:nvPr/>
        </p:nvGrpSpPr>
        <p:grpSpPr>
          <a:xfrm>
            <a:off x="2298440" y="4656296"/>
            <a:ext cx="13292794" cy="998771"/>
            <a:chOff x="0" y="0"/>
            <a:chExt cx="17192624" cy="1291790"/>
          </a:xfrm>
        </p:grpSpPr>
        <p:sp>
          <p:nvSpPr>
            <p:cNvPr id="8" name="Freeform 8"/>
            <p:cNvSpPr/>
            <p:nvPr/>
          </p:nvSpPr>
          <p:spPr>
            <a:xfrm>
              <a:off x="0" y="0"/>
              <a:ext cx="17192625" cy="1291844"/>
            </a:xfrm>
            <a:custGeom>
              <a:avLst/>
              <a:gdLst/>
              <a:ahLst/>
              <a:cxnLst/>
              <a:rect l="l" t="t" r="r" b="b"/>
              <a:pathLst>
                <a:path w="17192625" h="1291844">
                  <a:moveTo>
                    <a:pt x="0" y="129159"/>
                  </a:moveTo>
                  <a:cubicBezTo>
                    <a:pt x="0" y="57785"/>
                    <a:pt x="57785" y="0"/>
                    <a:pt x="129159" y="0"/>
                  </a:cubicBezTo>
                  <a:lnTo>
                    <a:pt x="17063465" y="0"/>
                  </a:lnTo>
                  <a:cubicBezTo>
                    <a:pt x="17134839" y="0"/>
                    <a:pt x="17192625" y="57785"/>
                    <a:pt x="17192625" y="129159"/>
                  </a:cubicBezTo>
                  <a:lnTo>
                    <a:pt x="17192625" y="1162558"/>
                  </a:lnTo>
                  <a:cubicBezTo>
                    <a:pt x="17192625" y="1233932"/>
                    <a:pt x="17134839" y="1291717"/>
                    <a:pt x="17063465" y="1291717"/>
                  </a:cubicBezTo>
                  <a:lnTo>
                    <a:pt x="129159" y="1291717"/>
                  </a:lnTo>
                  <a:cubicBezTo>
                    <a:pt x="57785" y="1291844"/>
                    <a:pt x="0" y="1233932"/>
                    <a:pt x="0" y="1162558"/>
                  </a:cubicBezTo>
                  <a:close/>
                </a:path>
              </a:pathLst>
            </a:custGeom>
            <a:solidFill>
              <a:srgbClr val="EFE2F8"/>
            </a:solidFill>
          </p:spPr>
        </p:sp>
      </p:grpSp>
      <p:grpSp>
        <p:nvGrpSpPr>
          <p:cNvPr id="9" name="Group 9"/>
          <p:cNvGrpSpPr/>
          <p:nvPr/>
        </p:nvGrpSpPr>
        <p:grpSpPr>
          <a:xfrm>
            <a:off x="2298440" y="5867349"/>
            <a:ext cx="13292794" cy="998771"/>
            <a:chOff x="0" y="0"/>
            <a:chExt cx="17192624" cy="1291790"/>
          </a:xfrm>
        </p:grpSpPr>
        <p:sp>
          <p:nvSpPr>
            <p:cNvPr id="10" name="Freeform 10"/>
            <p:cNvSpPr/>
            <p:nvPr/>
          </p:nvSpPr>
          <p:spPr>
            <a:xfrm>
              <a:off x="0" y="0"/>
              <a:ext cx="17192625" cy="1291844"/>
            </a:xfrm>
            <a:custGeom>
              <a:avLst/>
              <a:gdLst/>
              <a:ahLst/>
              <a:cxnLst/>
              <a:rect l="l" t="t" r="r" b="b"/>
              <a:pathLst>
                <a:path w="17192625" h="1291844">
                  <a:moveTo>
                    <a:pt x="0" y="129159"/>
                  </a:moveTo>
                  <a:cubicBezTo>
                    <a:pt x="0" y="57785"/>
                    <a:pt x="57785" y="0"/>
                    <a:pt x="129159" y="0"/>
                  </a:cubicBezTo>
                  <a:lnTo>
                    <a:pt x="17063465" y="0"/>
                  </a:lnTo>
                  <a:cubicBezTo>
                    <a:pt x="17134839" y="0"/>
                    <a:pt x="17192625" y="57785"/>
                    <a:pt x="17192625" y="129159"/>
                  </a:cubicBezTo>
                  <a:lnTo>
                    <a:pt x="17192625" y="1162558"/>
                  </a:lnTo>
                  <a:cubicBezTo>
                    <a:pt x="17192625" y="1233932"/>
                    <a:pt x="17134839" y="1291717"/>
                    <a:pt x="17063465" y="1291717"/>
                  </a:cubicBezTo>
                  <a:lnTo>
                    <a:pt x="129159" y="1291717"/>
                  </a:lnTo>
                  <a:cubicBezTo>
                    <a:pt x="57785" y="1291844"/>
                    <a:pt x="0" y="1233932"/>
                    <a:pt x="0" y="1162558"/>
                  </a:cubicBezTo>
                  <a:close/>
                </a:path>
              </a:pathLst>
            </a:custGeom>
            <a:solidFill>
              <a:srgbClr val="EFE2F8"/>
            </a:solidFill>
          </p:spPr>
        </p:sp>
      </p:grpSp>
      <p:grpSp>
        <p:nvGrpSpPr>
          <p:cNvPr id="11" name="Group 11"/>
          <p:cNvGrpSpPr/>
          <p:nvPr/>
        </p:nvGrpSpPr>
        <p:grpSpPr>
          <a:xfrm>
            <a:off x="2298440" y="7078404"/>
            <a:ext cx="13292794" cy="998771"/>
            <a:chOff x="0" y="0"/>
            <a:chExt cx="17192624" cy="1291790"/>
          </a:xfrm>
        </p:grpSpPr>
        <p:sp>
          <p:nvSpPr>
            <p:cNvPr id="12" name="Freeform 12"/>
            <p:cNvSpPr/>
            <p:nvPr/>
          </p:nvSpPr>
          <p:spPr>
            <a:xfrm>
              <a:off x="0" y="0"/>
              <a:ext cx="17192625" cy="1291844"/>
            </a:xfrm>
            <a:custGeom>
              <a:avLst/>
              <a:gdLst/>
              <a:ahLst/>
              <a:cxnLst/>
              <a:rect l="l" t="t" r="r" b="b"/>
              <a:pathLst>
                <a:path w="17192625" h="1291844">
                  <a:moveTo>
                    <a:pt x="0" y="129159"/>
                  </a:moveTo>
                  <a:cubicBezTo>
                    <a:pt x="0" y="57785"/>
                    <a:pt x="57785" y="0"/>
                    <a:pt x="129159" y="0"/>
                  </a:cubicBezTo>
                  <a:lnTo>
                    <a:pt x="17063465" y="0"/>
                  </a:lnTo>
                  <a:cubicBezTo>
                    <a:pt x="17134839" y="0"/>
                    <a:pt x="17192625" y="57785"/>
                    <a:pt x="17192625" y="129159"/>
                  </a:cubicBezTo>
                  <a:lnTo>
                    <a:pt x="17192625" y="1162558"/>
                  </a:lnTo>
                  <a:cubicBezTo>
                    <a:pt x="17192625" y="1233932"/>
                    <a:pt x="17134839" y="1291717"/>
                    <a:pt x="17063465" y="1291717"/>
                  </a:cubicBezTo>
                  <a:lnTo>
                    <a:pt x="129159" y="1291717"/>
                  </a:lnTo>
                  <a:cubicBezTo>
                    <a:pt x="57785" y="1291844"/>
                    <a:pt x="0" y="1233932"/>
                    <a:pt x="0" y="1162558"/>
                  </a:cubicBezTo>
                  <a:close/>
                </a:path>
              </a:pathLst>
            </a:custGeom>
            <a:solidFill>
              <a:srgbClr val="EFE2F8"/>
            </a:solidFill>
          </p:spPr>
        </p:sp>
      </p:grpSp>
      <p:grpSp>
        <p:nvGrpSpPr>
          <p:cNvPr id="13" name="Group 13"/>
          <p:cNvGrpSpPr/>
          <p:nvPr/>
        </p:nvGrpSpPr>
        <p:grpSpPr>
          <a:xfrm>
            <a:off x="2298440" y="8289458"/>
            <a:ext cx="13292794" cy="998771"/>
            <a:chOff x="0" y="0"/>
            <a:chExt cx="17192624" cy="1291790"/>
          </a:xfrm>
        </p:grpSpPr>
        <p:sp>
          <p:nvSpPr>
            <p:cNvPr id="14" name="Freeform 14"/>
            <p:cNvSpPr/>
            <p:nvPr/>
          </p:nvSpPr>
          <p:spPr>
            <a:xfrm>
              <a:off x="0" y="0"/>
              <a:ext cx="17192625" cy="1291844"/>
            </a:xfrm>
            <a:custGeom>
              <a:avLst/>
              <a:gdLst/>
              <a:ahLst/>
              <a:cxnLst/>
              <a:rect l="l" t="t" r="r" b="b"/>
              <a:pathLst>
                <a:path w="17192625" h="1291844">
                  <a:moveTo>
                    <a:pt x="0" y="129159"/>
                  </a:moveTo>
                  <a:cubicBezTo>
                    <a:pt x="0" y="57785"/>
                    <a:pt x="57785" y="0"/>
                    <a:pt x="129159" y="0"/>
                  </a:cubicBezTo>
                  <a:lnTo>
                    <a:pt x="17063465" y="0"/>
                  </a:lnTo>
                  <a:cubicBezTo>
                    <a:pt x="17134839" y="0"/>
                    <a:pt x="17192625" y="57785"/>
                    <a:pt x="17192625" y="129159"/>
                  </a:cubicBezTo>
                  <a:lnTo>
                    <a:pt x="17192625" y="1162558"/>
                  </a:lnTo>
                  <a:cubicBezTo>
                    <a:pt x="17192625" y="1233932"/>
                    <a:pt x="17134839" y="1291717"/>
                    <a:pt x="17063465" y="1291717"/>
                  </a:cubicBezTo>
                  <a:lnTo>
                    <a:pt x="129159" y="1291717"/>
                  </a:lnTo>
                  <a:cubicBezTo>
                    <a:pt x="57785" y="1291844"/>
                    <a:pt x="0" y="1233932"/>
                    <a:pt x="0" y="1162558"/>
                  </a:cubicBezTo>
                  <a:close/>
                </a:path>
              </a:pathLst>
            </a:custGeom>
            <a:solidFill>
              <a:srgbClr val="EFE2F8"/>
            </a:solidFill>
          </p:spPr>
        </p:sp>
      </p:grpSp>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06186" y="3676021"/>
            <a:ext cx="668854" cy="622871"/>
          </a:xfrm>
          <a:prstGeom prst="rect">
            <a:avLst/>
          </a:prstGeom>
        </p:spPr>
      </p:pic>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22912" y="6046548"/>
            <a:ext cx="435403" cy="640375"/>
          </a:xfrm>
          <a:prstGeom prst="rect">
            <a:avLst/>
          </a:prstGeom>
        </p:spPr>
      </p:pic>
      <p:pic>
        <p:nvPicPr>
          <p:cNvPr id="17"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662778" y="4910061"/>
            <a:ext cx="495537" cy="581076"/>
          </a:xfrm>
          <a:prstGeom prst="rect">
            <a:avLst/>
          </a:prstGeom>
        </p:spPr>
      </p:pic>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624581" y="7261757"/>
            <a:ext cx="632064" cy="632064"/>
          </a:xfrm>
          <a:prstGeom prst="rect">
            <a:avLst/>
          </a:prstGeom>
        </p:spPr>
      </p:pic>
      <p:pic>
        <p:nvPicPr>
          <p:cNvPr id="19" name="Picture 1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701718" y="8439125"/>
            <a:ext cx="554928" cy="581076"/>
          </a:xfrm>
          <a:prstGeom prst="rect">
            <a:avLst/>
          </a:prstGeom>
        </p:spPr>
      </p:pic>
      <p:sp>
        <p:nvSpPr>
          <p:cNvPr id="20" name="TextBox 20"/>
          <p:cNvSpPr txBox="1"/>
          <p:nvPr/>
        </p:nvSpPr>
        <p:spPr>
          <a:xfrm>
            <a:off x="3679756" y="4733874"/>
            <a:ext cx="11911478" cy="923925"/>
          </a:xfrm>
          <a:prstGeom prst="rect">
            <a:avLst/>
          </a:prstGeom>
        </p:spPr>
        <p:txBody>
          <a:bodyPr lIns="0" tIns="0" rIns="0" bIns="0" rtlCol="0" anchor="t">
            <a:spAutoFit/>
          </a:bodyPr>
          <a:lstStyle/>
          <a:p>
            <a:pPr algn="l">
              <a:lnSpc>
                <a:spcPts val="3600"/>
              </a:lnSpc>
            </a:pPr>
            <a:r>
              <a:rPr lang="el-GR" sz="3000" spc="-3" dirty="0">
                <a:solidFill>
                  <a:srgbClr val="043296"/>
                </a:solidFill>
                <a:latin typeface="Fira Sans Medium Bold"/>
              </a:rPr>
              <a:t>Ηγεσία</a:t>
            </a:r>
            <a:r>
              <a:rPr lang="el-GR" sz="3000" spc="-3" dirty="0">
                <a:solidFill>
                  <a:srgbClr val="043296"/>
                </a:solidFill>
                <a:latin typeface="Fira Sans" panose="020B0503050000020004" pitchFamily="34" charset="0"/>
              </a:rPr>
              <a:t>: η ικανότητα του ατόμου να καθοδηγεί και να ενθαρρύνει την ομάδα με σκοπό την επίτευξη ενός κοινού στόχου.</a:t>
            </a:r>
          </a:p>
        </p:txBody>
      </p:sp>
      <p:sp>
        <p:nvSpPr>
          <p:cNvPr id="21" name="TextBox 21"/>
          <p:cNvSpPr txBox="1"/>
          <p:nvPr/>
        </p:nvSpPr>
        <p:spPr>
          <a:xfrm>
            <a:off x="7274709" y="1289542"/>
            <a:ext cx="8293017" cy="1180388"/>
          </a:xfrm>
          <a:prstGeom prst="rect">
            <a:avLst/>
          </a:prstGeom>
        </p:spPr>
        <p:txBody>
          <a:bodyPr lIns="0" tIns="0" rIns="0" bIns="0" rtlCol="0" anchor="t">
            <a:spAutoFit/>
          </a:bodyPr>
          <a:lstStyle/>
          <a:p>
            <a:pPr algn="l">
              <a:lnSpc>
                <a:spcPts val="9799"/>
              </a:lnSpc>
            </a:pPr>
            <a:r>
              <a:rPr lang="el-GR" sz="6999" dirty="0">
                <a:solidFill>
                  <a:srgbClr val="FFFFFF"/>
                </a:solidFill>
                <a:latin typeface="Fira Sans Medium"/>
              </a:rPr>
              <a:t>Δεξιότητες ζωής</a:t>
            </a:r>
          </a:p>
        </p:txBody>
      </p:sp>
      <p:sp>
        <p:nvSpPr>
          <p:cNvPr id="22" name="TextBox 22"/>
          <p:cNvSpPr txBox="1"/>
          <p:nvPr/>
        </p:nvSpPr>
        <p:spPr>
          <a:xfrm>
            <a:off x="3679756" y="3752903"/>
            <a:ext cx="11657789" cy="461665"/>
          </a:xfrm>
          <a:prstGeom prst="rect">
            <a:avLst/>
          </a:prstGeom>
        </p:spPr>
        <p:txBody>
          <a:bodyPr lIns="0" tIns="0" rIns="0" bIns="0" rtlCol="0" anchor="t">
            <a:spAutoFit/>
          </a:bodyPr>
          <a:lstStyle/>
          <a:p>
            <a:pPr algn="l">
              <a:lnSpc>
                <a:spcPts val="3600"/>
              </a:lnSpc>
            </a:pPr>
            <a:r>
              <a:rPr lang="el-GR" sz="3000" spc="-3" dirty="0">
                <a:solidFill>
                  <a:srgbClr val="043296"/>
                </a:solidFill>
                <a:latin typeface="Fira Sans Medium Bold"/>
              </a:rPr>
              <a:t>Ευελιξία</a:t>
            </a:r>
            <a:r>
              <a:rPr lang="el-GR" sz="3000" spc="-3" dirty="0">
                <a:solidFill>
                  <a:srgbClr val="043296"/>
                </a:solidFill>
                <a:latin typeface="Fira Sans" panose="020B0503050000020004" pitchFamily="34" charset="0"/>
              </a:rPr>
              <a:t>: η ικανότητα του ατόμου να προσαρμόζεται στις αλλαγές</a:t>
            </a:r>
          </a:p>
        </p:txBody>
      </p:sp>
      <p:sp>
        <p:nvSpPr>
          <p:cNvPr id="23" name="TextBox 23"/>
          <p:cNvSpPr txBox="1"/>
          <p:nvPr/>
        </p:nvSpPr>
        <p:spPr>
          <a:xfrm>
            <a:off x="3679756" y="5916355"/>
            <a:ext cx="11657789" cy="923925"/>
          </a:xfrm>
          <a:prstGeom prst="rect">
            <a:avLst/>
          </a:prstGeom>
        </p:spPr>
        <p:txBody>
          <a:bodyPr lIns="0" tIns="0" rIns="0" bIns="0" rtlCol="0" anchor="t">
            <a:spAutoFit/>
          </a:bodyPr>
          <a:lstStyle/>
          <a:p>
            <a:pPr algn="l">
              <a:lnSpc>
                <a:spcPts val="3600"/>
              </a:lnSpc>
            </a:pPr>
            <a:r>
              <a:rPr lang="el-GR" sz="3000" spc="-3" dirty="0">
                <a:solidFill>
                  <a:srgbClr val="043296"/>
                </a:solidFill>
                <a:latin typeface="Fira Sans Medium Bold"/>
              </a:rPr>
              <a:t>Πρωτοβουλία</a:t>
            </a:r>
            <a:r>
              <a:rPr lang="el-GR" sz="3000" spc="-3" dirty="0">
                <a:solidFill>
                  <a:srgbClr val="043296"/>
                </a:solidFill>
                <a:latin typeface="Fira Sans" panose="020B0503050000020004" pitchFamily="34" charset="0"/>
              </a:rPr>
              <a:t>: εσωτερικά κίνητρα που παρακινούν το άτομο να κάνει σχέδια, να έχει ιδέες και να κάνει τα δικά του πρότζεκτς.</a:t>
            </a:r>
          </a:p>
        </p:txBody>
      </p:sp>
      <p:sp>
        <p:nvSpPr>
          <p:cNvPr id="24" name="TextBox 24"/>
          <p:cNvSpPr txBox="1"/>
          <p:nvPr/>
        </p:nvSpPr>
        <p:spPr>
          <a:xfrm>
            <a:off x="3679756" y="7153887"/>
            <a:ext cx="11657789" cy="923330"/>
          </a:xfrm>
          <a:prstGeom prst="rect">
            <a:avLst/>
          </a:prstGeom>
        </p:spPr>
        <p:txBody>
          <a:bodyPr lIns="0" tIns="0" rIns="0" bIns="0" rtlCol="0" anchor="t">
            <a:spAutoFit/>
          </a:bodyPr>
          <a:lstStyle/>
          <a:p>
            <a:pPr algn="l">
              <a:lnSpc>
                <a:spcPts val="3600"/>
              </a:lnSpc>
            </a:pPr>
            <a:r>
              <a:rPr lang="el-GR" sz="3000" spc="-3" dirty="0">
                <a:solidFill>
                  <a:srgbClr val="043296"/>
                </a:solidFill>
                <a:latin typeface="Fira Sans Medium Bold"/>
              </a:rPr>
              <a:t>Παραγωγικότητα</a:t>
            </a:r>
            <a:r>
              <a:rPr lang="el-GR" sz="3000" spc="-3" dirty="0">
                <a:solidFill>
                  <a:srgbClr val="043296"/>
                </a:solidFill>
                <a:latin typeface="Fira Sans" panose="020B0503050000020004" pitchFamily="34" charset="0"/>
              </a:rPr>
              <a:t>: η ικανότητα του ατόμου να θέτει προτεραιότητες και να διαχειρίζεται αποτελεσματικά τον εργασιακό φόρτο.</a:t>
            </a:r>
          </a:p>
        </p:txBody>
      </p:sp>
      <p:sp>
        <p:nvSpPr>
          <p:cNvPr id="25" name="TextBox 25"/>
          <p:cNvSpPr txBox="1"/>
          <p:nvPr/>
        </p:nvSpPr>
        <p:spPr>
          <a:xfrm>
            <a:off x="3679756" y="8326901"/>
            <a:ext cx="11657789" cy="923925"/>
          </a:xfrm>
          <a:prstGeom prst="rect">
            <a:avLst/>
          </a:prstGeom>
        </p:spPr>
        <p:txBody>
          <a:bodyPr lIns="0" tIns="0" rIns="0" bIns="0" rtlCol="0" anchor="t">
            <a:spAutoFit/>
          </a:bodyPr>
          <a:lstStyle/>
          <a:p>
            <a:pPr algn="l">
              <a:lnSpc>
                <a:spcPts val="3600"/>
              </a:lnSpc>
            </a:pPr>
            <a:r>
              <a:rPr lang="el-GR" sz="3000" spc="-3" dirty="0">
                <a:solidFill>
                  <a:srgbClr val="043296"/>
                </a:solidFill>
                <a:latin typeface="Fira Sans Medium Bold"/>
              </a:rPr>
              <a:t>Κοινωνικές δεξιότητες</a:t>
            </a:r>
            <a:r>
              <a:rPr lang="el-GR" sz="3000" spc="-3" dirty="0">
                <a:solidFill>
                  <a:srgbClr val="043296"/>
                </a:solidFill>
                <a:latin typeface="Fira Sans" panose="020B0503050000020004" pitchFamily="34" charset="0"/>
              </a:rPr>
              <a:t>: αποτελεσματική αλληλεπίδραση με τους άλλους για το κοινό όφελος.</a:t>
            </a:r>
          </a:p>
        </p:txBody>
      </p:sp>
      <p:pic>
        <p:nvPicPr>
          <p:cNvPr id="26" name="Immagine 25" descr="Immagine che contiene testo, grafica vettoriale, clipart">
            <a:extLst>
              <a:ext uri="{FF2B5EF4-FFF2-40B4-BE49-F238E27FC236}">
                <a16:creationId xmlns:a16="http://schemas.microsoft.com/office/drawing/2014/main" id="{06CEE3A1-4DD6-9E4C-6265-F32ADA39FD8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27" name="Immagine 26" descr="Immagine che contiene testo">
            <a:extLst>
              <a:ext uri="{FF2B5EF4-FFF2-40B4-BE49-F238E27FC236}">
                <a16:creationId xmlns:a16="http://schemas.microsoft.com/office/drawing/2014/main" id="{A4B30BB2-63F2-6FB6-7A22-6FD329AC835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152" y="9515866"/>
            <a:ext cx="16924915" cy="771134"/>
          </a:xfrm>
          <a:prstGeom prst="rect">
            <a:avLst/>
          </a:prstGeom>
        </p:spPr>
      </p:pic>
      <p:sp>
        <p:nvSpPr>
          <p:cNvPr id="5" name="TextBox 5"/>
          <p:cNvSpPr txBox="1"/>
          <p:nvPr/>
        </p:nvSpPr>
        <p:spPr>
          <a:xfrm>
            <a:off x="2649077" y="2497177"/>
            <a:ext cx="12190736" cy="6878678"/>
          </a:xfrm>
          <a:prstGeom prst="rect">
            <a:avLst/>
          </a:prstGeom>
        </p:spPr>
        <p:txBody>
          <a:bodyPr lIns="0" tIns="0" rIns="0" bIns="0" rtlCol="0" anchor="t">
            <a:spAutoFit/>
          </a:bodyPr>
          <a:lstStyle/>
          <a:p>
            <a:pPr>
              <a:lnSpc>
                <a:spcPts val="6019"/>
              </a:lnSpc>
              <a:spcBef>
                <a:spcPct val="0"/>
              </a:spcBef>
            </a:pPr>
            <a:r>
              <a:rPr lang="el-GR" sz="4299" dirty="0">
                <a:solidFill>
                  <a:srgbClr val="1836B2"/>
                </a:solidFill>
                <a:latin typeface="Fira Sans Medium"/>
              </a:rPr>
              <a:t>Υπάρχουν έξι βήματα για την δημιουργία ενός STEAM μαθήματος, ανεξάρτητα από το διδακτικό αντικείμενο το οποίο διδάσκετε.</a:t>
            </a:r>
          </a:p>
          <a:p>
            <a:pPr>
              <a:lnSpc>
                <a:spcPts val="6019"/>
              </a:lnSpc>
              <a:spcBef>
                <a:spcPct val="0"/>
              </a:spcBef>
            </a:pPr>
            <a:r>
              <a:rPr lang="el-GR" sz="4299" dirty="0">
                <a:solidFill>
                  <a:srgbClr val="1836B2"/>
                </a:solidFill>
                <a:latin typeface="Fira Sans Medium"/>
              </a:rPr>
              <a:t>1. Εστίαση</a:t>
            </a:r>
          </a:p>
          <a:p>
            <a:pPr>
              <a:lnSpc>
                <a:spcPts val="6019"/>
              </a:lnSpc>
              <a:spcBef>
                <a:spcPct val="0"/>
              </a:spcBef>
            </a:pPr>
            <a:r>
              <a:rPr lang="el-GR" sz="4299" dirty="0">
                <a:solidFill>
                  <a:srgbClr val="1836B2"/>
                </a:solidFill>
                <a:latin typeface="Fira Sans Medium"/>
              </a:rPr>
              <a:t>2. Λεπτομέρεια </a:t>
            </a:r>
          </a:p>
          <a:p>
            <a:pPr>
              <a:lnSpc>
                <a:spcPts val="6019"/>
              </a:lnSpc>
              <a:spcBef>
                <a:spcPct val="0"/>
              </a:spcBef>
            </a:pPr>
            <a:r>
              <a:rPr lang="el-GR" sz="4299" dirty="0">
                <a:solidFill>
                  <a:srgbClr val="1836B2"/>
                </a:solidFill>
                <a:latin typeface="Fira Sans Medium"/>
              </a:rPr>
              <a:t>3. Ανακάλυψη </a:t>
            </a:r>
          </a:p>
          <a:p>
            <a:pPr>
              <a:lnSpc>
                <a:spcPts val="6019"/>
              </a:lnSpc>
              <a:spcBef>
                <a:spcPct val="0"/>
              </a:spcBef>
            </a:pPr>
            <a:r>
              <a:rPr lang="el-GR" sz="4299" dirty="0">
                <a:solidFill>
                  <a:srgbClr val="1836B2"/>
                </a:solidFill>
                <a:latin typeface="Fira Sans Medium"/>
              </a:rPr>
              <a:t>4. Εφαρμογή</a:t>
            </a:r>
          </a:p>
          <a:p>
            <a:pPr>
              <a:lnSpc>
                <a:spcPts val="6019"/>
              </a:lnSpc>
              <a:spcBef>
                <a:spcPct val="0"/>
              </a:spcBef>
            </a:pPr>
            <a:r>
              <a:rPr lang="el-GR" sz="4299" dirty="0">
                <a:solidFill>
                  <a:srgbClr val="1836B2"/>
                </a:solidFill>
                <a:latin typeface="Fira Sans Medium"/>
              </a:rPr>
              <a:t>5. Παρουσίαση</a:t>
            </a:r>
          </a:p>
          <a:p>
            <a:pPr>
              <a:lnSpc>
                <a:spcPts val="6019"/>
              </a:lnSpc>
              <a:spcBef>
                <a:spcPct val="0"/>
              </a:spcBef>
            </a:pPr>
            <a:r>
              <a:rPr lang="el-GR" sz="4299" dirty="0">
                <a:solidFill>
                  <a:srgbClr val="1836B2"/>
                </a:solidFill>
                <a:latin typeface="Fira Sans Medium"/>
              </a:rPr>
              <a:t>6. Σύνδεση</a:t>
            </a: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462905" y="5401066"/>
            <a:ext cx="4039985" cy="4114800"/>
          </a:xfrm>
          <a:prstGeom prst="rect">
            <a:avLst/>
          </a:prstGeom>
        </p:spPr>
      </p:pic>
      <p:sp>
        <p:nvSpPr>
          <p:cNvPr id="7" name="TextBox 7"/>
          <p:cNvSpPr txBox="1"/>
          <p:nvPr/>
        </p:nvSpPr>
        <p:spPr>
          <a:xfrm>
            <a:off x="2649076" y="1433837"/>
            <a:ext cx="15029324" cy="923330"/>
          </a:xfrm>
          <a:prstGeom prst="rect">
            <a:avLst/>
          </a:prstGeom>
        </p:spPr>
        <p:txBody>
          <a:bodyPr wrap="square" lIns="0" tIns="0" rIns="0" bIns="0" rtlCol="0" anchor="t">
            <a:spAutoFit/>
          </a:bodyPr>
          <a:lstStyle/>
          <a:p>
            <a:pPr algn="l"/>
            <a:r>
              <a:rPr lang="el-GR" sz="6000" dirty="0">
                <a:solidFill>
                  <a:srgbClr val="1836B2"/>
                </a:solidFill>
                <a:latin typeface="Fira Sans Medium Bold"/>
              </a:rPr>
              <a:t>Πώς να φτιάξετε ένα μάθημα STEAM:</a:t>
            </a:r>
          </a:p>
        </p:txBody>
      </p:sp>
      <p:pic>
        <p:nvPicPr>
          <p:cNvPr id="8" name="Immagine 7" descr="Immagine che contiene testo, grafica vettoriale, clipart">
            <a:extLst>
              <a:ext uri="{FF2B5EF4-FFF2-40B4-BE49-F238E27FC236}">
                <a16:creationId xmlns:a16="http://schemas.microsoft.com/office/drawing/2014/main" id="{2FA6E21A-2EE4-E5DD-79E9-2B6F699D8C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9" name="Immagine 8" descr="Immagine che contiene testo">
            <a:extLst>
              <a:ext uri="{FF2B5EF4-FFF2-40B4-BE49-F238E27FC236}">
                <a16:creationId xmlns:a16="http://schemas.microsoft.com/office/drawing/2014/main" id="{A8D68186-33BC-403A-F9E2-C4D86EB449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55786" y="1008861"/>
            <a:ext cx="8732214" cy="1219987"/>
          </a:xfrm>
          <a:prstGeom prst="rect">
            <a:avLst/>
          </a:prstGeom>
        </p:spPr>
      </p:pic>
      <p:sp>
        <p:nvSpPr>
          <p:cNvPr id="3" name="TextBox 3"/>
          <p:cNvSpPr txBox="1"/>
          <p:nvPr/>
        </p:nvSpPr>
        <p:spPr>
          <a:xfrm>
            <a:off x="10287000" y="1066718"/>
            <a:ext cx="9099606" cy="1104271"/>
          </a:xfrm>
          <a:prstGeom prst="rect">
            <a:avLst/>
          </a:prstGeom>
        </p:spPr>
        <p:txBody>
          <a:bodyPr lIns="0" tIns="0" rIns="0" bIns="0" rtlCol="0" anchor="t">
            <a:spAutoFit/>
          </a:bodyPr>
          <a:lstStyle/>
          <a:p>
            <a:pPr algn="l">
              <a:lnSpc>
                <a:spcPts val="8959"/>
              </a:lnSpc>
            </a:pPr>
            <a:r>
              <a:rPr lang="el-GR" sz="6399" dirty="0">
                <a:solidFill>
                  <a:srgbClr val="FFFFFF"/>
                </a:solidFill>
                <a:latin typeface="Fira Sans Medium"/>
              </a:rPr>
              <a:t>Η τάξη </a:t>
            </a:r>
            <a:r>
              <a:rPr lang="en-US" sz="6399" dirty="0">
                <a:solidFill>
                  <a:srgbClr val="FFFFFF"/>
                </a:solidFill>
                <a:latin typeface="Fira Sans Medium"/>
              </a:rPr>
              <a:t>STEAM</a:t>
            </a:r>
          </a:p>
        </p:txBody>
      </p:sp>
      <p:pic>
        <p:nvPicPr>
          <p:cNvPr id="4" name="Picture 4"/>
          <p:cNvPicPr>
            <a:picLocks noChangeAspect="1"/>
          </p:cNvPicPr>
          <p:nvPr/>
        </p:nvPicPr>
        <p:blipFill>
          <a:blip r:embed="rId4"/>
          <a:srcRect l="1623" t="48502" b="9549"/>
          <a:stretch>
            <a:fillRect/>
          </a:stretch>
        </p:blipFill>
        <p:spPr>
          <a:xfrm>
            <a:off x="4453056" y="2286000"/>
            <a:ext cx="9381887" cy="8001000"/>
          </a:xfrm>
          <a:prstGeom prst="rect">
            <a:avLst/>
          </a:prstGeom>
        </p:spPr>
      </p:pic>
      <p:pic>
        <p:nvPicPr>
          <p:cNvPr id="7" name="Immagine 6" descr="Immagine che contiene testo, grafica vettoriale, clipart">
            <a:extLst>
              <a:ext uri="{FF2B5EF4-FFF2-40B4-BE49-F238E27FC236}">
                <a16:creationId xmlns:a16="http://schemas.microsoft.com/office/drawing/2014/main" id="{4ED4803D-56B3-9669-6455-260C82F0C4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8" name="Immagine 7" descr="Immagine che contiene testo">
            <a:extLst>
              <a:ext uri="{FF2B5EF4-FFF2-40B4-BE49-F238E27FC236}">
                <a16:creationId xmlns:a16="http://schemas.microsoft.com/office/drawing/2014/main" id="{FE3550F8-C005-08AC-D697-60D9377683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descr="Immagine che contiene testo, grafica vettoriale, clipart">
            <a:extLst>
              <a:ext uri="{FF2B5EF4-FFF2-40B4-BE49-F238E27FC236}">
                <a16:creationId xmlns:a16="http://schemas.microsoft.com/office/drawing/2014/main" id="{9A562165-BF70-1958-14F4-D2502BD704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354002" y="1025576"/>
            <a:ext cx="7933998" cy="1108467"/>
          </a:xfrm>
          <a:prstGeom prst="rect">
            <a:avLst/>
          </a:prstGeom>
        </p:spPr>
      </p:pic>
      <p:sp>
        <p:nvSpPr>
          <p:cNvPr id="3" name="TextBox 3"/>
          <p:cNvSpPr txBox="1"/>
          <p:nvPr/>
        </p:nvSpPr>
        <p:spPr>
          <a:xfrm>
            <a:off x="11754731" y="940237"/>
            <a:ext cx="9136637" cy="1193806"/>
          </a:xfrm>
          <a:prstGeom prst="rect">
            <a:avLst/>
          </a:prstGeom>
        </p:spPr>
        <p:txBody>
          <a:bodyPr lIns="0" tIns="0" rIns="0" bIns="0" rtlCol="0" anchor="t">
            <a:spAutoFit/>
          </a:bodyPr>
          <a:lstStyle/>
          <a:p>
            <a:pPr algn="l">
              <a:lnSpc>
                <a:spcPts val="9799"/>
              </a:lnSpc>
            </a:pPr>
            <a:r>
              <a:rPr lang="el-GR" sz="6999" dirty="0">
                <a:solidFill>
                  <a:srgbClr val="FFFFFF"/>
                </a:solidFill>
                <a:latin typeface="Fira Sans Medium"/>
              </a:rPr>
              <a:t>Εστίαση</a:t>
            </a:r>
            <a:endParaRPr lang="en-US" sz="6999" dirty="0">
              <a:solidFill>
                <a:srgbClr val="FFFFFF"/>
              </a:solidFill>
              <a:latin typeface="Fira Sans Medium"/>
            </a:endParaRPr>
          </a:p>
        </p:txBody>
      </p:sp>
      <p:sp>
        <p:nvSpPr>
          <p:cNvPr id="4" name="TextBox 4"/>
          <p:cNvSpPr txBox="1"/>
          <p:nvPr/>
        </p:nvSpPr>
        <p:spPr>
          <a:xfrm>
            <a:off x="9935880" y="2950928"/>
            <a:ext cx="7664041" cy="3827138"/>
          </a:xfrm>
          <a:prstGeom prst="rect">
            <a:avLst/>
          </a:prstGeom>
        </p:spPr>
        <p:txBody>
          <a:bodyPr lIns="0" tIns="0" rIns="0" bIns="0" rtlCol="0" anchor="t">
            <a:spAutoFit/>
          </a:bodyPr>
          <a:lstStyle/>
          <a:p>
            <a:pPr marL="666734" lvl="1" indent="-333367">
              <a:lnSpc>
                <a:spcPts val="4277"/>
              </a:lnSpc>
              <a:buFont typeface="Arial"/>
              <a:buChar char="•"/>
            </a:pPr>
            <a:r>
              <a:rPr lang="el-GR" sz="3088" dirty="0">
                <a:solidFill>
                  <a:srgbClr val="043296"/>
                </a:solidFill>
                <a:latin typeface="Fira Sans Medium"/>
              </a:rPr>
              <a:t>Σε αυτό το βήμα επιλέγουμε την ερώτηση ή το πρόβλημα που θα επιλύσουμε.</a:t>
            </a:r>
          </a:p>
          <a:p>
            <a:pPr marL="666734" lvl="1" indent="-333367">
              <a:lnSpc>
                <a:spcPts val="4277"/>
              </a:lnSpc>
              <a:buFont typeface="Arial"/>
              <a:buChar char="•"/>
            </a:pPr>
            <a:r>
              <a:rPr lang="el-GR" sz="3088" dirty="0">
                <a:solidFill>
                  <a:srgbClr val="043296"/>
                </a:solidFill>
                <a:latin typeface="Fira Sans Medium"/>
              </a:rPr>
              <a:t>Είναι σημαντικό να είναι ξεκάθαρος ο συσχετισμός της ερώτησης ή του προβλήματος με το STEM και τις τέχνες.</a:t>
            </a:r>
          </a:p>
        </p:txBody>
      </p:sp>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379" y="-8965"/>
            <a:ext cx="9358012" cy="10287002"/>
          </a:xfrm>
          <a:prstGeom prst="rect">
            <a:avLst/>
          </a:prstGeom>
        </p:spPr>
      </p:pic>
      <p:pic>
        <p:nvPicPr>
          <p:cNvPr id="6" name="Picture 6"/>
          <p:cNvPicPr>
            <a:picLocks noChangeAspect="1"/>
          </p:cNvPicPr>
          <p:nvPr/>
        </p:nvPicPr>
        <p:blipFill>
          <a:blip r:embed="rId7"/>
          <a:srcRect/>
          <a:stretch>
            <a:fillRect/>
          </a:stretch>
        </p:blipFill>
        <p:spPr>
          <a:xfrm>
            <a:off x="614093" y="1973418"/>
            <a:ext cx="6212640" cy="6212640"/>
          </a:xfrm>
          <a:prstGeom prst="rect">
            <a:avLst/>
          </a:prstGeom>
        </p:spPr>
      </p:pic>
      <p:pic>
        <p:nvPicPr>
          <p:cNvPr id="10" name="Immagine 9" descr="Immagine che contiene testo">
            <a:extLst>
              <a:ext uri="{FF2B5EF4-FFF2-40B4-BE49-F238E27FC236}">
                <a16:creationId xmlns:a16="http://schemas.microsoft.com/office/drawing/2014/main" id="{A92FDB2B-229D-AC4B-6A55-09839D30613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829238" y="3429725"/>
            <a:ext cx="8430062" cy="5353389"/>
          </a:xfrm>
          <a:prstGeom prst="rect">
            <a:avLst/>
          </a:prstGeom>
        </p:spPr>
        <p:txBody>
          <a:bodyPr lIns="0" tIns="0" rIns="0" bIns="0" rtlCol="0" anchor="t">
            <a:spAutoFit/>
          </a:bodyPr>
          <a:lstStyle/>
          <a:p>
            <a:pPr marL="647700" lvl="1" indent="-323850">
              <a:lnSpc>
                <a:spcPts val="4155"/>
              </a:lnSpc>
              <a:buFont typeface="Arial"/>
              <a:buChar char="•"/>
            </a:pPr>
            <a:r>
              <a:rPr lang="el-GR" sz="3000" dirty="0">
                <a:solidFill>
                  <a:srgbClr val="043296"/>
                </a:solidFill>
                <a:latin typeface="Fira Sans Medium"/>
              </a:rPr>
              <a:t>Αναζητούμε στοιχεία που συσχετίζονται με το υπό διερεύνηση ερώτημα/πρόβλημα.  </a:t>
            </a:r>
          </a:p>
          <a:p>
            <a:pPr marL="647700" lvl="1" indent="-323850">
              <a:lnSpc>
                <a:spcPts val="4155"/>
              </a:lnSpc>
              <a:buFont typeface="Arial"/>
              <a:buChar char="•"/>
            </a:pPr>
            <a:r>
              <a:rPr lang="el-GR" sz="3000" dirty="0">
                <a:solidFill>
                  <a:srgbClr val="043296"/>
                </a:solidFill>
                <a:latin typeface="Fira Sans Medium"/>
              </a:rPr>
              <a:t>Παρατηρούμε τους συσχετισμούς ανάμεσα στα διάφορα γνωστικά αντικείμενα, γιατί υπάρχει το πρόβλημα και πώς μπορεί να επιλυθεί. </a:t>
            </a:r>
          </a:p>
          <a:p>
            <a:pPr marL="647700" lvl="1" indent="-323850">
              <a:lnSpc>
                <a:spcPts val="4155"/>
              </a:lnSpc>
              <a:buFont typeface="Arial"/>
              <a:buChar char="•"/>
            </a:pPr>
            <a:r>
              <a:rPr lang="el-GR" sz="3000" dirty="0">
                <a:solidFill>
                  <a:srgbClr val="043296"/>
                </a:solidFill>
                <a:latin typeface="Fira Sans Medium"/>
              </a:rPr>
              <a:t>Ανακαλύπτουμε την προϋπάρχουσα πληροφορία και τις δεξιότητες που οι μαθητές ήδη έχουν ή χρειάζονται, έτσι ώστε να μπορέσουν να επιλύσουν το πρόβλημα.</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0890" y="745069"/>
            <a:ext cx="8653666" cy="9344100"/>
          </a:xfrm>
          <a:prstGeom prst="rect">
            <a:avLst/>
          </a:prstGeom>
        </p:spPr>
      </p:pic>
      <p:pic>
        <p:nvPicPr>
          <p:cNvPr id="4" name="Picture 4"/>
          <p:cNvPicPr>
            <a:picLocks noChangeAspect="1"/>
          </p:cNvPicPr>
          <p:nvPr/>
        </p:nvPicPr>
        <p:blipFill>
          <a:blip r:embed="rId4"/>
          <a:srcRect/>
          <a:stretch>
            <a:fillRect/>
          </a:stretch>
        </p:blipFill>
        <p:spPr>
          <a:xfrm>
            <a:off x="1947202" y="2702103"/>
            <a:ext cx="5430031" cy="5430032"/>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354002" y="1028700"/>
            <a:ext cx="7933998" cy="1108467"/>
          </a:xfrm>
          <a:prstGeom prst="rect">
            <a:avLst/>
          </a:prstGeom>
        </p:spPr>
      </p:pic>
      <p:sp>
        <p:nvSpPr>
          <p:cNvPr id="8" name="TextBox 8"/>
          <p:cNvSpPr txBox="1"/>
          <p:nvPr/>
        </p:nvSpPr>
        <p:spPr>
          <a:xfrm>
            <a:off x="11734800" y="943361"/>
            <a:ext cx="9136637" cy="1193806"/>
          </a:xfrm>
          <a:prstGeom prst="rect">
            <a:avLst/>
          </a:prstGeom>
        </p:spPr>
        <p:txBody>
          <a:bodyPr lIns="0" tIns="0" rIns="0" bIns="0" rtlCol="0" anchor="t">
            <a:spAutoFit/>
          </a:bodyPr>
          <a:lstStyle/>
          <a:p>
            <a:pPr algn="l">
              <a:lnSpc>
                <a:spcPts val="9799"/>
              </a:lnSpc>
            </a:pPr>
            <a:r>
              <a:rPr lang="el-GR" sz="6999" dirty="0">
                <a:solidFill>
                  <a:srgbClr val="FFFFFF"/>
                </a:solidFill>
                <a:latin typeface="Fira Sans Medium"/>
              </a:rPr>
              <a:t>Λεπτομέρειες</a:t>
            </a:r>
            <a:endParaRPr lang="en-US" sz="6999" dirty="0">
              <a:solidFill>
                <a:srgbClr val="FFFFFF"/>
              </a:solidFill>
              <a:latin typeface="Fira Sans Medium"/>
            </a:endParaRPr>
          </a:p>
        </p:txBody>
      </p:sp>
      <p:pic>
        <p:nvPicPr>
          <p:cNvPr id="9" name="Immagine 8" descr="Immagine che contiene testo, grafica vettoriale, clipart">
            <a:extLst>
              <a:ext uri="{FF2B5EF4-FFF2-40B4-BE49-F238E27FC236}">
                <a16:creationId xmlns:a16="http://schemas.microsoft.com/office/drawing/2014/main" id="{F173C4D9-FACE-03DA-3A6A-0A8ACFF890D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0" name="Immagine 9" descr="Immagine che contiene testo">
            <a:extLst>
              <a:ext uri="{FF2B5EF4-FFF2-40B4-BE49-F238E27FC236}">
                <a16:creationId xmlns:a16="http://schemas.microsoft.com/office/drawing/2014/main" id="{557A5AFF-A777-8724-D7AC-04FB7F47A54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702016" y="1025576"/>
            <a:ext cx="9585984" cy="1339268"/>
          </a:xfrm>
          <a:prstGeom prst="rect">
            <a:avLst/>
          </a:prstGeom>
        </p:spPr>
      </p:pic>
      <p:sp>
        <p:nvSpPr>
          <p:cNvPr id="3" name="TextBox 3"/>
          <p:cNvSpPr txBox="1"/>
          <p:nvPr/>
        </p:nvSpPr>
        <p:spPr>
          <a:xfrm>
            <a:off x="9677400" y="1152525"/>
            <a:ext cx="7176881" cy="1019175"/>
          </a:xfrm>
          <a:prstGeom prst="rect">
            <a:avLst/>
          </a:prstGeom>
        </p:spPr>
        <p:txBody>
          <a:bodyPr lIns="0" tIns="0" rIns="0" bIns="0" rtlCol="0" anchor="t">
            <a:spAutoFit/>
          </a:bodyPr>
          <a:lstStyle/>
          <a:p>
            <a:pPr algn="l">
              <a:lnSpc>
                <a:spcPts val="8399"/>
              </a:lnSpc>
            </a:pPr>
            <a:r>
              <a:rPr lang="el-GR" sz="5999" dirty="0">
                <a:solidFill>
                  <a:srgbClr val="FFFFFF"/>
                </a:solidFill>
                <a:latin typeface="Fira Sans Medium"/>
              </a:rPr>
              <a:t>Ανακάλυψη</a:t>
            </a:r>
            <a:endParaRPr lang="en-US" sz="5999" dirty="0">
              <a:solidFill>
                <a:srgbClr val="FFFFFF"/>
              </a:solidFill>
              <a:latin typeface="Fira Sans Medium"/>
            </a:endParaRPr>
          </a:p>
        </p:txBody>
      </p:sp>
      <p:sp>
        <p:nvSpPr>
          <p:cNvPr id="4" name="TextBox 4"/>
          <p:cNvSpPr txBox="1"/>
          <p:nvPr/>
        </p:nvSpPr>
        <p:spPr>
          <a:xfrm>
            <a:off x="8919893" y="3662347"/>
            <a:ext cx="8339407" cy="5044971"/>
          </a:xfrm>
          <a:prstGeom prst="rect">
            <a:avLst/>
          </a:prstGeom>
        </p:spPr>
        <p:txBody>
          <a:bodyPr lIns="0" tIns="0" rIns="0" bIns="0" rtlCol="0" anchor="t">
            <a:spAutoFit/>
          </a:bodyPr>
          <a:lstStyle/>
          <a:p>
            <a:pPr marL="684246" lvl="1" indent="-342123">
              <a:lnSpc>
                <a:spcPts val="4389"/>
              </a:lnSpc>
              <a:buFont typeface="Arial"/>
              <a:buChar char="•"/>
            </a:pPr>
            <a:r>
              <a:rPr lang="el-GR" sz="3169" dirty="0">
                <a:solidFill>
                  <a:srgbClr val="043296"/>
                </a:solidFill>
                <a:latin typeface="Fira Sans Medium"/>
              </a:rPr>
              <a:t>Σε αυτό το βήμα γίνεται η έρευνα. Οι μαθητές διερευνούν όλες τις πιθανές λύσεις στο πρόβλημα ενώ ταυτόχρονα εντοπίζουν τι πάει λάθος στις ήδη υπάρχουσες λύσεις.</a:t>
            </a:r>
          </a:p>
          <a:p>
            <a:pPr marL="684246" lvl="1" indent="-342123">
              <a:lnSpc>
                <a:spcPts val="4389"/>
              </a:lnSpc>
              <a:buFont typeface="Arial"/>
              <a:buChar char="•"/>
            </a:pPr>
            <a:r>
              <a:rPr lang="el-GR" sz="3169" dirty="0">
                <a:solidFill>
                  <a:srgbClr val="043296"/>
                </a:solidFill>
                <a:latin typeface="Fira Sans Medium"/>
              </a:rPr>
              <a:t>Ο δάσκαλος χρησιμοποιεί αυτό το στάδιο για να ανακαλύψει τα γνωστικά κενά των μαθητών και να τα καλύψει με την διδασκαλία.</a:t>
            </a:r>
          </a:p>
        </p:txBody>
      </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73788" y="-38100"/>
            <a:ext cx="9083400" cy="10287000"/>
          </a:xfrm>
          <a:prstGeom prst="rect">
            <a:avLst/>
          </a:prstGeom>
        </p:spPr>
      </p:pic>
      <p:pic>
        <p:nvPicPr>
          <p:cNvPr id="6" name="Picture 6"/>
          <p:cNvPicPr>
            <a:picLocks noChangeAspect="1"/>
          </p:cNvPicPr>
          <p:nvPr/>
        </p:nvPicPr>
        <p:blipFill>
          <a:blip r:embed="rId6"/>
          <a:srcRect/>
          <a:stretch>
            <a:fillRect/>
          </a:stretch>
        </p:blipFill>
        <p:spPr>
          <a:xfrm>
            <a:off x="1028700" y="3274890"/>
            <a:ext cx="5678424" cy="5678424"/>
          </a:xfrm>
          <a:prstGeom prst="rect">
            <a:avLst/>
          </a:prstGeom>
        </p:spPr>
      </p:pic>
      <p:pic>
        <p:nvPicPr>
          <p:cNvPr id="9" name="Immagine 8" descr="Immagine che contiene testo, grafica vettoriale, clipart">
            <a:extLst>
              <a:ext uri="{FF2B5EF4-FFF2-40B4-BE49-F238E27FC236}">
                <a16:creationId xmlns:a16="http://schemas.microsoft.com/office/drawing/2014/main" id="{51367B0A-7FF4-1CFF-8E72-B7BD5E1472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0" name="Immagine 9" descr="Immagine che contiene testo">
            <a:extLst>
              <a:ext uri="{FF2B5EF4-FFF2-40B4-BE49-F238E27FC236}">
                <a16:creationId xmlns:a16="http://schemas.microsoft.com/office/drawing/2014/main" id="{9E53DB8E-60CE-7468-FFF5-82CD5568FBC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445151" y="3538865"/>
            <a:ext cx="7597176" cy="4276171"/>
          </a:xfrm>
          <a:prstGeom prst="rect">
            <a:avLst/>
          </a:prstGeom>
        </p:spPr>
        <p:txBody>
          <a:bodyPr lIns="0" tIns="0" rIns="0" bIns="0" rtlCol="0" anchor="t">
            <a:spAutoFit/>
          </a:bodyPr>
          <a:lstStyle/>
          <a:p>
            <a:pPr marL="647700" lvl="1" indent="-323850">
              <a:lnSpc>
                <a:spcPts val="4155"/>
              </a:lnSpc>
              <a:buFont typeface="Arial"/>
              <a:buChar char="•"/>
            </a:pPr>
            <a:r>
              <a:rPr lang="el-GR" sz="3000" dirty="0">
                <a:solidFill>
                  <a:srgbClr val="043296"/>
                </a:solidFill>
                <a:latin typeface="Fira Sans Medium"/>
              </a:rPr>
              <a:t>Αφού οι μαθητές αναλύσουν το υπό διερεύνηση πρόβλημα ή την ερώτηση, και τις ήδη υπάρχουσες σε αυτό λύσεις, ξεκινούν να φτιάχνουν την δικιά τους λύση στο πρόβλημα. </a:t>
            </a:r>
          </a:p>
          <a:p>
            <a:pPr marL="647700" lvl="1" indent="-323850">
              <a:lnSpc>
                <a:spcPts val="4155"/>
              </a:lnSpc>
              <a:buFont typeface="Arial"/>
              <a:buChar char="•"/>
            </a:pPr>
            <a:r>
              <a:rPr lang="el-GR" sz="3000" dirty="0">
                <a:solidFill>
                  <a:srgbClr val="043296"/>
                </a:solidFill>
                <a:latin typeface="Fira Sans Medium"/>
              </a:rPr>
              <a:t>Σε αυτό το σημείο χρησιμοποιούν την γνώση που απέκτησαν στο προηγούμενο στάδιο (της ανακάλυψης).</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702016" y="1082447"/>
            <a:ext cx="9585984" cy="1339268"/>
          </a:xfrm>
          <a:prstGeom prst="rect">
            <a:avLst/>
          </a:prstGeom>
        </p:spPr>
      </p:pic>
      <p:sp>
        <p:nvSpPr>
          <p:cNvPr id="4" name="TextBox 4"/>
          <p:cNvSpPr txBox="1"/>
          <p:nvPr/>
        </p:nvSpPr>
        <p:spPr>
          <a:xfrm>
            <a:off x="9865446" y="1185343"/>
            <a:ext cx="7176881" cy="1019175"/>
          </a:xfrm>
          <a:prstGeom prst="rect">
            <a:avLst/>
          </a:prstGeom>
        </p:spPr>
        <p:txBody>
          <a:bodyPr lIns="0" tIns="0" rIns="0" bIns="0" rtlCol="0" anchor="t">
            <a:spAutoFit/>
          </a:bodyPr>
          <a:lstStyle/>
          <a:p>
            <a:pPr algn="l">
              <a:lnSpc>
                <a:spcPts val="8399"/>
              </a:lnSpc>
            </a:pPr>
            <a:r>
              <a:rPr lang="el-GR" sz="5999" dirty="0">
                <a:solidFill>
                  <a:srgbClr val="FFFFFF"/>
                </a:solidFill>
                <a:latin typeface="Fira Sans Medium"/>
              </a:rPr>
              <a:t>Εφαρμογή</a:t>
            </a:r>
            <a:endParaRPr lang="en-US" sz="5999" dirty="0">
              <a:solidFill>
                <a:srgbClr val="FFFFFF"/>
              </a:solidFill>
              <a:latin typeface="Fira Sans Medium"/>
            </a:endParaRPr>
          </a:p>
        </p:txBody>
      </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8" y="817920"/>
            <a:ext cx="8653666" cy="9344100"/>
          </a:xfrm>
          <a:prstGeom prst="rect">
            <a:avLst/>
          </a:prstGeom>
        </p:spPr>
      </p:pic>
      <p:pic>
        <p:nvPicPr>
          <p:cNvPr id="6" name="Picture 6"/>
          <p:cNvPicPr>
            <a:picLocks noChangeAspect="1"/>
          </p:cNvPicPr>
          <p:nvPr/>
        </p:nvPicPr>
        <p:blipFill>
          <a:blip r:embed="rId6"/>
          <a:srcRect/>
          <a:stretch>
            <a:fillRect/>
          </a:stretch>
        </p:blipFill>
        <p:spPr>
          <a:xfrm>
            <a:off x="2225474" y="3063960"/>
            <a:ext cx="5430031" cy="5430032"/>
          </a:xfrm>
          <a:prstGeom prst="rect">
            <a:avLst/>
          </a:prstGeom>
        </p:spPr>
      </p:pic>
      <p:pic>
        <p:nvPicPr>
          <p:cNvPr id="9" name="Immagine 8" descr="Immagine che contiene testo, grafica vettoriale, clipart">
            <a:extLst>
              <a:ext uri="{FF2B5EF4-FFF2-40B4-BE49-F238E27FC236}">
                <a16:creationId xmlns:a16="http://schemas.microsoft.com/office/drawing/2014/main" id="{B8354A60-6EEB-3593-03FA-08B7A02136E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0" name="Immagine 9" descr="Immagine che contiene testo">
            <a:extLst>
              <a:ext uri="{FF2B5EF4-FFF2-40B4-BE49-F238E27FC236}">
                <a16:creationId xmlns:a16="http://schemas.microsoft.com/office/drawing/2014/main" id="{E23A973A-98CA-7F16-17F2-FC2C1D9ABEA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480116" y="3006810"/>
            <a:ext cx="7597176" cy="5891998"/>
          </a:xfrm>
          <a:prstGeom prst="rect">
            <a:avLst/>
          </a:prstGeom>
        </p:spPr>
        <p:txBody>
          <a:bodyPr lIns="0" tIns="0" rIns="0" bIns="0" rtlCol="0" anchor="t">
            <a:spAutoFit/>
          </a:bodyPr>
          <a:lstStyle/>
          <a:p>
            <a:pPr marL="647700" lvl="1" indent="-323850">
              <a:lnSpc>
                <a:spcPts val="4155"/>
              </a:lnSpc>
              <a:buFont typeface="Arial"/>
              <a:buChar char="•"/>
            </a:pPr>
            <a:r>
              <a:rPr lang="el-GR" sz="3000" dirty="0">
                <a:solidFill>
                  <a:srgbClr val="043296"/>
                </a:solidFill>
                <a:latin typeface="Fira Sans Medium"/>
              </a:rPr>
              <a:t>Είναι η στιγμή που οι μαθητές παρουσιάζουν την απάντηση ή τη λύση που βρήκαν.</a:t>
            </a:r>
          </a:p>
          <a:p>
            <a:pPr marL="647700" lvl="1" indent="-323850">
              <a:lnSpc>
                <a:spcPts val="4155"/>
              </a:lnSpc>
              <a:buFont typeface="Arial"/>
              <a:buChar char="•"/>
            </a:pPr>
            <a:r>
              <a:rPr lang="el-GR" sz="3000" dirty="0">
                <a:solidFill>
                  <a:srgbClr val="043296"/>
                </a:solidFill>
                <a:latin typeface="Fira Sans Medium"/>
              </a:rPr>
              <a:t>Είναι σημαντικό να κατανοήσουμε ότι ο σκοπός της παρουσίασης είναι η ανατροφοδότηση. Αποτελεί κι ένα μέσο έκφρασης των μαθητών σχετικά με το πώς οι ίδιοι αντιλαμβάνονται το πρόβλημα.</a:t>
            </a:r>
          </a:p>
          <a:p>
            <a:pPr marL="647700" lvl="1" indent="-323850">
              <a:lnSpc>
                <a:spcPts val="4155"/>
              </a:lnSpc>
              <a:buFont typeface="Arial"/>
              <a:buChar char="•"/>
            </a:pPr>
            <a:r>
              <a:rPr lang="el-GR" sz="3000" dirty="0">
                <a:solidFill>
                  <a:srgbClr val="043296"/>
                </a:solidFill>
                <a:latin typeface="Fira Sans Medium"/>
              </a:rPr>
              <a:t>Οι μαθητές μαθαίνουν να ανταλλάζουν δεδομένα.</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702016" y="1082447"/>
            <a:ext cx="9585984" cy="1339268"/>
          </a:xfrm>
          <a:prstGeom prst="rect">
            <a:avLst/>
          </a:prstGeom>
        </p:spPr>
      </p:pic>
      <p:sp>
        <p:nvSpPr>
          <p:cNvPr id="4" name="TextBox 4"/>
          <p:cNvSpPr txBox="1"/>
          <p:nvPr/>
        </p:nvSpPr>
        <p:spPr>
          <a:xfrm>
            <a:off x="9865446" y="1185343"/>
            <a:ext cx="7176881" cy="1019175"/>
          </a:xfrm>
          <a:prstGeom prst="rect">
            <a:avLst/>
          </a:prstGeom>
        </p:spPr>
        <p:txBody>
          <a:bodyPr lIns="0" tIns="0" rIns="0" bIns="0" rtlCol="0" anchor="t">
            <a:spAutoFit/>
          </a:bodyPr>
          <a:lstStyle/>
          <a:p>
            <a:pPr algn="l">
              <a:lnSpc>
                <a:spcPts val="8399"/>
              </a:lnSpc>
            </a:pPr>
            <a:r>
              <a:rPr lang="el-GR" sz="5999" dirty="0">
                <a:solidFill>
                  <a:srgbClr val="FFFFFF"/>
                </a:solidFill>
                <a:latin typeface="Fira Sans Medium"/>
              </a:rPr>
              <a:t>Παρουσιάση</a:t>
            </a:r>
            <a:endParaRPr lang="en-US" sz="5999" dirty="0">
              <a:solidFill>
                <a:srgbClr val="FFFFFF"/>
              </a:solidFill>
              <a:latin typeface="Fira Sans Medium"/>
            </a:endParaRPr>
          </a:p>
        </p:txBody>
      </p:sp>
      <p:pic>
        <p:nvPicPr>
          <p:cNvPr id="7" name="Picture 7"/>
          <p:cNvPicPr>
            <a:picLocks noChangeAspect="1"/>
          </p:cNvPicPr>
          <p:nvPr/>
        </p:nvPicPr>
        <p:blipFill>
          <a:blip r:embed="rId4"/>
          <a:srcRect/>
          <a:stretch>
            <a:fillRect/>
          </a:stretch>
        </p:blipFill>
        <p:spPr>
          <a:xfrm>
            <a:off x="1902114" y="2428484"/>
            <a:ext cx="5430032" cy="5430032"/>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17890" y="792159"/>
            <a:ext cx="8626110" cy="9901268"/>
          </a:xfrm>
          <a:prstGeom prst="rect">
            <a:avLst/>
          </a:prstGeom>
        </p:spPr>
      </p:pic>
      <p:pic>
        <p:nvPicPr>
          <p:cNvPr id="9" name="Immagine 8" descr="Immagine che contiene testo, grafica vettoriale, clipart">
            <a:extLst>
              <a:ext uri="{FF2B5EF4-FFF2-40B4-BE49-F238E27FC236}">
                <a16:creationId xmlns:a16="http://schemas.microsoft.com/office/drawing/2014/main" id="{F0F987C1-7251-448B-2AA7-377066D1B2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0" name="Immagine 9" descr="Immagine che contiene testo">
            <a:extLst>
              <a:ext uri="{FF2B5EF4-FFF2-40B4-BE49-F238E27FC236}">
                <a16:creationId xmlns:a16="http://schemas.microsoft.com/office/drawing/2014/main" id="{C4CC538A-7E65-F181-A119-0A13A6D9BBF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480116" y="2955116"/>
            <a:ext cx="7597176" cy="5353389"/>
          </a:xfrm>
          <a:prstGeom prst="rect">
            <a:avLst/>
          </a:prstGeom>
        </p:spPr>
        <p:txBody>
          <a:bodyPr lIns="0" tIns="0" rIns="0" bIns="0" rtlCol="0" anchor="t">
            <a:spAutoFit/>
          </a:bodyPr>
          <a:lstStyle/>
          <a:p>
            <a:pPr marL="647700" lvl="1" indent="-323850">
              <a:lnSpc>
                <a:spcPts val="4155"/>
              </a:lnSpc>
              <a:buFont typeface="Arial"/>
              <a:buChar char="•"/>
            </a:pPr>
            <a:r>
              <a:rPr lang="el-GR" sz="3000" dirty="0">
                <a:solidFill>
                  <a:srgbClr val="043296"/>
                </a:solidFill>
                <a:latin typeface="Fira Sans Medium"/>
              </a:rPr>
              <a:t>Με αυτό το βήμα κλείνει η διαδικασία. Οι μαθητές επεξεργάζονται την ανατροφοδότηση που τους δόθηκε σχετικά με την πρόοδο και τις ικανότητές τους. </a:t>
            </a:r>
          </a:p>
          <a:p>
            <a:pPr marL="647700" lvl="1" indent="-323850">
              <a:lnSpc>
                <a:spcPts val="4155"/>
              </a:lnSpc>
              <a:buFont typeface="Arial"/>
              <a:buChar char="•"/>
            </a:pPr>
            <a:r>
              <a:rPr lang="el-GR" sz="3000" dirty="0">
                <a:solidFill>
                  <a:srgbClr val="043296"/>
                </a:solidFill>
                <a:latin typeface="Fira Sans Medium"/>
              </a:rPr>
              <a:t>Χάρη σε αυτή την διαδικασία, οι μαθητές αναθεωρούν και ανακατασκευάζουν την εργασία τους, έτσι ώστε να φτάσουν σε ένα ακόμα καλύτερο αποτέλεσμα.</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702016" y="1082447"/>
            <a:ext cx="9585984" cy="1339268"/>
          </a:xfrm>
          <a:prstGeom prst="rect">
            <a:avLst/>
          </a:prstGeom>
        </p:spPr>
      </p:pic>
      <p:sp>
        <p:nvSpPr>
          <p:cNvPr id="4" name="TextBox 4"/>
          <p:cNvSpPr txBox="1"/>
          <p:nvPr/>
        </p:nvSpPr>
        <p:spPr>
          <a:xfrm>
            <a:off x="9865446" y="1185343"/>
            <a:ext cx="7176881" cy="1019175"/>
          </a:xfrm>
          <a:prstGeom prst="rect">
            <a:avLst/>
          </a:prstGeom>
        </p:spPr>
        <p:txBody>
          <a:bodyPr lIns="0" tIns="0" rIns="0" bIns="0" rtlCol="0" anchor="t">
            <a:spAutoFit/>
          </a:bodyPr>
          <a:lstStyle/>
          <a:p>
            <a:pPr algn="l">
              <a:lnSpc>
                <a:spcPts val="8399"/>
              </a:lnSpc>
            </a:pPr>
            <a:r>
              <a:rPr lang="el-GR" sz="5999" dirty="0">
                <a:solidFill>
                  <a:srgbClr val="FFFFFF"/>
                </a:solidFill>
                <a:latin typeface="Fira Sans Medium"/>
              </a:rPr>
              <a:t>Σύνδεση</a:t>
            </a:r>
            <a:endParaRPr lang="en-US" sz="5999" dirty="0">
              <a:solidFill>
                <a:srgbClr val="FFFFFF"/>
              </a:solidFill>
              <a:latin typeface="Fira Sans Medium"/>
            </a:endParaRPr>
          </a:p>
        </p:txBody>
      </p:sp>
      <p:pic>
        <p:nvPicPr>
          <p:cNvPr id="7" name="Picture 7"/>
          <p:cNvPicPr>
            <a:picLocks noChangeAspect="1"/>
          </p:cNvPicPr>
          <p:nvPr/>
        </p:nvPicPr>
        <p:blipFill>
          <a:blip r:embed="rId4"/>
          <a:srcRect/>
          <a:stretch>
            <a:fillRect/>
          </a:stretch>
        </p:blipFill>
        <p:spPr>
          <a:xfrm>
            <a:off x="2515835" y="3012266"/>
            <a:ext cx="5430031" cy="5430032"/>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942900"/>
            <a:ext cx="8653666" cy="9344100"/>
          </a:xfrm>
          <a:prstGeom prst="rect">
            <a:avLst/>
          </a:prstGeom>
        </p:spPr>
      </p:pic>
      <p:pic>
        <p:nvPicPr>
          <p:cNvPr id="9" name="Immagine 8" descr="Immagine che contiene testo, grafica vettoriale, clipart">
            <a:extLst>
              <a:ext uri="{FF2B5EF4-FFF2-40B4-BE49-F238E27FC236}">
                <a16:creationId xmlns:a16="http://schemas.microsoft.com/office/drawing/2014/main" id="{7CF4C771-5783-CCC1-4B6C-F22EEAB800B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0" name="Immagine 9" descr="Immagine che contiene testo">
            <a:extLst>
              <a:ext uri="{FF2B5EF4-FFF2-40B4-BE49-F238E27FC236}">
                <a16:creationId xmlns:a16="http://schemas.microsoft.com/office/drawing/2014/main" id="{FA4CBA2A-0510-A44B-C427-388D9684E35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152" y="9515875"/>
            <a:ext cx="16924915" cy="771125"/>
          </a:xfrm>
          <a:prstGeom prst="rect">
            <a:avLst/>
          </a:prstGeom>
        </p:spPr>
      </p:pic>
      <p:pic>
        <p:nvPicPr>
          <p:cNvPr id="3" name="Picture 3"/>
          <p:cNvPicPr>
            <a:picLocks noChangeAspect="1"/>
          </p:cNvPicPr>
          <p:nvPr/>
        </p:nvPicPr>
        <p:blipFill>
          <a:blip r:embed="rId4"/>
          <a:srcRect t="282" b="282"/>
          <a:stretch>
            <a:fillRect/>
          </a:stretch>
        </p:blipFill>
        <p:spPr>
          <a:xfrm>
            <a:off x="3714004" y="3043767"/>
            <a:ext cx="10859992" cy="4199466"/>
          </a:xfrm>
          <a:prstGeom prst="rect">
            <a:avLst/>
          </a:prstGeom>
        </p:spPr>
      </p:pic>
      <p:pic>
        <p:nvPicPr>
          <p:cNvPr id="6" name="Immagine 5" descr="Immagine che contiene testo, grafica vettoriale, clipart">
            <a:extLst>
              <a:ext uri="{FF2B5EF4-FFF2-40B4-BE49-F238E27FC236}">
                <a16:creationId xmlns:a16="http://schemas.microsoft.com/office/drawing/2014/main" id="{5D19627A-7B30-F266-1F05-373CA74CDE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7" name="Immagine 6" descr="Immagine che contiene testo">
            <a:extLst>
              <a:ext uri="{FF2B5EF4-FFF2-40B4-BE49-F238E27FC236}">
                <a16:creationId xmlns:a16="http://schemas.microsoft.com/office/drawing/2014/main" id="{CC3736D9-9D79-2681-DD0F-551440E366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152" y="9515866"/>
            <a:ext cx="16924915" cy="771134"/>
          </a:xfrm>
          <a:prstGeom prst="rect">
            <a:avLst/>
          </a:prstGeom>
        </p:spPr>
      </p:pic>
      <p:sp>
        <p:nvSpPr>
          <p:cNvPr id="5" name="TextBox 5"/>
          <p:cNvSpPr txBox="1"/>
          <p:nvPr/>
        </p:nvSpPr>
        <p:spPr>
          <a:xfrm>
            <a:off x="6882356" y="3599043"/>
            <a:ext cx="10643644" cy="2637132"/>
          </a:xfrm>
          <a:prstGeom prst="rect">
            <a:avLst/>
          </a:prstGeom>
        </p:spPr>
        <p:txBody>
          <a:bodyPr wrap="square" lIns="0" tIns="0" rIns="0" bIns="0" rtlCol="0" anchor="t">
            <a:spAutoFit/>
          </a:bodyPr>
          <a:lstStyle/>
          <a:p>
            <a:pPr algn="l">
              <a:lnSpc>
                <a:spcPts val="10640"/>
              </a:lnSpc>
            </a:pPr>
            <a:r>
              <a:rPr lang="el-GR" sz="7600" dirty="0">
                <a:solidFill>
                  <a:srgbClr val="1836B2"/>
                </a:solidFill>
                <a:latin typeface="Fira Sans Medium Bold"/>
              </a:rPr>
              <a:t> Τι ψάχνω σε ένα μάθημα STEAM;</a:t>
            </a:r>
          </a:p>
        </p:txBody>
      </p:sp>
      <p:pic>
        <p:nvPicPr>
          <p:cNvPr id="6" name="Picture 6"/>
          <p:cNvPicPr>
            <a:picLocks noChangeAspect="1"/>
          </p:cNvPicPr>
          <p:nvPr/>
        </p:nvPicPr>
        <p:blipFill>
          <a:blip r:embed="rId4"/>
          <a:srcRect r="61310"/>
          <a:stretch>
            <a:fillRect/>
          </a:stretch>
        </p:blipFill>
        <p:spPr>
          <a:xfrm>
            <a:off x="2529060" y="873618"/>
            <a:ext cx="4778968" cy="8229600"/>
          </a:xfrm>
          <a:prstGeom prst="rect">
            <a:avLst/>
          </a:prstGeom>
        </p:spPr>
      </p:pic>
      <p:pic>
        <p:nvPicPr>
          <p:cNvPr id="9" name="Immagine 8" descr="Immagine che contiene testo, grafica vettoriale, clipart">
            <a:extLst>
              <a:ext uri="{FF2B5EF4-FFF2-40B4-BE49-F238E27FC236}">
                <a16:creationId xmlns:a16="http://schemas.microsoft.com/office/drawing/2014/main" id="{C893C892-854E-E074-0D30-4199BA54B6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0" name="Immagine 9" descr="Immagine che contiene testo">
            <a:extLst>
              <a:ext uri="{FF2B5EF4-FFF2-40B4-BE49-F238E27FC236}">
                <a16:creationId xmlns:a16="http://schemas.microsoft.com/office/drawing/2014/main" id="{DEDEA669-C778-2579-3885-ABA02BD304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84418" y="1025576"/>
            <a:ext cx="12203582" cy="1704975"/>
          </a:xfrm>
          <a:prstGeom prst="rect">
            <a:avLst/>
          </a:prstGeom>
        </p:spPr>
      </p:pic>
      <p:sp>
        <p:nvSpPr>
          <p:cNvPr id="3" name="TextBox 3"/>
          <p:cNvSpPr txBox="1"/>
          <p:nvPr/>
        </p:nvSpPr>
        <p:spPr>
          <a:xfrm>
            <a:off x="7274708" y="1289542"/>
            <a:ext cx="7660491" cy="1186958"/>
          </a:xfrm>
          <a:prstGeom prst="rect">
            <a:avLst/>
          </a:prstGeom>
        </p:spPr>
        <p:txBody>
          <a:bodyPr wrap="square" lIns="0" tIns="0" rIns="0" bIns="0" rtlCol="0" anchor="t">
            <a:spAutoFit/>
          </a:bodyPr>
          <a:lstStyle/>
          <a:p>
            <a:pPr algn="l">
              <a:lnSpc>
                <a:spcPts val="9799"/>
              </a:lnSpc>
            </a:pPr>
            <a:r>
              <a:rPr lang="el-GR" sz="6999" dirty="0">
                <a:solidFill>
                  <a:srgbClr val="FFFFFF"/>
                </a:solidFill>
                <a:latin typeface="Fira Sans Medium"/>
              </a:rPr>
              <a:t> Μάθημα </a:t>
            </a:r>
            <a:r>
              <a:rPr lang="en-US" sz="6999" dirty="0">
                <a:solidFill>
                  <a:srgbClr val="FFFFFF"/>
                </a:solidFill>
                <a:latin typeface="Fira Sans Medium"/>
              </a:rPr>
              <a:t>STEAM </a:t>
            </a:r>
          </a:p>
        </p:txBody>
      </p:sp>
      <p:sp>
        <p:nvSpPr>
          <p:cNvPr id="4" name="TextBox 4"/>
          <p:cNvSpPr txBox="1"/>
          <p:nvPr/>
        </p:nvSpPr>
        <p:spPr>
          <a:xfrm>
            <a:off x="7584172" y="3232074"/>
            <a:ext cx="8089878" cy="4627934"/>
          </a:xfrm>
          <a:prstGeom prst="rect">
            <a:avLst/>
          </a:prstGeom>
        </p:spPr>
        <p:txBody>
          <a:bodyPr lIns="0" tIns="0" rIns="0" bIns="0" rtlCol="0" anchor="t">
            <a:spAutoFit/>
          </a:bodyPr>
          <a:lstStyle/>
          <a:p>
            <a:pPr marL="805220" lvl="1" indent="-402610" algn="l">
              <a:lnSpc>
                <a:spcPts val="5165"/>
              </a:lnSpc>
              <a:buFont typeface="Arial"/>
              <a:buChar char="•"/>
            </a:pPr>
            <a:r>
              <a:rPr lang="el-GR" sz="3729" dirty="0">
                <a:solidFill>
                  <a:srgbClr val="1836B2"/>
                </a:solidFill>
                <a:latin typeface="Fira Sans Medium"/>
              </a:rPr>
              <a:t>Αποτελέσματα STEAM </a:t>
            </a:r>
          </a:p>
          <a:p>
            <a:pPr marL="805220" lvl="1" indent="-402610" algn="l">
              <a:lnSpc>
                <a:spcPts val="5165"/>
              </a:lnSpc>
              <a:buFont typeface="Arial"/>
              <a:buChar char="•"/>
            </a:pPr>
            <a:r>
              <a:rPr lang="el-GR" sz="3729" dirty="0">
                <a:solidFill>
                  <a:srgbClr val="1836B2"/>
                </a:solidFill>
                <a:latin typeface="Fira Sans Medium"/>
              </a:rPr>
              <a:t>Σκόπιμη διασύνδεση</a:t>
            </a:r>
          </a:p>
          <a:p>
            <a:pPr marL="805220" lvl="1" indent="-402610" algn="l">
              <a:lnSpc>
                <a:spcPts val="5165"/>
              </a:lnSpc>
              <a:buFont typeface="Arial"/>
              <a:buChar char="•"/>
            </a:pPr>
            <a:r>
              <a:rPr lang="el-GR" sz="3729" dirty="0">
                <a:solidFill>
                  <a:srgbClr val="1836B2"/>
                </a:solidFill>
                <a:latin typeface="Fira Sans Medium"/>
              </a:rPr>
              <a:t>Βασίζεται στην έρευνα</a:t>
            </a:r>
          </a:p>
          <a:p>
            <a:pPr marL="805220" lvl="1" indent="-402610" algn="l">
              <a:lnSpc>
                <a:spcPts val="5165"/>
              </a:lnSpc>
              <a:buFont typeface="Arial"/>
              <a:buChar char="•"/>
            </a:pPr>
            <a:r>
              <a:rPr lang="el-GR" sz="3729" dirty="0">
                <a:solidFill>
                  <a:srgbClr val="1836B2"/>
                </a:solidFill>
                <a:latin typeface="Fira Sans Medium"/>
              </a:rPr>
              <a:t>Ακεραιότητα</a:t>
            </a:r>
          </a:p>
          <a:p>
            <a:pPr marL="805220" lvl="1" indent="-402610" algn="l">
              <a:lnSpc>
                <a:spcPts val="5165"/>
              </a:lnSpc>
              <a:buFont typeface="Arial"/>
              <a:buChar char="•"/>
            </a:pPr>
            <a:r>
              <a:rPr lang="el-GR" sz="3729" dirty="0">
                <a:solidFill>
                  <a:srgbClr val="1836B2"/>
                </a:solidFill>
                <a:latin typeface="Fira Sans Medium"/>
              </a:rPr>
              <a:t>Δεξιότητες 21</a:t>
            </a:r>
            <a:r>
              <a:rPr lang="el-GR" sz="3729" baseline="30000" dirty="0">
                <a:solidFill>
                  <a:srgbClr val="1836B2"/>
                </a:solidFill>
                <a:latin typeface="Fira Sans Medium"/>
              </a:rPr>
              <a:t>ου</a:t>
            </a:r>
            <a:r>
              <a:rPr lang="el-GR" sz="3729" dirty="0">
                <a:solidFill>
                  <a:srgbClr val="1836B2"/>
                </a:solidFill>
                <a:latin typeface="Fira Sans Medium"/>
              </a:rPr>
              <a:t> αιώνα</a:t>
            </a:r>
          </a:p>
          <a:p>
            <a:pPr marL="805220" lvl="1" indent="-402610" algn="l">
              <a:lnSpc>
                <a:spcPts val="5165"/>
              </a:lnSpc>
              <a:buFont typeface="Arial"/>
              <a:buChar char="•"/>
            </a:pPr>
            <a:r>
              <a:rPr lang="el-GR" sz="3729" dirty="0">
                <a:solidFill>
                  <a:srgbClr val="1836B2"/>
                </a:solidFill>
                <a:latin typeface="Fira Sans Medium"/>
              </a:rPr>
              <a:t>Ισορροπημένη αξιολόγηση</a:t>
            </a:r>
          </a:p>
          <a:p>
            <a:pPr marL="805220" lvl="1" indent="-402610" algn="l">
              <a:lnSpc>
                <a:spcPts val="5165"/>
              </a:lnSpc>
              <a:buFont typeface="Arial"/>
              <a:buChar char="•"/>
            </a:pPr>
            <a:r>
              <a:rPr lang="el-GR" sz="3729" dirty="0">
                <a:solidFill>
                  <a:srgbClr val="1836B2"/>
                </a:solidFill>
                <a:latin typeface="Fira Sans Medium"/>
              </a:rPr>
              <a:t>Η μάθηση αποκτά νόημα</a:t>
            </a:r>
          </a:p>
        </p:txBody>
      </p:sp>
      <p:pic>
        <p:nvPicPr>
          <p:cNvPr id="7" name="Picture 7"/>
          <p:cNvPicPr>
            <a:picLocks noChangeAspect="1"/>
          </p:cNvPicPr>
          <p:nvPr/>
        </p:nvPicPr>
        <p:blipFill>
          <a:blip r:embed="rId4"/>
          <a:srcRect l="1230" r="39174" b="-1"/>
          <a:stretch>
            <a:fillRect/>
          </a:stretch>
        </p:blipFill>
        <p:spPr>
          <a:xfrm>
            <a:off x="708117" y="4269144"/>
            <a:ext cx="5376300" cy="6017856"/>
          </a:xfrm>
          <a:prstGeom prst="rect">
            <a:avLst/>
          </a:prstGeom>
        </p:spPr>
      </p:pic>
      <p:pic>
        <p:nvPicPr>
          <p:cNvPr id="8" name="Immagine 7" descr="Immagine che contiene testo, grafica vettoriale, clipart">
            <a:extLst>
              <a:ext uri="{FF2B5EF4-FFF2-40B4-BE49-F238E27FC236}">
                <a16:creationId xmlns:a16="http://schemas.microsoft.com/office/drawing/2014/main" id="{D25372C6-6550-F531-DA7E-AB0BBF9A7C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9" name="Immagine 8" descr="Immagine che contiene testo">
            <a:extLst>
              <a:ext uri="{FF2B5EF4-FFF2-40B4-BE49-F238E27FC236}">
                <a16:creationId xmlns:a16="http://schemas.microsoft.com/office/drawing/2014/main" id="{F5AF8A9E-7EB3-7AA9-4395-6C7B1689B1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7190" y="3120074"/>
            <a:ext cx="4652839" cy="762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1152" y="9515866"/>
            <a:ext cx="16924915" cy="771134"/>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791879" y="5706143"/>
            <a:ext cx="3960959" cy="3809723"/>
          </a:xfrm>
          <a:prstGeom prst="rect">
            <a:avLst/>
          </a:prstGeom>
        </p:spPr>
      </p:pic>
      <p:sp>
        <p:nvSpPr>
          <p:cNvPr id="7" name="TextBox 7"/>
          <p:cNvSpPr txBox="1"/>
          <p:nvPr/>
        </p:nvSpPr>
        <p:spPr>
          <a:xfrm>
            <a:off x="3605474" y="1036004"/>
            <a:ext cx="11077053" cy="2084070"/>
          </a:xfrm>
          <a:prstGeom prst="rect">
            <a:avLst/>
          </a:prstGeom>
        </p:spPr>
        <p:txBody>
          <a:bodyPr lIns="0" tIns="0" rIns="0" bIns="0" rtlCol="0" anchor="t">
            <a:spAutoFit/>
          </a:bodyPr>
          <a:lstStyle/>
          <a:p>
            <a:pPr algn="ctr">
              <a:lnSpc>
                <a:spcPts val="8189"/>
              </a:lnSpc>
            </a:pPr>
            <a:r>
              <a:rPr lang="el-GR" sz="6999" spc="209" dirty="0">
                <a:solidFill>
                  <a:srgbClr val="1836B2"/>
                </a:solidFill>
                <a:latin typeface="Fira Sans Medium Bold"/>
              </a:rPr>
              <a:t>Αποτελέσματα</a:t>
            </a:r>
            <a:r>
              <a:rPr lang="en-US" sz="6999" spc="209" dirty="0">
                <a:solidFill>
                  <a:srgbClr val="1836B2"/>
                </a:solidFill>
                <a:latin typeface="Fira Sans Medium Bold"/>
              </a:rPr>
              <a:t>STEAM&amp;</a:t>
            </a:r>
          </a:p>
          <a:p>
            <a:pPr algn="ctr">
              <a:lnSpc>
                <a:spcPts val="8189"/>
              </a:lnSpc>
            </a:pPr>
            <a:r>
              <a:rPr lang="el-GR" sz="6999" spc="209" dirty="0">
                <a:solidFill>
                  <a:srgbClr val="1836B2"/>
                </a:solidFill>
                <a:latin typeface="Fira Sans Medium Bold"/>
              </a:rPr>
              <a:t>Σκόπιμες διασυνδέσεις</a:t>
            </a:r>
          </a:p>
        </p:txBody>
      </p:sp>
      <p:sp>
        <p:nvSpPr>
          <p:cNvPr id="8" name="TextBox 8"/>
          <p:cNvSpPr txBox="1"/>
          <p:nvPr/>
        </p:nvSpPr>
        <p:spPr>
          <a:xfrm>
            <a:off x="3496121" y="4157653"/>
            <a:ext cx="11295758" cy="3737562"/>
          </a:xfrm>
          <a:prstGeom prst="rect">
            <a:avLst/>
          </a:prstGeom>
        </p:spPr>
        <p:txBody>
          <a:bodyPr lIns="0" tIns="0" rIns="0" bIns="0" rtlCol="0" anchor="t">
            <a:spAutoFit/>
          </a:bodyPr>
          <a:lstStyle/>
          <a:p>
            <a:pPr algn="just">
              <a:lnSpc>
                <a:spcPts val="4155"/>
              </a:lnSpc>
            </a:pPr>
            <a:r>
              <a:rPr lang="el-GR" sz="3000" dirty="0">
                <a:solidFill>
                  <a:srgbClr val="043296"/>
                </a:solidFill>
                <a:latin typeface="Fira Sans Medium"/>
              </a:rPr>
              <a:t>Τα ποιοτικά μαθήματα STEAM θα πρέπει σκόπιμα να συνδέουν τουλάχιστον δύο ευθυγραμμισμένα πρότυπα. Αυτά τα πρότυπα θα πρέπει να επιλέγονται προσεκτικά σε θέματα και γνωστικές περιοχές που συνδέονται νοηματικά μεταξύ τους.</a:t>
            </a:r>
          </a:p>
          <a:p>
            <a:pPr algn="just">
              <a:lnSpc>
                <a:spcPts val="4155"/>
              </a:lnSpc>
            </a:pPr>
            <a:r>
              <a:rPr lang="el-GR" sz="3000" dirty="0">
                <a:solidFill>
                  <a:srgbClr val="043296"/>
                </a:solidFill>
                <a:latin typeface="Fira Sans Medium"/>
              </a:rPr>
              <a:t>Επιπλέον τα μαθησιακά αποτελέσματα τα οποία απορρέουν από τέτοιου είδους μαθησιακές εμπειρίες, θα πρέπει να ανήκουν στην περιοχή STEAM.</a:t>
            </a:r>
          </a:p>
        </p:txBody>
      </p:sp>
      <p:pic>
        <p:nvPicPr>
          <p:cNvPr id="9" name="Immagine 8" descr="Immagine che contiene testo, grafica vettoriale, clipart">
            <a:extLst>
              <a:ext uri="{FF2B5EF4-FFF2-40B4-BE49-F238E27FC236}">
                <a16:creationId xmlns:a16="http://schemas.microsoft.com/office/drawing/2014/main" id="{9AACC96A-B772-4113-9AB7-B45C4CFF98E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0" name="Immagine 9" descr="Immagine che contiene testo">
            <a:extLst>
              <a:ext uri="{FF2B5EF4-FFF2-40B4-BE49-F238E27FC236}">
                <a16:creationId xmlns:a16="http://schemas.microsoft.com/office/drawing/2014/main" id="{E97FBE2F-AFCB-1103-3EA0-586EB8488AE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7190" y="2809911"/>
            <a:ext cx="4652839" cy="76200"/>
          </a:xfrm>
          <a:prstGeom prst="rect">
            <a:avLst/>
          </a:prstGeom>
        </p:spPr>
      </p:pic>
      <p:sp>
        <p:nvSpPr>
          <p:cNvPr id="3" name="TextBox 3"/>
          <p:cNvSpPr txBox="1"/>
          <p:nvPr/>
        </p:nvSpPr>
        <p:spPr>
          <a:xfrm>
            <a:off x="3605474" y="3297768"/>
            <a:ext cx="11295758" cy="4814780"/>
          </a:xfrm>
          <a:prstGeom prst="rect">
            <a:avLst/>
          </a:prstGeom>
        </p:spPr>
        <p:txBody>
          <a:bodyPr lIns="0" tIns="0" rIns="0" bIns="0" rtlCol="0" anchor="t">
            <a:spAutoFit/>
          </a:bodyPr>
          <a:lstStyle/>
          <a:p>
            <a:pPr marL="647700" lvl="1" indent="-323850">
              <a:lnSpc>
                <a:spcPts val="4155"/>
              </a:lnSpc>
              <a:buFont typeface="Arial"/>
              <a:buChar char="•"/>
            </a:pPr>
            <a:r>
              <a:rPr lang="el-GR" sz="3000" dirty="0">
                <a:solidFill>
                  <a:srgbClr val="043296"/>
                </a:solidFill>
                <a:latin typeface="Fira Sans Medium"/>
              </a:rPr>
              <a:t>Κάθε καλό μάθημα STEAM στηρίζεται στην έρευνα και στην επίλυση προβλήματος.</a:t>
            </a:r>
          </a:p>
          <a:p>
            <a:pPr marL="647700" lvl="1" indent="-323850">
              <a:lnSpc>
                <a:spcPts val="4155"/>
              </a:lnSpc>
              <a:buFont typeface="Arial"/>
              <a:buChar char="•"/>
            </a:pPr>
            <a:r>
              <a:rPr lang="el-GR" sz="3000" dirty="0">
                <a:solidFill>
                  <a:srgbClr val="043296"/>
                </a:solidFill>
                <a:latin typeface="Fira Sans Medium"/>
              </a:rPr>
              <a:t>Όταν σχεδιάζεται ένα μάθημα STEAM, δώστε ιδιαίτερη σημασία στην επιλογή του ερωτήματος και στην διαδικασία εξερεύνησης/επίλυσής του.</a:t>
            </a:r>
          </a:p>
          <a:p>
            <a:pPr marL="647700" lvl="1" indent="-323850">
              <a:lnSpc>
                <a:spcPts val="4155"/>
              </a:lnSpc>
              <a:buFont typeface="Arial"/>
              <a:buChar char="•"/>
            </a:pPr>
            <a:r>
              <a:rPr lang="el-GR" sz="3000" dirty="0">
                <a:solidFill>
                  <a:srgbClr val="043296"/>
                </a:solidFill>
                <a:latin typeface="Fira Sans Medium"/>
              </a:rPr>
              <a:t>Αναρωτηθείτε: Ποια προβλήματα διερευνόνται και επιλύονται; Πώς συνδυάζονται τα γνωστικά αντικείμενα στην εξερεύνησή τους; Γιατί η διαδικασία είναι σημαντική στην ερώτηση που θέτετε;</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1152" y="9515866"/>
            <a:ext cx="16924915" cy="771134"/>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4106" y="6885058"/>
            <a:ext cx="2511367" cy="2373242"/>
          </a:xfrm>
          <a:prstGeom prst="rect">
            <a:avLst/>
          </a:prstGeom>
        </p:spPr>
      </p:pic>
      <p:sp>
        <p:nvSpPr>
          <p:cNvPr id="8" name="TextBox 8"/>
          <p:cNvSpPr txBox="1"/>
          <p:nvPr/>
        </p:nvSpPr>
        <p:spPr>
          <a:xfrm>
            <a:off x="3605474" y="1595761"/>
            <a:ext cx="11077053" cy="1045845"/>
          </a:xfrm>
          <a:prstGeom prst="rect">
            <a:avLst/>
          </a:prstGeom>
        </p:spPr>
        <p:txBody>
          <a:bodyPr lIns="0" tIns="0" rIns="0" bIns="0" rtlCol="0" anchor="t">
            <a:spAutoFit/>
          </a:bodyPr>
          <a:lstStyle/>
          <a:p>
            <a:pPr algn="ctr">
              <a:lnSpc>
                <a:spcPts val="8189"/>
              </a:lnSpc>
            </a:pPr>
            <a:r>
              <a:rPr lang="el-GR" sz="6999" spc="209" dirty="0">
                <a:solidFill>
                  <a:srgbClr val="1836B2"/>
                </a:solidFill>
                <a:latin typeface="Fira Sans Medium Bold"/>
              </a:rPr>
              <a:t>Στήριξη στην έρευνα</a:t>
            </a:r>
          </a:p>
        </p:txBody>
      </p:sp>
      <p:pic>
        <p:nvPicPr>
          <p:cNvPr id="9" name="Immagine 8" descr="Immagine che contiene testo, grafica vettoriale, clipart">
            <a:extLst>
              <a:ext uri="{FF2B5EF4-FFF2-40B4-BE49-F238E27FC236}">
                <a16:creationId xmlns:a16="http://schemas.microsoft.com/office/drawing/2014/main" id="{775BC09C-3E33-B5F3-F375-EFD8D2E6C35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0" name="Immagine 9" descr="Immagine che contiene testo">
            <a:extLst>
              <a:ext uri="{FF2B5EF4-FFF2-40B4-BE49-F238E27FC236}">
                <a16:creationId xmlns:a16="http://schemas.microsoft.com/office/drawing/2014/main" id="{86F451FC-C2E0-8309-EAF0-4D6977749A5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7190" y="2809911"/>
            <a:ext cx="4652839" cy="76200"/>
          </a:xfrm>
          <a:prstGeom prst="rect">
            <a:avLst/>
          </a:prstGeom>
        </p:spPr>
      </p:pic>
      <p:sp>
        <p:nvSpPr>
          <p:cNvPr id="3" name="TextBox 3"/>
          <p:cNvSpPr txBox="1"/>
          <p:nvPr/>
        </p:nvSpPr>
        <p:spPr>
          <a:xfrm>
            <a:off x="2087007" y="3242701"/>
            <a:ext cx="14000594" cy="5891998"/>
          </a:xfrm>
          <a:prstGeom prst="rect">
            <a:avLst/>
          </a:prstGeom>
        </p:spPr>
        <p:txBody>
          <a:bodyPr lIns="0" tIns="0" rIns="0" bIns="0" rtlCol="0" anchor="t">
            <a:spAutoFit/>
          </a:bodyPr>
          <a:lstStyle/>
          <a:p>
            <a:pPr marL="647700" lvl="1" indent="-323850" algn="just">
              <a:lnSpc>
                <a:spcPts val="4155"/>
              </a:lnSpc>
              <a:buFont typeface="Arial"/>
              <a:buChar char="•"/>
            </a:pPr>
            <a:r>
              <a:rPr lang="el-GR" sz="3000" dirty="0">
                <a:solidFill>
                  <a:srgbClr val="043296"/>
                </a:solidFill>
                <a:latin typeface="Fira Sans Medium"/>
              </a:rPr>
              <a:t>Σε ένα μάθημα STEAM το καλλιτεχνικό περιεχόμενο θα πρέπει να διδάσκεται ακέραιο και όχι να υπηρετεί το άλλο γνωστικό αντικείμενο. </a:t>
            </a:r>
          </a:p>
          <a:p>
            <a:pPr marL="647700" lvl="1" indent="-323850" algn="just">
              <a:lnSpc>
                <a:spcPts val="4155"/>
              </a:lnSpc>
              <a:buFont typeface="Arial"/>
              <a:buChar char="•"/>
            </a:pPr>
            <a:endParaRPr lang="el-GR" sz="3000" dirty="0">
              <a:solidFill>
                <a:srgbClr val="043296"/>
              </a:solidFill>
              <a:latin typeface="Fira Sans Medium"/>
            </a:endParaRPr>
          </a:p>
          <a:p>
            <a:pPr marL="647700" lvl="1" indent="-323850" algn="just">
              <a:lnSpc>
                <a:spcPts val="4155"/>
              </a:lnSpc>
              <a:buFont typeface="Arial"/>
              <a:buChar char="•"/>
            </a:pPr>
            <a:r>
              <a:rPr lang="el-GR" sz="3000" dirty="0">
                <a:solidFill>
                  <a:srgbClr val="043296"/>
                </a:solidFill>
                <a:latin typeface="Fira Sans Medium"/>
              </a:rPr>
              <a:t>Ένα μάθημα στο οποίο οι μαθητές κάνουν στο τέλος του μια καλλιτεχνική δημιουργία-κατασκευή με χρώματα, μπογιές και γόμα, δεν είναι μάθημα STEAM.</a:t>
            </a:r>
          </a:p>
          <a:p>
            <a:pPr marL="647700" lvl="1" indent="-323850" algn="just">
              <a:lnSpc>
                <a:spcPts val="4155"/>
              </a:lnSpc>
              <a:buFont typeface="Arial"/>
              <a:buChar char="•"/>
            </a:pPr>
            <a:endParaRPr lang="el-GR" sz="3000" dirty="0">
              <a:solidFill>
                <a:srgbClr val="043296"/>
              </a:solidFill>
              <a:latin typeface="Fira Sans Medium"/>
            </a:endParaRPr>
          </a:p>
          <a:p>
            <a:pPr marL="647700" lvl="1" indent="-323850" algn="just">
              <a:lnSpc>
                <a:spcPts val="4155"/>
              </a:lnSpc>
              <a:buFont typeface="Arial"/>
              <a:buChar char="•"/>
            </a:pPr>
            <a:r>
              <a:rPr lang="el-GR" sz="3000" dirty="0">
                <a:solidFill>
                  <a:srgbClr val="043296"/>
                </a:solidFill>
                <a:latin typeface="Fira Sans Medium"/>
              </a:rPr>
              <a:t>Σε ένα μάθημα STEAM θα πρέπει να συνειδητά να διδάσκονται τα καλλιτεχνικά πρότυπα μέσα από την εφαρμογή των δεξιοτήτων που οι μαθητές έχουν διδαχθεί στο μάθημα της τέχνης.</a:t>
            </a:r>
          </a:p>
          <a:p>
            <a:pPr algn="just">
              <a:lnSpc>
                <a:spcPts val="4155"/>
              </a:lnSpc>
            </a:pPr>
            <a:endParaRPr lang="en-US" sz="3000" dirty="0">
              <a:solidFill>
                <a:srgbClr val="043296"/>
              </a:solidFill>
              <a:latin typeface="Fira Sans Medium"/>
            </a:endParaRP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1152" y="9515866"/>
            <a:ext cx="16924915" cy="771134"/>
          </a:xfrm>
          <a:prstGeom prst="rect">
            <a:avLst/>
          </a:prstGeom>
        </p:spPr>
      </p:pic>
      <p:sp>
        <p:nvSpPr>
          <p:cNvPr id="7" name="TextBox 7"/>
          <p:cNvSpPr txBox="1"/>
          <p:nvPr/>
        </p:nvSpPr>
        <p:spPr>
          <a:xfrm>
            <a:off x="3605474" y="1595761"/>
            <a:ext cx="11077053" cy="1045845"/>
          </a:xfrm>
          <a:prstGeom prst="rect">
            <a:avLst/>
          </a:prstGeom>
        </p:spPr>
        <p:txBody>
          <a:bodyPr lIns="0" tIns="0" rIns="0" bIns="0" rtlCol="0" anchor="t">
            <a:spAutoFit/>
          </a:bodyPr>
          <a:lstStyle/>
          <a:p>
            <a:pPr algn="ctr">
              <a:lnSpc>
                <a:spcPts val="8189"/>
              </a:lnSpc>
            </a:pPr>
            <a:r>
              <a:rPr lang="el-GR" sz="6999" spc="209" dirty="0">
                <a:solidFill>
                  <a:srgbClr val="1836B2"/>
                </a:solidFill>
                <a:latin typeface="Fira Sans Medium Bold"/>
              </a:rPr>
              <a:t>Ακεραιότητα</a:t>
            </a:r>
            <a:endParaRPr lang="en-US" sz="6999" spc="209" dirty="0">
              <a:solidFill>
                <a:srgbClr val="1836B2"/>
              </a:solidFill>
              <a:latin typeface="Fira Sans Medium Bold"/>
            </a:endParaRPr>
          </a:p>
        </p:txBody>
      </p:sp>
      <p:pic>
        <p:nvPicPr>
          <p:cNvPr id="8" name="Immagine 7" descr="Immagine che contiene testo, grafica vettoriale, clipart">
            <a:extLst>
              <a:ext uri="{FF2B5EF4-FFF2-40B4-BE49-F238E27FC236}">
                <a16:creationId xmlns:a16="http://schemas.microsoft.com/office/drawing/2014/main" id="{15D38345-692B-AA62-9B19-2B350EC6DAB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9" name="Immagine 8" descr="Immagine che contiene testo">
            <a:extLst>
              <a:ext uri="{FF2B5EF4-FFF2-40B4-BE49-F238E27FC236}">
                <a16:creationId xmlns:a16="http://schemas.microsoft.com/office/drawing/2014/main" id="{E088B1A4-7DF0-05A6-BDA0-60336F59B8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71291" y="1012736"/>
            <a:ext cx="10952668" cy="8238740"/>
            <a:chOff x="0" y="0"/>
            <a:chExt cx="14603557" cy="10984986"/>
          </a:xfrm>
        </p:grpSpPr>
        <p:sp>
          <p:nvSpPr>
            <p:cNvPr id="3" name="Freeform 3"/>
            <p:cNvSpPr/>
            <p:nvPr/>
          </p:nvSpPr>
          <p:spPr>
            <a:xfrm>
              <a:off x="0" y="0"/>
              <a:ext cx="14603563" cy="10984992"/>
            </a:xfrm>
            <a:custGeom>
              <a:avLst/>
              <a:gdLst/>
              <a:ahLst/>
              <a:cxnLst/>
              <a:rect l="l" t="t" r="r" b="b"/>
              <a:pathLst>
                <a:path w="14603563" h="10984992">
                  <a:moveTo>
                    <a:pt x="7301783" y="0"/>
                  </a:moveTo>
                  <a:cubicBezTo>
                    <a:pt x="11334410" y="0"/>
                    <a:pt x="14603563" y="2459101"/>
                    <a:pt x="14603563" y="5492496"/>
                  </a:cubicBezTo>
                  <a:cubicBezTo>
                    <a:pt x="14603563" y="8525891"/>
                    <a:pt x="11334410" y="10984992"/>
                    <a:pt x="7301783" y="10984992"/>
                  </a:cubicBezTo>
                  <a:cubicBezTo>
                    <a:pt x="3269155" y="10984992"/>
                    <a:pt x="0" y="8525891"/>
                    <a:pt x="0" y="5492496"/>
                  </a:cubicBezTo>
                  <a:cubicBezTo>
                    <a:pt x="0" y="2459101"/>
                    <a:pt x="3269155" y="0"/>
                    <a:pt x="7301783" y="0"/>
                  </a:cubicBezTo>
                  <a:close/>
                </a:path>
              </a:pathLst>
            </a:custGeom>
            <a:solidFill>
              <a:srgbClr val="EFE2F8">
                <a:alpha val="19608"/>
              </a:srgbClr>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7190" y="2809911"/>
            <a:ext cx="4652839" cy="76200"/>
          </a:xfrm>
          <a:prstGeom prst="rect">
            <a:avLst/>
          </a:prstGeom>
        </p:spPr>
      </p:pic>
      <p:sp>
        <p:nvSpPr>
          <p:cNvPr id="5" name="TextBox 5"/>
          <p:cNvSpPr txBox="1"/>
          <p:nvPr/>
        </p:nvSpPr>
        <p:spPr>
          <a:xfrm>
            <a:off x="5723113" y="3303387"/>
            <a:ext cx="7849023" cy="4276171"/>
          </a:xfrm>
          <a:prstGeom prst="rect">
            <a:avLst/>
          </a:prstGeom>
        </p:spPr>
        <p:txBody>
          <a:bodyPr lIns="0" tIns="0" rIns="0" bIns="0" rtlCol="0" anchor="t">
            <a:spAutoFit/>
          </a:bodyPr>
          <a:lstStyle/>
          <a:p>
            <a:pPr marL="647700" lvl="1" indent="-323850" algn="just">
              <a:lnSpc>
                <a:spcPts val="4155"/>
              </a:lnSpc>
              <a:buFont typeface="Arial"/>
              <a:buChar char="•"/>
            </a:pPr>
            <a:r>
              <a:rPr lang="el-GR" sz="3000" dirty="0">
                <a:solidFill>
                  <a:srgbClr val="043296"/>
                </a:solidFill>
                <a:latin typeface="Fira Sans Medium"/>
              </a:rPr>
              <a:t>Συνεργασία, δημιουργικότητα, κριτική σκέψη εντάσσονται εύκολα σε κάθε μάθημα STEAM.</a:t>
            </a:r>
          </a:p>
          <a:p>
            <a:pPr marL="647700" lvl="1" indent="-323850" algn="just">
              <a:lnSpc>
                <a:spcPts val="4155"/>
              </a:lnSpc>
              <a:buFont typeface="Arial"/>
              <a:buChar char="•"/>
            </a:pPr>
            <a:r>
              <a:rPr lang="el-GR" sz="3000" dirty="0">
                <a:solidFill>
                  <a:srgbClr val="043296"/>
                </a:solidFill>
                <a:latin typeface="Fira Sans Medium"/>
              </a:rPr>
              <a:t>Οι μαθητές συμμετέχουν ενεργά στην μαθησιακή διαδικασία, συνεργάζονται στις ομάδες, εξερευνούν πολύπλευρα το πρόβλημα και βρίσκουν αυθεντικές λύσεις.</a:t>
            </a:r>
            <a:endParaRPr lang="en-US" sz="3000" dirty="0">
              <a:solidFill>
                <a:srgbClr val="043296"/>
              </a:solidFill>
              <a:latin typeface="Fira Sans Medium"/>
            </a:endParaRP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1152" y="9515866"/>
            <a:ext cx="16924915" cy="771134"/>
          </a:xfrm>
          <a:prstGeom prst="rect">
            <a:avLst/>
          </a:prstGeom>
        </p:spPr>
      </p:pic>
      <p:sp>
        <p:nvSpPr>
          <p:cNvPr id="9" name="TextBox 9"/>
          <p:cNvSpPr txBox="1"/>
          <p:nvPr/>
        </p:nvSpPr>
        <p:spPr>
          <a:xfrm>
            <a:off x="3605474" y="1595761"/>
            <a:ext cx="11077053" cy="1045845"/>
          </a:xfrm>
          <a:prstGeom prst="rect">
            <a:avLst/>
          </a:prstGeom>
        </p:spPr>
        <p:txBody>
          <a:bodyPr lIns="0" tIns="0" rIns="0" bIns="0" rtlCol="0" anchor="t">
            <a:spAutoFit/>
          </a:bodyPr>
          <a:lstStyle/>
          <a:p>
            <a:pPr algn="ctr">
              <a:lnSpc>
                <a:spcPts val="8189"/>
              </a:lnSpc>
            </a:pPr>
            <a:r>
              <a:rPr lang="el-GR" sz="6999" spc="209" dirty="0">
                <a:solidFill>
                  <a:srgbClr val="1836B2"/>
                </a:solidFill>
                <a:latin typeface="Fira Sans Medium Bold"/>
              </a:rPr>
              <a:t>Δεξιότητες 21</a:t>
            </a:r>
            <a:r>
              <a:rPr lang="el-GR" sz="6999" spc="209" baseline="30000" dirty="0">
                <a:solidFill>
                  <a:srgbClr val="1836B2"/>
                </a:solidFill>
                <a:latin typeface="Fira Sans Medium Bold"/>
              </a:rPr>
              <a:t>ου</a:t>
            </a:r>
            <a:r>
              <a:rPr lang="el-GR" sz="6999" spc="209" dirty="0">
                <a:solidFill>
                  <a:srgbClr val="1836B2"/>
                </a:solidFill>
                <a:latin typeface="Fira Sans Medium Bold"/>
              </a:rPr>
              <a:t> αιώνα</a:t>
            </a:r>
          </a:p>
        </p:txBody>
      </p:sp>
      <p:pic>
        <p:nvPicPr>
          <p:cNvPr id="10" name="Immagine 9" descr="Immagine che contiene testo, grafica vettoriale, clipart">
            <a:extLst>
              <a:ext uri="{FF2B5EF4-FFF2-40B4-BE49-F238E27FC236}">
                <a16:creationId xmlns:a16="http://schemas.microsoft.com/office/drawing/2014/main" id="{C066B6C9-6235-903A-E83F-7AD2277F03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1" name="Immagine 10" descr="Immagine che contiene testo">
            <a:extLst>
              <a:ext uri="{FF2B5EF4-FFF2-40B4-BE49-F238E27FC236}">
                <a16:creationId xmlns:a16="http://schemas.microsoft.com/office/drawing/2014/main" id="{51351A47-3DEC-8F52-6D42-B601F946F9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7190" y="2809911"/>
            <a:ext cx="4652839" cy="76200"/>
          </a:xfrm>
          <a:prstGeom prst="rect">
            <a:avLst/>
          </a:prstGeom>
        </p:spPr>
      </p:pic>
      <p:sp>
        <p:nvSpPr>
          <p:cNvPr id="3" name="TextBox 3"/>
          <p:cNvSpPr txBox="1"/>
          <p:nvPr/>
        </p:nvSpPr>
        <p:spPr>
          <a:xfrm>
            <a:off x="6536936" y="3509235"/>
            <a:ext cx="9866186" cy="2978188"/>
          </a:xfrm>
          <a:prstGeom prst="rect">
            <a:avLst/>
          </a:prstGeom>
        </p:spPr>
        <p:txBody>
          <a:bodyPr lIns="0" tIns="0" rIns="0" bIns="0" rtlCol="0" anchor="t">
            <a:spAutoFit/>
          </a:bodyPr>
          <a:lstStyle/>
          <a:p>
            <a:pPr marL="732180" lvl="1" indent="-366090" algn="just">
              <a:lnSpc>
                <a:spcPts val="4696"/>
              </a:lnSpc>
              <a:buFont typeface="Arial"/>
              <a:buChar char="•"/>
            </a:pPr>
            <a:r>
              <a:rPr lang="el-GR" sz="3391" spc="-132" dirty="0">
                <a:solidFill>
                  <a:srgbClr val="043296"/>
                </a:solidFill>
                <a:latin typeface="Fira Sans Medium"/>
              </a:rPr>
              <a:t>Σε ένα πραγματικό  μάθημα STEAM αξιολογούμε τόσο το γνωστικό περιεχόμενο, όσο και το καλλιτεχνικό το οποίο επιλέχθηκε και διδάχθηκε.</a:t>
            </a:r>
          </a:p>
          <a:p>
            <a:pPr marL="732180" lvl="1" indent="-366090" algn="just">
              <a:lnSpc>
                <a:spcPts val="4696"/>
              </a:lnSpc>
              <a:buFont typeface="Arial"/>
              <a:buChar char="•"/>
            </a:pPr>
            <a:r>
              <a:rPr lang="el-GR" sz="3391" spc="-132" dirty="0">
                <a:solidFill>
                  <a:srgbClr val="043296"/>
                </a:solidFill>
                <a:latin typeface="Fira Sans Medium"/>
              </a:rPr>
              <a:t>Η αξιολόγηση που γίνεται είναι διαμορφωτική και όχι τελική/συγκεντρωτική. </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1152" y="9515866"/>
            <a:ext cx="16924915" cy="771134"/>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360846" y="4792299"/>
            <a:ext cx="2489255" cy="2572873"/>
          </a:xfrm>
          <a:prstGeom prst="rect">
            <a:avLst/>
          </a:prstGeom>
        </p:spPr>
      </p:pic>
      <p:sp>
        <p:nvSpPr>
          <p:cNvPr id="8" name="TextBox 8"/>
          <p:cNvSpPr txBox="1"/>
          <p:nvPr/>
        </p:nvSpPr>
        <p:spPr>
          <a:xfrm>
            <a:off x="2971800" y="1595761"/>
            <a:ext cx="11710727" cy="1051570"/>
          </a:xfrm>
          <a:prstGeom prst="rect">
            <a:avLst/>
          </a:prstGeom>
        </p:spPr>
        <p:txBody>
          <a:bodyPr wrap="square" lIns="0" tIns="0" rIns="0" bIns="0" rtlCol="0" anchor="t">
            <a:spAutoFit/>
          </a:bodyPr>
          <a:lstStyle/>
          <a:p>
            <a:pPr algn="ctr">
              <a:lnSpc>
                <a:spcPts val="8189"/>
              </a:lnSpc>
            </a:pPr>
            <a:r>
              <a:rPr lang="el-GR" sz="6999" spc="209" dirty="0">
                <a:solidFill>
                  <a:srgbClr val="1836B2"/>
                </a:solidFill>
                <a:latin typeface="Fira Sans Medium Bold"/>
              </a:rPr>
              <a:t>Ισορροπημένη αξιολόγηση</a:t>
            </a:r>
          </a:p>
        </p:txBody>
      </p:sp>
      <p:pic>
        <p:nvPicPr>
          <p:cNvPr id="9" name="Immagine 8" descr="Immagine che contiene testo, grafica vettoriale, clipart">
            <a:extLst>
              <a:ext uri="{FF2B5EF4-FFF2-40B4-BE49-F238E27FC236}">
                <a16:creationId xmlns:a16="http://schemas.microsoft.com/office/drawing/2014/main" id="{BA78FFE2-7462-5064-ECF9-1779E21593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0" name="Immagine 9" descr="Immagine che contiene testo">
            <a:extLst>
              <a:ext uri="{FF2B5EF4-FFF2-40B4-BE49-F238E27FC236}">
                <a16:creationId xmlns:a16="http://schemas.microsoft.com/office/drawing/2014/main" id="{0732F63C-CE9A-E7E6-1591-57A7B6642FC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7190" y="2809911"/>
            <a:ext cx="4652839" cy="76200"/>
          </a:xfrm>
          <a:prstGeom prst="rect">
            <a:avLst/>
          </a:prstGeom>
        </p:spPr>
      </p:pic>
      <p:pic>
        <p:nvPicPr>
          <p:cNvPr id="3" name="Picture 3"/>
          <p:cNvPicPr>
            <a:picLocks noChangeAspect="1"/>
          </p:cNvPicPr>
          <p:nvPr/>
        </p:nvPicPr>
        <p:blipFill>
          <a:blip r:embed="rId4"/>
          <a:srcRect/>
          <a:stretch>
            <a:fillRect/>
          </a:stretch>
        </p:blipFill>
        <p:spPr>
          <a:xfrm>
            <a:off x="12131993" y="6091784"/>
            <a:ext cx="5474074" cy="364025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1152" y="9515866"/>
            <a:ext cx="16924915" cy="771134"/>
          </a:xfrm>
          <a:prstGeom prst="rect">
            <a:avLst/>
          </a:prstGeom>
        </p:spPr>
      </p:pic>
      <p:sp>
        <p:nvSpPr>
          <p:cNvPr id="7" name="TextBox 7"/>
          <p:cNvSpPr txBox="1"/>
          <p:nvPr/>
        </p:nvSpPr>
        <p:spPr>
          <a:xfrm>
            <a:off x="3099098" y="3187286"/>
            <a:ext cx="12089023" cy="6594562"/>
          </a:xfrm>
          <a:prstGeom prst="rect">
            <a:avLst/>
          </a:prstGeom>
        </p:spPr>
        <p:txBody>
          <a:bodyPr lIns="0" tIns="0" rIns="0" bIns="0" rtlCol="0" anchor="t">
            <a:spAutoFit/>
          </a:bodyPr>
          <a:lstStyle/>
          <a:p>
            <a:pPr marL="732180" lvl="1" indent="-366090">
              <a:lnSpc>
                <a:spcPts val="4696"/>
              </a:lnSpc>
              <a:buFont typeface="Arial"/>
              <a:buChar char="•"/>
            </a:pPr>
            <a:r>
              <a:rPr lang="el-GR" sz="3391" spc="-132" dirty="0">
                <a:solidFill>
                  <a:srgbClr val="043296"/>
                </a:solidFill>
                <a:latin typeface="Fira Sans Medium"/>
              </a:rPr>
              <a:t>Κάνοντας την σύνδεση ανάμεσα στο γνωστικό περιεχόμενο και την εφαρμογή του στον πραγματικό κόσμο είναι ένας αποτελεσματικός τρόπος για να μπορέσουν οι μαθητές να καταλάβουν ότι έχουν πραγματικό όσα κάνουν σε μια τάξη STEAM.</a:t>
            </a:r>
          </a:p>
          <a:p>
            <a:pPr marL="732180" lvl="1" indent="-366090">
              <a:lnSpc>
                <a:spcPts val="4696"/>
              </a:lnSpc>
              <a:buFont typeface="Arial"/>
              <a:buChar char="•"/>
            </a:pPr>
            <a:r>
              <a:rPr lang="el-GR" sz="3391" spc="-132" dirty="0">
                <a:solidFill>
                  <a:srgbClr val="043296"/>
                </a:solidFill>
                <a:latin typeface="Fira Sans Medium"/>
              </a:rPr>
              <a:t>Οι μαθητές θα πρέπει να γνωρίζουν πώς όσα δημιουργούν </a:t>
            </a:r>
            <a:br>
              <a:rPr lang="it-IT" sz="3391" spc="-132" dirty="0">
                <a:solidFill>
                  <a:srgbClr val="043296"/>
                </a:solidFill>
                <a:latin typeface="Fira Sans Medium"/>
              </a:rPr>
            </a:br>
            <a:r>
              <a:rPr lang="el-GR" sz="3391" spc="-132" dirty="0">
                <a:solidFill>
                  <a:srgbClr val="043296"/>
                </a:solidFill>
                <a:latin typeface="Fira Sans Medium"/>
              </a:rPr>
              <a:t>και εφαρμόζουν μπορούν να έχουν πιθανότητες και δυνατότητα εφαρμογής στον πραγματικό κόσμο. </a:t>
            </a:r>
          </a:p>
          <a:p>
            <a:pPr algn="just">
              <a:lnSpc>
                <a:spcPts val="4696"/>
              </a:lnSpc>
            </a:pPr>
            <a:endParaRPr lang="en-US" sz="3391" spc="-132" dirty="0">
              <a:solidFill>
                <a:srgbClr val="043296"/>
              </a:solidFill>
              <a:latin typeface="Fira Sans Medium"/>
            </a:endParaRPr>
          </a:p>
          <a:p>
            <a:pPr algn="just">
              <a:lnSpc>
                <a:spcPts val="4696"/>
              </a:lnSpc>
            </a:pPr>
            <a:endParaRPr lang="en-US" sz="3391" spc="-132" dirty="0">
              <a:solidFill>
                <a:srgbClr val="043296"/>
              </a:solidFill>
              <a:latin typeface="Fira Sans Medium"/>
            </a:endParaRPr>
          </a:p>
          <a:p>
            <a:pPr algn="just">
              <a:lnSpc>
                <a:spcPts val="4696"/>
              </a:lnSpc>
            </a:pPr>
            <a:endParaRPr lang="en-US" sz="3391" spc="-132" dirty="0">
              <a:solidFill>
                <a:srgbClr val="043296"/>
              </a:solidFill>
              <a:latin typeface="Fira Sans Medium"/>
            </a:endParaRPr>
          </a:p>
        </p:txBody>
      </p:sp>
      <p:sp>
        <p:nvSpPr>
          <p:cNvPr id="8" name="TextBox 8"/>
          <p:cNvSpPr txBox="1"/>
          <p:nvPr/>
        </p:nvSpPr>
        <p:spPr>
          <a:xfrm>
            <a:off x="2411946" y="1595761"/>
            <a:ext cx="13463326" cy="1051570"/>
          </a:xfrm>
          <a:prstGeom prst="rect">
            <a:avLst/>
          </a:prstGeom>
        </p:spPr>
        <p:txBody>
          <a:bodyPr wrap="square" lIns="0" tIns="0" rIns="0" bIns="0" rtlCol="0" anchor="t">
            <a:spAutoFit/>
          </a:bodyPr>
          <a:lstStyle/>
          <a:p>
            <a:pPr algn="ctr">
              <a:lnSpc>
                <a:spcPts val="8189"/>
              </a:lnSpc>
            </a:pPr>
            <a:r>
              <a:rPr lang="el-GR" sz="6999" spc="209" dirty="0">
                <a:solidFill>
                  <a:srgbClr val="1836B2"/>
                </a:solidFill>
                <a:latin typeface="Fira Sans Medium"/>
              </a:rPr>
              <a:t>Δώρο: η μάθηση αποκτά νόημα</a:t>
            </a:r>
          </a:p>
        </p:txBody>
      </p:sp>
      <p:pic>
        <p:nvPicPr>
          <p:cNvPr id="9" name="Immagine 8" descr="Immagine che contiene testo, grafica vettoriale, clipart">
            <a:extLst>
              <a:ext uri="{FF2B5EF4-FFF2-40B4-BE49-F238E27FC236}">
                <a16:creationId xmlns:a16="http://schemas.microsoft.com/office/drawing/2014/main" id="{10683F1C-02E0-8BB5-5AF7-CBCEC690E1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0" name="Immagine 9" descr="Immagine che contiene testo">
            <a:extLst>
              <a:ext uri="{FF2B5EF4-FFF2-40B4-BE49-F238E27FC236}">
                <a16:creationId xmlns:a16="http://schemas.microsoft.com/office/drawing/2014/main" id="{CAFD6499-CAFC-511B-EDE9-32DE60DA5DA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62400" y="1025576"/>
            <a:ext cx="14325600" cy="1704975"/>
          </a:xfrm>
          <a:prstGeom prst="rect">
            <a:avLst/>
          </a:prstGeom>
        </p:spPr>
      </p:pic>
      <p:grpSp>
        <p:nvGrpSpPr>
          <p:cNvPr id="5" name="Group 5"/>
          <p:cNvGrpSpPr/>
          <p:nvPr/>
        </p:nvGrpSpPr>
        <p:grpSpPr>
          <a:xfrm>
            <a:off x="8110127" y="3367063"/>
            <a:ext cx="8064819" cy="689837"/>
            <a:chOff x="0" y="300611"/>
            <a:chExt cx="10753092" cy="919783"/>
          </a:xfrm>
        </p:grpSpPr>
        <p:grpSp>
          <p:nvGrpSpPr>
            <p:cNvPr id="6" name="Group 6"/>
            <p:cNvGrpSpPr/>
            <p:nvPr/>
          </p:nvGrpSpPr>
          <p:grpSpPr>
            <a:xfrm>
              <a:off x="0" y="300611"/>
              <a:ext cx="10354669" cy="919783"/>
              <a:chOff x="0" y="0"/>
              <a:chExt cx="19236266" cy="1708715"/>
            </a:xfrm>
          </p:grpSpPr>
          <p:sp>
            <p:nvSpPr>
              <p:cNvPr id="7" name="Freeform 7"/>
              <p:cNvSpPr/>
              <p:nvPr/>
            </p:nvSpPr>
            <p:spPr>
              <a:xfrm>
                <a:off x="0" y="0"/>
                <a:ext cx="19236182" cy="1708733"/>
              </a:xfrm>
              <a:custGeom>
                <a:avLst/>
                <a:gdLst/>
                <a:ahLst/>
                <a:cxnLst/>
                <a:rect l="l" t="t" r="r" b="b"/>
                <a:pathLst>
                  <a:path w="19236182" h="1708733">
                    <a:moveTo>
                      <a:pt x="0" y="170836"/>
                    </a:moveTo>
                    <a:cubicBezTo>
                      <a:pt x="0" y="76463"/>
                      <a:pt x="104648" y="0"/>
                      <a:pt x="233807" y="0"/>
                    </a:cubicBezTo>
                    <a:lnTo>
                      <a:pt x="19002375" y="0"/>
                    </a:lnTo>
                    <a:cubicBezTo>
                      <a:pt x="19131535" y="0"/>
                      <a:pt x="19236182" y="76463"/>
                      <a:pt x="19236182" y="170836"/>
                    </a:cubicBezTo>
                    <a:lnTo>
                      <a:pt x="19236182" y="1537800"/>
                    </a:lnTo>
                    <a:cubicBezTo>
                      <a:pt x="19236182" y="1632173"/>
                      <a:pt x="19131535" y="1708636"/>
                      <a:pt x="19002375" y="1708636"/>
                    </a:cubicBezTo>
                    <a:lnTo>
                      <a:pt x="233807" y="1708636"/>
                    </a:lnTo>
                    <a:cubicBezTo>
                      <a:pt x="104648" y="1708733"/>
                      <a:pt x="0" y="1632173"/>
                      <a:pt x="0" y="1537800"/>
                    </a:cubicBezTo>
                    <a:close/>
                  </a:path>
                </a:pathLst>
              </a:custGeom>
              <a:solidFill>
                <a:srgbClr val="EFE2F8"/>
              </a:solidFill>
            </p:spPr>
          </p:sp>
        </p:grpSp>
        <p:sp>
          <p:nvSpPr>
            <p:cNvPr id="8" name="TextBox 8"/>
            <p:cNvSpPr txBox="1"/>
            <p:nvPr/>
          </p:nvSpPr>
          <p:spPr>
            <a:xfrm>
              <a:off x="2876539" y="466339"/>
              <a:ext cx="7876553" cy="674544"/>
            </a:xfrm>
            <a:prstGeom prst="rect">
              <a:avLst/>
            </a:prstGeom>
          </p:spPr>
          <p:txBody>
            <a:bodyPr lIns="0" tIns="0" rIns="0" bIns="0" rtlCol="0" anchor="t">
              <a:spAutoFit/>
            </a:bodyPr>
            <a:lstStyle/>
            <a:p>
              <a:pPr algn="just">
                <a:lnSpc>
                  <a:spcPts val="4155"/>
                </a:lnSpc>
              </a:pPr>
              <a:r>
                <a:rPr lang="el-GR" sz="3000" dirty="0">
                  <a:solidFill>
                    <a:srgbClr val="1836B2"/>
                  </a:solidFill>
                  <a:latin typeface="Fira Sans Medium"/>
                </a:rPr>
                <a:t>Σκέφτομαι έξω από το κουτί</a:t>
              </a:r>
            </a:p>
          </p:txBody>
        </p:sp>
      </p:grpSp>
      <p:grpSp>
        <p:nvGrpSpPr>
          <p:cNvPr id="9" name="Group 9"/>
          <p:cNvGrpSpPr/>
          <p:nvPr/>
        </p:nvGrpSpPr>
        <p:grpSpPr>
          <a:xfrm>
            <a:off x="8110127" y="4368010"/>
            <a:ext cx="8082632" cy="689837"/>
            <a:chOff x="0" y="300611"/>
            <a:chExt cx="10776842" cy="919783"/>
          </a:xfrm>
        </p:grpSpPr>
        <p:grpSp>
          <p:nvGrpSpPr>
            <p:cNvPr id="10" name="Group 10"/>
            <p:cNvGrpSpPr/>
            <p:nvPr/>
          </p:nvGrpSpPr>
          <p:grpSpPr>
            <a:xfrm>
              <a:off x="0" y="300611"/>
              <a:ext cx="10354669" cy="919783"/>
              <a:chOff x="0" y="0"/>
              <a:chExt cx="19236266" cy="1708715"/>
            </a:xfrm>
          </p:grpSpPr>
          <p:sp>
            <p:nvSpPr>
              <p:cNvPr id="11" name="Freeform 11"/>
              <p:cNvSpPr/>
              <p:nvPr/>
            </p:nvSpPr>
            <p:spPr>
              <a:xfrm>
                <a:off x="0" y="0"/>
                <a:ext cx="19236182" cy="1708733"/>
              </a:xfrm>
              <a:custGeom>
                <a:avLst/>
                <a:gdLst/>
                <a:ahLst/>
                <a:cxnLst/>
                <a:rect l="l" t="t" r="r" b="b"/>
                <a:pathLst>
                  <a:path w="19236182" h="1708733">
                    <a:moveTo>
                      <a:pt x="0" y="170836"/>
                    </a:moveTo>
                    <a:cubicBezTo>
                      <a:pt x="0" y="76463"/>
                      <a:pt x="104648" y="0"/>
                      <a:pt x="233807" y="0"/>
                    </a:cubicBezTo>
                    <a:lnTo>
                      <a:pt x="19002375" y="0"/>
                    </a:lnTo>
                    <a:cubicBezTo>
                      <a:pt x="19131535" y="0"/>
                      <a:pt x="19236182" y="76463"/>
                      <a:pt x="19236182" y="170836"/>
                    </a:cubicBezTo>
                    <a:lnTo>
                      <a:pt x="19236182" y="1537800"/>
                    </a:lnTo>
                    <a:cubicBezTo>
                      <a:pt x="19236182" y="1632173"/>
                      <a:pt x="19131535" y="1708636"/>
                      <a:pt x="19002375" y="1708636"/>
                    </a:cubicBezTo>
                    <a:lnTo>
                      <a:pt x="233807" y="1708636"/>
                    </a:lnTo>
                    <a:cubicBezTo>
                      <a:pt x="104648" y="1708733"/>
                      <a:pt x="0" y="1632173"/>
                      <a:pt x="0" y="1537800"/>
                    </a:cubicBezTo>
                    <a:close/>
                  </a:path>
                </a:pathLst>
              </a:custGeom>
              <a:solidFill>
                <a:srgbClr val="EFE2F8"/>
              </a:solidFill>
            </p:spPr>
          </p:sp>
        </p:grpSp>
        <p:sp>
          <p:nvSpPr>
            <p:cNvPr id="12" name="TextBox 12"/>
            <p:cNvSpPr txBox="1"/>
            <p:nvPr/>
          </p:nvSpPr>
          <p:spPr>
            <a:xfrm>
              <a:off x="2900289" y="448933"/>
              <a:ext cx="7876553" cy="674544"/>
            </a:xfrm>
            <a:prstGeom prst="rect">
              <a:avLst/>
            </a:prstGeom>
          </p:spPr>
          <p:txBody>
            <a:bodyPr lIns="0" tIns="0" rIns="0" bIns="0" rtlCol="0" anchor="t">
              <a:spAutoFit/>
            </a:bodyPr>
            <a:lstStyle/>
            <a:p>
              <a:pPr algn="just">
                <a:lnSpc>
                  <a:spcPts val="4155"/>
                </a:lnSpc>
              </a:pPr>
              <a:r>
                <a:rPr lang="el-GR" sz="3000" dirty="0">
                  <a:solidFill>
                    <a:srgbClr val="1836B2"/>
                  </a:solidFill>
                  <a:latin typeface="Fira Sans Medium"/>
                </a:rPr>
                <a:t>Αύξηση κινήτρων</a:t>
              </a:r>
            </a:p>
          </p:txBody>
        </p:sp>
      </p:grpSp>
      <p:grpSp>
        <p:nvGrpSpPr>
          <p:cNvPr id="13" name="Group 13"/>
          <p:cNvGrpSpPr/>
          <p:nvPr/>
        </p:nvGrpSpPr>
        <p:grpSpPr>
          <a:xfrm>
            <a:off x="8197472" y="7370998"/>
            <a:ext cx="7977474" cy="689837"/>
            <a:chOff x="0" y="300611"/>
            <a:chExt cx="10636632" cy="919783"/>
          </a:xfrm>
        </p:grpSpPr>
        <p:grpSp>
          <p:nvGrpSpPr>
            <p:cNvPr id="14" name="Group 14"/>
            <p:cNvGrpSpPr/>
            <p:nvPr/>
          </p:nvGrpSpPr>
          <p:grpSpPr>
            <a:xfrm>
              <a:off x="0" y="300611"/>
              <a:ext cx="10354669" cy="919783"/>
              <a:chOff x="0" y="0"/>
              <a:chExt cx="19236266" cy="1708715"/>
            </a:xfrm>
          </p:grpSpPr>
          <p:sp>
            <p:nvSpPr>
              <p:cNvPr id="15" name="Freeform 15"/>
              <p:cNvSpPr/>
              <p:nvPr/>
            </p:nvSpPr>
            <p:spPr>
              <a:xfrm>
                <a:off x="0" y="0"/>
                <a:ext cx="19236182" cy="1708733"/>
              </a:xfrm>
              <a:custGeom>
                <a:avLst/>
                <a:gdLst/>
                <a:ahLst/>
                <a:cxnLst/>
                <a:rect l="l" t="t" r="r" b="b"/>
                <a:pathLst>
                  <a:path w="19236182" h="1708733">
                    <a:moveTo>
                      <a:pt x="0" y="170836"/>
                    </a:moveTo>
                    <a:cubicBezTo>
                      <a:pt x="0" y="76463"/>
                      <a:pt x="104648" y="0"/>
                      <a:pt x="233807" y="0"/>
                    </a:cubicBezTo>
                    <a:lnTo>
                      <a:pt x="19002375" y="0"/>
                    </a:lnTo>
                    <a:cubicBezTo>
                      <a:pt x="19131535" y="0"/>
                      <a:pt x="19236182" y="76463"/>
                      <a:pt x="19236182" y="170836"/>
                    </a:cubicBezTo>
                    <a:lnTo>
                      <a:pt x="19236182" y="1537800"/>
                    </a:lnTo>
                    <a:cubicBezTo>
                      <a:pt x="19236182" y="1632173"/>
                      <a:pt x="19131535" y="1708636"/>
                      <a:pt x="19002375" y="1708636"/>
                    </a:cubicBezTo>
                    <a:lnTo>
                      <a:pt x="233807" y="1708636"/>
                    </a:lnTo>
                    <a:cubicBezTo>
                      <a:pt x="104648" y="1708733"/>
                      <a:pt x="0" y="1632173"/>
                      <a:pt x="0" y="1537800"/>
                    </a:cubicBezTo>
                    <a:close/>
                  </a:path>
                </a:pathLst>
              </a:custGeom>
              <a:solidFill>
                <a:srgbClr val="EFE2F8"/>
              </a:solidFill>
            </p:spPr>
          </p:sp>
        </p:grpSp>
        <p:sp>
          <p:nvSpPr>
            <p:cNvPr id="16" name="TextBox 16"/>
            <p:cNvSpPr txBox="1"/>
            <p:nvPr/>
          </p:nvSpPr>
          <p:spPr>
            <a:xfrm>
              <a:off x="2760079" y="418221"/>
              <a:ext cx="7876553" cy="674544"/>
            </a:xfrm>
            <a:prstGeom prst="rect">
              <a:avLst/>
            </a:prstGeom>
          </p:spPr>
          <p:txBody>
            <a:bodyPr lIns="0" tIns="0" rIns="0" bIns="0" rtlCol="0" anchor="t">
              <a:spAutoFit/>
            </a:bodyPr>
            <a:lstStyle/>
            <a:p>
              <a:pPr algn="just">
                <a:lnSpc>
                  <a:spcPts val="4155"/>
                </a:lnSpc>
              </a:pPr>
              <a:r>
                <a:rPr lang="el-GR" sz="3000" dirty="0">
                  <a:solidFill>
                    <a:srgbClr val="1836B2"/>
                  </a:solidFill>
                  <a:latin typeface="Fira Sans Medium"/>
                </a:rPr>
                <a:t>Καλλιέργεια επικοινωνίας</a:t>
              </a:r>
            </a:p>
          </p:txBody>
        </p:sp>
      </p:grpSp>
      <p:grpSp>
        <p:nvGrpSpPr>
          <p:cNvPr id="17" name="Group 17"/>
          <p:cNvGrpSpPr/>
          <p:nvPr/>
        </p:nvGrpSpPr>
        <p:grpSpPr>
          <a:xfrm>
            <a:off x="8110127" y="5368958"/>
            <a:ext cx="8064819" cy="689837"/>
            <a:chOff x="0" y="300611"/>
            <a:chExt cx="10753092" cy="919783"/>
          </a:xfrm>
        </p:grpSpPr>
        <p:grpSp>
          <p:nvGrpSpPr>
            <p:cNvPr id="18" name="Group 18"/>
            <p:cNvGrpSpPr/>
            <p:nvPr/>
          </p:nvGrpSpPr>
          <p:grpSpPr>
            <a:xfrm>
              <a:off x="0" y="300611"/>
              <a:ext cx="10354669" cy="919783"/>
              <a:chOff x="0" y="0"/>
              <a:chExt cx="19236266" cy="1708715"/>
            </a:xfrm>
          </p:grpSpPr>
          <p:sp>
            <p:nvSpPr>
              <p:cNvPr id="19" name="Freeform 19"/>
              <p:cNvSpPr/>
              <p:nvPr/>
            </p:nvSpPr>
            <p:spPr>
              <a:xfrm>
                <a:off x="0" y="0"/>
                <a:ext cx="19236182" cy="1708733"/>
              </a:xfrm>
              <a:custGeom>
                <a:avLst/>
                <a:gdLst/>
                <a:ahLst/>
                <a:cxnLst/>
                <a:rect l="l" t="t" r="r" b="b"/>
                <a:pathLst>
                  <a:path w="19236182" h="1708733">
                    <a:moveTo>
                      <a:pt x="0" y="170836"/>
                    </a:moveTo>
                    <a:cubicBezTo>
                      <a:pt x="0" y="76463"/>
                      <a:pt x="104648" y="0"/>
                      <a:pt x="233807" y="0"/>
                    </a:cubicBezTo>
                    <a:lnTo>
                      <a:pt x="19002375" y="0"/>
                    </a:lnTo>
                    <a:cubicBezTo>
                      <a:pt x="19131535" y="0"/>
                      <a:pt x="19236182" y="76463"/>
                      <a:pt x="19236182" y="170836"/>
                    </a:cubicBezTo>
                    <a:lnTo>
                      <a:pt x="19236182" y="1537800"/>
                    </a:lnTo>
                    <a:cubicBezTo>
                      <a:pt x="19236182" y="1632173"/>
                      <a:pt x="19131535" y="1708636"/>
                      <a:pt x="19002375" y="1708636"/>
                    </a:cubicBezTo>
                    <a:lnTo>
                      <a:pt x="233807" y="1708636"/>
                    </a:lnTo>
                    <a:cubicBezTo>
                      <a:pt x="104648" y="1708733"/>
                      <a:pt x="0" y="1632173"/>
                      <a:pt x="0" y="1537800"/>
                    </a:cubicBezTo>
                    <a:close/>
                  </a:path>
                </a:pathLst>
              </a:custGeom>
              <a:solidFill>
                <a:srgbClr val="EFE2F8"/>
              </a:solidFill>
            </p:spPr>
          </p:sp>
        </p:grpSp>
        <p:sp>
          <p:nvSpPr>
            <p:cNvPr id="20" name="TextBox 20"/>
            <p:cNvSpPr txBox="1"/>
            <p:nvPr/>
          </p:nvSpPr>
          <p:spPr>
            <a:xfrm>
              <a:off x="2876539" y="374821"/>
              <a:ext cx="7876553" cy="674544"/>
            </a:xfrm>
            <a:prstGeom prst="rect">
              <a:avLst/>
            </a:prstGeom>
          </p:spPr>
          <p:txBody>
            <a:bodyPr lIns="0" tIns="0" rIns="0" bIns="0" rtlCol="0" anchor="t">
              <a:spAutoFit/>
            </a:bodyPr>
            <a:lstStyle/>
            <a:p>
              <a:pPr algn="just">
                <a:lnSpc>
                  <a:spcPts val="4155"/>
                </a:lnSpc>
              </a:pPr>
              <a:r>
                <a:rPr lang="el-GR" sz="3000" dirty="0">
                  <a:solidFill>
                    <a:srgbClr val="1836B2"/>
                  </a:solidFill>
                  <a:latin typeface="Fira Sans Medium"/>
                </a:rPr>
                <a:t>Συνεργατική μάθηση</a:t>
              </a:r>
            </a:p>
          </p:txBody>
        </p:sp>
      </p:grpSp>
      <p:grpSp>
        <p:nvGrpSpPr>
          <p:cNvPr id="21" name="Group 21"/>
          <p:cNvGrpSpPr/>
          <p:nvPr/>
        </p:nvGrpSpPr>
        <p:grpSpPr>
          <a:xfrm>
            <a:off x="8197472" y="6369978"/>
            <a:ext cx="7977474" cy="689837"/>
            <a:chOff x="0" y="300611"/>
            <a:chExt cx="10636632" cy="919783"/>
          </a:xfrm>
        </p:grpSpPr>
        <p:grpSp>
          <p:nvGrpSpPr>
            <p:cNvPr id="22" name="Group 22"/>
            <p:cNvGrpSpPr/>
            <p:nvPr/>
          </p:nvGrpSpPr>
          <p:grpSpPr>
            <a:xfrm>
              <a:off x="0" y="300611"/>
              <a:ext cx="10354669" cy="919783"/>
              <a:chOff x="0" y="0"/>
              <a:chExt cx="19236266" cy="1708715"/>
            </a:xfrm>
          </p:grpSpPr>
          <p:sp>
            <p:nvSpPr>
              <p:cNvPr id="23" name="Freeform 23"/>
              <p:cNvSpPr/>
              <p:nvPr/>
            </p:nvSpPr>
            <p:spPr>
              <a:xfrm>
                <a:off x="0" y="0"/>
                <a:ext cx="19236182" cy="1708733"/>
              </a:xfrm>
              <a:custGeom>
                <a:avLst/>
                <a:gdLst/>
                <a:ahLst/>
                <a:cxnLst/>
                <a:rect l="l" t="t" r="r" b="b"/>
                <a:pathLst>
                  <a:path w="19236182" h="1708733">
                    <a:moveTo>
                      <a:pt x="0" y="170836"/>
                    </a:moveTo>
                    <a:cubicBezTo>
                      <a:pt x="0" y="76463"/>
                      <a:pt x="104648" y="0"/>
                      <a:pt x="233807" y="0"/>
                    </a:cubicBezTo>
                    <a:lnTo>
                      <a:pt x="19002375" y="0"/>
                    </a:lnTo>
                    <a:cubicBezTo>
                      <a:pt x="19131535" y="0"/>
                      <a:pt x="19236182" y="76463"/>
                      <a:pt x="19236182" y="170836"/>
                    </a:cubicBezTo>
                    <a:lnTo>
                      <a:pt x="19236182" y="1537800"/>
                    </a:lnTo>
                    <a:cubicBezTo>
                      <a:pt x="19236182" y="1632173"/>
                      <a:pt x="19131535" y="1708636"/>
                      <a:pt x="19002375" y="1708636"/>
                    </a:cubicBezTo>
                    <a:lnTo>
                      <a:pt x="233807" y="1708636"/>
                    </a:lnTo>
                    <a:cubicBezTo>
                      <a:pt x="104648" y="1708733"/>
                      <a:pt x="0" y="1632173"/>
                      <a:pt x="0" y="1537800"/>
                    </a:cubicBezTo>
                    <a:close/>
                  </a:path>
                </a:pathLst>
              </a:custGeom>
              <a:solidFill>
                <a:srgbClr val="EFE2F8"/>
              </a:solidFill>
            </p:spPr>
          </p:sp>
        </p:grpSp>
        <p:sp>
          <p:nvSpPr>
            <p:cNvPr id="24" name="TextBox 24"/>
            <p:cNvSpPr txBox="1"/>
            <p:nvPr/>
          </p:nvSpPr>
          <p:spPr>
            <a:xfrm>
              <a:off x="2760079" y="461716"/>
              <a:ext cx="7876553" cy="674544"/>
            </a:xfrm>
            <a:prstGeom prst="rect">
              <a:avLst/>
            </a:prstGeom>
          </p:spPr>
          <p:txBody>
            <a:bodyPr lIns="0" tIns="0" rIns="0" bIns="0" rtlCol="0" anchor="t">
              <a:spAutoFit/>
            </a:bodyPr>
            <a:lstStyle/>
            <a:p>
              <a:pPr algn="just">
                <a:lnSpc>
                  <a:spcPts val="4155"/>
                </a:lnSpc>
              </a:pPr>
              <a:r>
                <a:rPr lang="el-GR" sz="3000" dirty="0">
                  <a:solidFill>
                    <a:srgbClr val="1836B2"/>
                  </a:solidFill>
                  <a:latin typeface="Fira Sans Medium"/>
                </a:rPr>
                <a:t>Πρακτική μάθηση</a:t>
              </a:r>
            </a:p>
          </p:txBody>
        </p:sp>
      </p:grpSp>
      <p:grpSp>
        <p:nvGrpSpPr>
          <p:cNvPr id="25" name="Group 25"/>
          <p:cNvGrpSpPr/>
          <p:nvPr/>
        </p:nvGrpSpPr>
        <p:grpSpPr>
          <a:xfrm>
            <a:off x="8197472" y="8372018"/>
            <a:ext cx="7977474" cy="689837"/>
            <a:chOff x="0" y="300611"/>
            <a:chExt cx="10636632" cy="919783"/>
          </a:xfrm>
        </p:grpSpPr>
        <p:grpSp>
          <p:nvGrpSpPr>
            <p:cNvPr id="26" name="Group 26"/>
            <p:cNvGrpSpPr/>
            <p:nvPr/>
          </p:nvGrpSpPr>
          <p:grpSpPr>
            <a:xfrm>
              <a:off x="0" y="300611"/>
              <a:ext cx="10354669" cy="919783"/>
              <a:chOff x="0" y="0"/>
              <a:chExt cx="19236266" cy="1708715"/>
            </a:xfrm>
          </p:grpSpPr>
          <p:sp>
            <p:nvSpPr>
              <p:cNvPr id="27" name="Freeform 27"/>
              <p:cNvSpPr/>
              <p:nvPr/>
            </p:nvSpPr>
            <p:spPr>
              <a:xfrm>
                <a:off x="0" y="0"/>
                <a:ext cx="19236182" cy="1708733"/>
              </a:xfrm>
              <a:custGeom>
                <a:avLst/>
                <a:gdLst/>
                <a:ahLst/>
                <a:cxnLst/>
                <a:rect l="l" t="t" r="r" b="b"/>
                <a:pathLst>
                  <a:path w="19236182" h="1708733">
                    <a:moveTo>
                      <a:pt x="0" y="170836"/>
                    </a:moveTo>
                    <a:cubicBezTo>
                      <a:pt x="0" y="76463"/>
                      <a:pt x="104648" y="0"/>
                      <a:pt x="233807" y="0"/>
                    </a:cubicBezTo>
                    <a:lnTo>
                      <a:pt x="19002375" y="0"/>
                    </a:lnTo>
                    <a:cubicBezTo>
                      <a:pt x="19131535" y="0"/>
                      <a:pt x="19236182" y="76463"/>
                      <a:pt x="19236182" y="170836"/>
                    </a:cubicBezTo>
                    <a:lnTo>
                      <a:pt x="19236182" y="1537800"/>
                    </a:lnTo>
                    <a:cubicBezTo>
                      <a:pt x="19236182" y="1632173"/>
                      <a:pt x="19131535" y="1708636"/>
                      <a:pt x="19002375" y="1708636"/>
                    </a:cubicBezTo>
                    <a:lnTo>
                      <a:pt x="233807" y="1708636"/>
                    </a:lnTo>
                    <a:cubicBezTo>
                      <a:pt x="104648" y="1708733"/>
                      <a:pt x="0" y="1632173"/>
                      <a:pt x="0" y="1537800"/>
                    </a:cubicBezTo>
                    <a:close/>
                  </a:path>
                </a:pathLst>
              </a:custGeom>
              <a:solidFill>
                <a:srgbClr val="EFE2F8"/>
              </a:solidFill>
            </p:spPr>
          </p:sp>
        </p:grpSp>
        <p:sp>
          <p:nvSpPr>
            <p:cNvPr id="28" name="TextBox 28"/>
            <p:cNvSpPr txBox="1"/>
            <p:nvPr/>
          </p:nvSpPr>
          <p:spPr>
            <a:xfrm>
              <a:off x="2760079" y="374724"/>
              <a:ext cx="7876553" cy="674544"/>
            </a:xfrm>
            <a:prstGeom prst="rect">
              <a:avLst/>
            </a:prstGeom>
          </p:spPr>
          <p:txBody>
            <a:bodyPr lIns="0" tIns="0" rIns="0" bIns="0" rtlCol="0" anchor="t">
              <a:spAutoFit/>
            </a:bodyPr>
            <a:lstStyle/>
            <a:p>
              <a:pPr algn="just">
                <a:lnSpc>
                  <a:spcPts val="4155"/>
                </a:lnSpc>
              </a:pPr>
              <a:r>
                <a:rPr lang="el-GR" sz="3000" dirty="0">
                  <a:solidFill>
                    <a:srgbClr val="1836B2"/>
                  </a:solidFill>
                  <a:latin typeface="Fira Sans Medium"/>
                </a:rPr>
                <a:t>Δεξιότητες επικοινωνίας</a:t>
              </a:r>
            </a:p>
          </p:txBody>
        </p:sp>
      </p:grpSp>
      <p:grpSp>
        <p:nvGrpSpPr>
          <p:cNvPr id="29" name="Group 29"/>
          <p:cNvGrpSpPr/>
          <p:nvPr/>
        </p:nvGrpSpPr>
        <p:grpSpPr>
          <a:xfrm>
            <a:off x="8848693" y="3423200"/>
            <a:ext cx="590582" cy="590582"/>
            <a:chOff x="0" y="0"/>
            <a:chExt cx="787442" cy="787442"/>
          </a:xfrm>
        </p:grpSpPr>
        <p:sp>
          <p:nvSpPr>
            <p:cNvPr id="30" name="Freeform 30"/>
            <p:cNvSpPr/>
            <p:nvPr/>
          </p:nvSpPr>
          <p:spPr>
            <a:xfrm>
              <a:off x="12700" y="12700"/>
              <a:ext cx="762000" cy="762000"/>
            </a:xfrm>
            <a:custGeom>
              <a:avLst/>
              <a:gdLst/>
              <a:ahLst/>
              <a:cxnLst/>
              <a:rect l="l" t="t" r="r" b="b"/>
              <a:pathLst>
                <a:path w="762000" h="762000">
                  <a:moveTo>
                    <a:pt x="0" y="0"/>
                  </a:moveTo>
                  <a:lnTo>
                    <a:pt x="762000" y="0"/>
                  </a:lnTo>
                  <a:lnTo>
                    <a:pt x="762000" y="762000"/>
                  </a:lnTo>
                  <a:lnTo>
                    <a:pt x="0" y="762000"/>
                  </a:lnTo>
                  <a:close/>
                </a:path>
              </a:pathLst>
            </a:custGeom>
            <a:blipFill>
              <a:blip r:embed="rId4"/>
              <a:stretch>
                <a:fillRect l="-1666" t="-1666" r="-1672" b="-1672"/>
              </a:stretch>
            </a:blipFill>
          </p:spPr>
          <p:txBody>
            <a:bodyPr/>
            <a:lstStyle/>
            <a:p>
              <a:endParaRPr lang="it-IT" dirty="0"/>
            </a:p>
          </p:txBody>
        </p:sp>
        <p:sp>
          <p:nvSpPr>
            <p:cNvPr id="31" name="Freeform 31"/>
            <p:cNvSpPr/>
            <p:nvPr/>
          </p:nvSpPr>
          <p:spPr>
            <a:xfrm>
              <a:off x="0" y="0"/>
              <a:ext cx="787400" cy="787400"/>
            </a:xfrm>
            <a:custGeom>
              <a:avLst/>
              <a:gdLst/>
              <a:ahLst/>
              <a:cxnLst/>
              <a:rect l="l" t="t" r="r" b="b"/>
              <a:pathLst>
                <a:path w="787400" h="787400">
                  <a:moveTo>
                    <a:pt x="12700" y="0"/>
                  </a:moveTo>
                  <a:lnTo>
                    <a:pt x="774700" y="0"/>
                  </a:lnTo>
                  <a:cubicBezTo>
                    <a:pt x="781685" y="0"/>
                    <a:pt x="787400" y="5715"/>
                    <a:pt x="787400" y="12700"/>
                  </a:cubicBezTo>
                  <a:lnTo>
                    <a:pt x="787400" y="774700"/>
                  </a:lnTo>
                  <a:cubicBezTo>
                    <a:pt x="787400" y="781685"/>
                    <a:pt x="781685" y="787400"/>
                    <a:pt x="774700" y="787400"/>
                  </a:cubicBezTo>
                  <a:lnTo>
                    <a:pt x="12700" y="787400"/>
                  </a:lnTo>
                  <a:cubicBezTo>
                    <a:pt x="5715" y="787400"/>
                    <a:pt x="0" y="781685"/>
                    <a:pt x="0" y="774700"/>
                  </a:cubicBezTo>
                  <a:lnTo>
                    <a:pt x="0" y="12700"/>
                  </a:lnTo>
                  <a:cubicBezTo>
                    <a:pt x="0" y="5715"/>
                    <a:pt x="5715" y="0"/>
                    <a:pt x="12700" y="0"/>
                  </a:cubicBezTo>
                  <a:moveTo>
                    <a:pt x="12700" y="25400"/>
                  </a:moveTo>
                  <a:lnTo>
                    <a:pt x="12700" y="12700"/>
                  </a:lnTo>
                  <a:lnTo>
                    <a:pt x="25400" y="12700"/>
                  </a:lnTo>
                  <a:lnTo>
                    <a:pt x="25400" y="774700"/>
                  </a:lnTo>
                  <a:lnTo>
                    <a:pt x="12700" y="774700"/>
                  </a:lnTo>
                  <a:lnTo>
                    <a:pt x="12700" y="762000"/>
                  </a:lnTo>
                  <a:lnTo>
                    <a:pt x="774700" y="762000"/>
                  </a:lnTo>
                  <a:lnTo>
                    <a:pt x="774700" y="774700"/>
                  </a:lnTo>
                  <a:lnTo>
                    <a:pt x="762000" y="774700"/>
                  </a:lnTo>
                  <a:lnTo>
                    <a:pt x="762000" y="12700"/>
                  </a:lnTo>
                  <a:lnTo>
                    <a:pt x="774700" y="12700"/>
                  </a:lnTo>
                  <a:lnTo>
                    <a:pt x="774700" y="25400"/>
                  </a:lnTo>
                  <a:lnTo>
                    <a:pt x="12700" y="25400"/>
                  </a:lnTo>
                  <a:close/>
                </a:path>
              </a:pathLst>
            </a:custGeom>
            <a:solidFill>
              <a:srgbClr val="FFFFFF"/>
            </a:solidFill>
          </p:spPr>
          <p:txBody>
            <a:bodyPr/>
            <a:lstStyle/>
            <a:p>
              <a:endParaRPr lang="it-IT" dirty="0"/>
            </a:p>
          </p:txBody>
        </p:sp>
      </p:grpSp>
      <p:grpSp>
        <p:nvGrpSpPr>
          <p:cNvPr id="32" name="Group 32"/>
          <p:cNvGrpSpPr/>
          <p:nvPr/>
        </p:nvGrpSpPr>
        <p:grpSpPr>
          <a:xfrm>
            <a:off x="8848709" y="4422641"/>
            <a:ext cx="590582" cy="590582"/>
            <a:chOff x="0" y="0"/>
            <a:chExt cx="787442" cy="787442"/>
          </a:xfrm>
        </p:grpSpPr>
        <p:sp>
          <p:nvSpPr>
            <p:cNvPr id="33" name="Freeform 33"/>
            <p:cNvSpPr/>
            <p:nvPr/>
          </p:nvSpPr>
          <p:spPr>
            <a:xfrm>
              <a:off x="12700" y="12700"/>
              <a:ext cx="762000" cy="762000"/>
            </a:xfrm>
            <a:custGeom>
              <a:avLst/>
              <a:gdLst/>
              <a:ahLst/>
              <a:cxnLst/>
              <a:rect l="l" t="t" r="r" b="b"/>
              <a:pathLst>
                <a:path w="762000" h="762000">
                  <a:moveTo>
                    <a:pt x="0" y="0"/>
                  </a:moveTo>
                  <a:lnTo>
                    <a:pt x="762000" y="0"/>
                  </a:lnTo>
                  <a:lnTo>
                    <a:pt x="762000" y="762000"/>
                  </a:lnTo>
                  <a:lnTo>
                    <a:pt x="0" y="762000"/>
                  </a:lnTo>
                  <a:close/>
                </a:path>
              </a:pathLst>
            </a:custGeom>
            <a:blipFill>
              <a:blip r:embed="rId5"/>
              <a:stretch>
                <a:fillRect l="-1666" t="-1666" r="-1672" b="-1672"/>
              </a:stretch>
            </a:blipFill>
          </p:spPr>
          <p:txBody>
            <a:bodyPr/>
            <a:lstStyle/>
            <a:p>
              <a:endParaRPr lang="it-IT"/>
            </a:p>
          </p:txBody>
        </p:sp>
        <p:sp>
          <p:nvSpPr>
            <p:cNvPr id="34" name="Freeform 34"/>
            <p:cNvSpPr/>
            <p:nvPr/>
          </p:nvSpPr>
          <p:spPr>
            <a:xfrm>
              <a:off x="0" y="0"/>
              <a:ext cx="787400" cy="787400"/>
            </a:xfrm>
            <a:custGeom>
              <a:avLst/>
              <a:gdLst/>
              <a:ahLst/>
              <a:cxnLst/>
              <a:rect l="l" t="t" r="r" b="b"/>
              <a:pathLst>
                <a:path w="787400" h="787400">
                  <a:moveTo>
                    <a:pt x="12700" y="0"/>
                  </a:moveTo>
                  <a:lnTo>
                    <a:pt x="774700" y="0"/>
                  </a:lnTo>
                  <a:cubicBezTo>
                    <a:pt x="781685" y="0"/>
                    <a:pt x="787400" y="5715"/>
                    <a:pt x="787400" y="12700"/>
                  </a:cubicBezTo>
                  <a:lnTo>
                    <a:pt x="787400" y="774700"/>
                  </a:lnTo>
                  <a:cubicBezTo>
                    <a:pt x="787400" y="781685"/>
                    <a:pt x="781685" y="787400"/>
                    <a:pt x="774700" y="787400"/>
                  </a:cubicBezTo>
                  <a:lnTo>
                    <a:pt x="12700" y="787400"/>
                  </a:lnTo>
                  <a:cubicBezTo>
                    <a:pt x="5715" y="787400"/>
                    <a:pt x="0" y="781685"/>
                    <a:pt x="0" y="774700"/>
                  </a:cubicBezTo>
                  <a:lnTo>
                    <a:pt x="0" y="12700"/>
                  </a:lnTo>
                  <a:cubicBezTo>
                    <a:pt x="0" y="5715"/>
                    <a:pt x="5715" y="0"/>
                    <a:pt x="12700" y="0"/>
                  </a:cubicBezTo>
                  <a:moveTo>
                    <a:pt x="12700" y="25400"/>
                  </a:moveTo>
                  <a:lnTo>
                    <a:pt x="12700" y="12700"/>
                  </a:lnTo>
                  <a:lnTo>
                    <a:pt x="25400" y="12700"/>
                  </a:lnTo>
                  <a:lnTo>
                    <a:pt x="25400" y="774700"/>
                  </a:lnTo>
                  <a:lnTo>
                    <a:pt x="12700" y="774700"/>
                  </a:lnTo>
                  <a:lnTo>
                    <a:pt x="12700" y="762000"/>
                  </a:lnTo>
                  <a:lnTo>
                    <a:pt x="774700" y="762000"/>
                  </a:lnTo>
                  <a:lnTo>
                    <a:pt x="774700" y="774700"/>
                  </a:lnTo>
                  <a:lnTo>
                    <a:pt x="762000" y="774700"/>
                  </a:lnTo>
                  <a:lnTo>
                    <a:pt x="762000" y="12700"/>
                  </a:lnTo>
                  <a:lnTo>
                    <a:pt x="774700" y="12700"/>
                  </a:lnTo>
                  <a:lnTo>
                    <a:pt x="774700" y="25400"/>
                  </a:lnTo>
                  <a:lnTo>
                    <a:pt x="12700" y="25400"/>
                  </a:lnTo>
                  <a:close/>
                </a:path>
              </a:pathLst>
            </a:custGeom>
            <a:solidFill>
              <a:srgbClr val="FFFFFF"/>
            </a:solidFill>
          </p:spPr>
        </p:sp>
      </p:grpSp>
      <p:grpSp>
        <p:nvGrpSpPr>
          <p:cNvPr id="35" name="Group 35"/>
          <p:cNvGrpSpPr/>
          <p:nvPr/>
        </p:nvGrpSpPr>
        <p:grpSpPr>
          <a:xfrm>
            <a:off x="8848709" y="5434619"/>
            <a:ext cx="590582" cy="590582"/>
            <a:chOff x="0" y="0"/>
            <a:chExt cx="787442" cy="787442"/>
          </a:xfrm>
        </p:grpSpPr>
        <p:sp>
          <p:nvSpPr>
            <p:cNvPr id="36" name="Freeform 36"/>
            <p:cNvSpPr/>
            <p:nvPr/>
          </p:nvSpPr>
          <p:spPr>
            <a:xfrm>
              <a:off x="12700" y="12700"/>
              <a:ext cx="762000" cy="762000"/>
            </a:xfrm>
            <a:custGeom>
              <a:avLst/>
              <a:gdLst/>
              <a:ahLst/>
              <a:cxnLst/>
              <a:rect l="l" t="t" r="r" b="b"/>
              <a:pathLst>
                <a:path w="762000" h="762000">
                  <a:moveTo>
                    <a:pt x="0" y="0"/>
                  </a:moveTo>
                  <a:lnTo>
                    <a:pt x="762000" y="0"/>
                  </a:lnTo>
                  <a:lnTo>
                    <a:pt x="762000" y="762000"/>
                  </a:lnTo>
                  <a:lnTo>
                    <a:pt x="0" y="762000"/>
                  </a:lnTo>
                  <a:close/>
                </a:path>
              </a:pathLst>
            </a:custGeom>
            <a:blipFill>
              <a:blip r:embed="rId6"/>
              <a:stretch>
                <a:fillRect l="-1666" t="-1666" r="-1672" b="-1672"/>
              </a:stretch>
            </a:blipFill>
          </p:spPr>
        </p:sp>
        <p:sp>
          <p:nvSpPr>
            <p:cNvPr id="37" name="Freeform 37"/>
            <p:cNvSpPr/>
            <p:nvPr/>
          </p:nvSpPr>
          <p:spPr>
            <a:xfrm>
              <a:off x="0" y="0"/>
              <a:ext cx="787400" cy="787400"/>
            </a:xfrm>
            <a:custGeom>
              <a:avLst/>
              <a:gdLst/>
              <a:ahLst/>
              <a:cxnLst/>
              <a:rect l="l" t="t" r="r" b="b"/>
              <a:pathLst>
                <a:path w="787400" h="787400">
                  <a:moveTo>
                    <a:pt x="12700" y="0"/>
                  </a:moveTo>
                  <a:lnTo>
                    <a:pt x="774700" y="0"/>
                  </a:lnTo>
                  <a:cubicBezTo>
                    <a:pt x="781685" y="0"/>
                    <a:pt x="787400" y="5715"/>
                    <a:pt x="787400" y="12700"/>
                  </a:cubicBezTo>
                  <a:lnTo>
                    <a:pt x="787400" y="774700"/>
                  </a:lnTo>
                  <a:cubicBezTo>
                    <a:pt x="787400" y="781685"/>
                    <a:pt x="781685" y="787400"/>
                    <a:pt x="774700" y="787400"/>
                  </a:cubicBezTo>
                  <a:lnTo>
                    <a:pt x="12700" y="787400"/>
                  </a:lnTo>
                  <a:cubicBezTo>
                    <a:pt x="5715" y="787400"/>
                    <a:pt x="0" y="781685"/>
                    <a:pt x="0" y="774700"/>
                  </a:cubicBezTo>
                  <a:lnTo>
                    <a:pt x="0" y="12700"/>
                  </a:lnTo>
                  <a:cubicBezTo>
                    <a:pt x="0" y="5715"/>
                    <a:pt x="5715" y="0"/>
                    <a:pt x="12700" y="0"/>
                  </a:cubicBezTo>
                  <a:moveTo>
                    <a:pt x="12700" y="25400"/>
                  </a:moveTo>
                  <a:lnTo>
                    <a:pt x="12700" y="12700"/>
                  </a:lnTo>
                  <a:lnTo>
                    <a:pt x="25400" y="12700"/>
                  </a:lnTo>
                  <a:lnTo>
                    <a:pt x="25400" y="774700"/>
                  </a:lnTo>
                  <a:lnTo>
                    <a:pt x="12700" y="774700"/>
                  </a:lnTo>
                  <a:lnTo>
                    <a:pt x="12700" y="762000"/>
                  </a:lnTo>
                  <a:lnTo>
                    <a:pt x="774700" y="762000"/>
                  </a:lnTo>
                  <a:lnTo>
                    <a:pt x="774700" y="774700"/>
                  </a:lnTo>
                  <a:lnTo>
                    <a:pt x="762000" y="774700"/>
                  </a:lnTo>
                  <a:lnTo>
                    <a:pt x="762000" y="12700"/>
                  </a:lnTo>
                  <a:lnTo>
                    <a:pt x="774700" y="12700"/>
                  </a:lnTo>
                  <a:lnTo>
                    <a:pt x="774700" y="25400"/>
                  </a:lnTo>
                  <a:lnTo>
                    <a:pt x="12700" y="25400"/>
                  </a:lnTo>
                  <a:close/>
                </a:path>
              </a:pathLst>
            </a:custGeom>
            <a:solidFill>
              <a:srgbClr val="FFFFFF"/>
            </a:solidFill>
          </p:spPr>
        </p:sp>
      </p:grpSp>
      <p:grpSp>
        <p:nvGrpSpPr>
          <p:cNvPr id="38" name="Group 38"/>
          <p:cNvGrpSpPr/>
          <p:nvPr/>
        </p:nvGrpSpPr>
        <p:grpSpPr>
          <a:xfrm>
            <a:off x="8848709" y="6419609"/>
            <a:ext cx="590582" cy="590582"/>
            <a:chOff x="0" y="0"/>
            <a:chExt cx="787442" cy="787442"/>
          </a:xfrm>
        </p:grpSpPr>
        <p:sp>
          <p:nvSpPr>
            <p:cNvPr id="39" name="Freeform 39"/>
            <p:cNvSpPr/>
            <p:nvPr/>
          </p:nvSpPr>
          <p:spPr>
            <a:xfrm>
              <a:off x="12700" y="12700"/>
              <a:ext cx="762000" cy="762000"/>
            </a:xfrm>
            <a:custGeom>
              <a:avLst/>
              <a:gdLst/>
              <a:ahLst/>
              <a:cxnLst/>
              <a:rect l="l" t="t" r="r" b="b"/>
              <a:pathLst>
                <a:path w="762000" h="762000">
                  <a:moveTo>
                    <a:pt x="0" y="0"/>
                  </a:moveTo>
                  <a:lnTo>
                    <a:pt x="762000" y="0"/>
                  </a:lnTo>
                  <a:lnTo>
                    <a:pt x="762000" y="762000"/>
                  </a:lnTo>
                  <a:lnTo>
                    <a:pt x="0" y="762000"/>
                  </a:lnTo>
                  <a:close/>
                </a:path>
              </a:pathLst>
            </a:custGeom>
            <a:blipFill>
              <a:blip r:embed="rId7"/>
              <a:stretch>
                <a:fillRect l="-1666" t="-1666" r="-1672" b="-1672"/>
              </a:stretch>
            </a:blipFill>
          </p:spPr>
        </p:sp>
        <p:sp>
          <p:nvSpPr>
            <p:cNvPr id="40" name="Freeform 40"/>
            <p:cNvSpPr/>
            <p:nvPr/>
          </p:nvSpPr>
          <p:spPr>
            <a:xfrm>
              <a:off x="0" y="0"/>
              <a:ext cx="787400" cy="787400"/>
            </a:xfrm>
            <a:custGeom>
              <a:avLst/>
              <a:gdLst/>
              <a:ahLst/>
              <a:cxnLst/>
              <a:rect l="l" t="t" r="r" b="b"/>
              <a:pathLst>
                <a:path w="787400" h="787400">
                  <a:moveTo>
                    <a:pt x="12700" y="0"/>
                  </a:moveTo>
                  <a:lnTo>
                    <a:pt x="774700" y="0"/>
                  </a:lnTo>
                  <a:cubicBezTo>
                    <a:pt x="781685" y="0"/>
                    <a:pt x="787400" y="5715"/>
                    <a:pt x="787400" y="12700"/>
                  </a:cubicBezTo>
                  <a:lnTo>
                    <a:pt x="787400" y="774700"/>
                  </a:lnTo>
                  <a:cubicBezTo>
                    <a:pt x="787400" y="781685"/>
                    <a:pt x="781685" y="787400"/>
                    <a:pt x="774700" y="787400"/>
                  </a:cubicBezTo>
                  <a:lnTo>
                    <a:pt x="12700" y="787400"/>
                  </a:lnTo>
                  <a:cubicBezTo>
                    <a:pt x="5715" y="787400"/>
                    <a:pt x="0" y="781685"/>
                    <a:pt x="0" y="774700"/>
                  </a:cubicBezTo>
                  <a:lnTo>
                    <a:pt x="0" y="12700"/>
                  </a:lnTo>
                  <a:cubicBezTo>
                    <a:pt x="0" y="5715"/>
                    <a:pt x="5715" y="0"/>
                    <a:pt x="12700" y="0"/>
                  </a:cubicBezTo>
                  <a:moveTo>
                    <a:pt x="12700" y="25400"/>
                  </a:moveTo>
                  <a:lnTo>
                    <a:pt x="12700" y="12700"/>
                  </a:lnTo>
                  <a:lnTo>
                    <a:pt x="25400" y="12700"/>
                  </a:lnTo>
                  <a:lnTo>
                    <a:pt x="25400" y="774700"/>
                  </a:lnTo>
                  <a:lnTo>
                    <a:pt x="12700" y="774700"/>
                  </a:lnTo>
                  <a:lnTo>
                    <a:pt x="12700" y="762000"/>
                  </a:lnTo>
                  <a:lnTo>
                    <a:pt x="774700" y="762000"/>
                  </a:lnTo>
                  <a:lnTo>
                    <a:pt x="774700" y="774700"/>
                  </a:lnTo>
                  <a:lnTo>
                    <a:pt x="762000" y="774700"/>
                  </a:lnTo>
                  <a:lnTo>
                    <a:pt x="762000" y="12700"/>
                  </a:lnTo>
                  <a:lnTo>
                    <a:pt x="774700" y="12700"/>
                  </a:lnTo>
                  <a:lnTo>
                    <a:pt x="774700" y="25400"/>
                  </a:lnTo>
                  <a:lnTo>
                    <a:pt x="12700" y="25400"/>
                  </a:lnTo>
                  <a:close/>
                </a:path>
              </a:pathLst>
            </a:custGeom>
            <a:solidFill>
              <a:srgbClr val="FFFFFF"/>
            </a:solidFill>
          </p:spPr>
        </p:sp>
      </p:grpSp>
      <p:grpSp>
        <p:nvGrpSpPr>
          <p:cNvPr id="41" name="Group 41"/>
          <p:cNvGrpSpPr/>
          <p:nvPr/>
        </p:nvGrpSpPr>
        <p:grpSpPr>
          <a:xfrm>
            <a:off x="8839152" y="7420629"/>
            <a:ext cx="590582" cy="590582"/>
            <a:chOff x="0" y="0"/>
            <a:chExt cx="787442" cy="787442"/>
          </a:xfrm>
        </p:grpSpPr>
        <p:sp>
          <p:nvSpPr>
            <p:cNvPr id="42" name="Freeform 42"/>
            <p:cNvSpPr/>
            <p:nvPr/>
          </p:nvSpPr>
          <p:spPr>
            <a:xfrm>
              <a:off x="12700" y="12700"/>
              <a:ext cx="762000" cy="762000"/>
            </a:xfrm>
            <a:custGeom>
              <a:avLst/>
              <a:gdLst/>
              <a:ahLst/>
              <a:cxnLst/>
              <a:rect l="l" t="t" r="r" b="b"/>
              <a:pathLst>
                <a:path w="762000" h="762000">
                  <a:moveTo>
                    <a:pt x="0" y="0"/>
                  </a:moveTo>
                  <a:lnTo>
                    <a:pt x="762000" y="0"/>
                  </a:lnTo>
                  <a:lnTo>
                    <a:pt x="762000" y="762000"/>
                  </a:lnTo>
                  <a:lnTo>
                    <a:pt x="0" y="762000"/>
                  </a:lnTo>
                  <a:close/>
                </a:path>
              </a:pathLst>
            </a:custGeom>
            <a:blipFill>
              <a:blip r:embed="rId8"/>
              <a:stretch>
                <a:fillRect l="-1666" t="-1666" r="-1672" b="-1672"/>
              </a:stretch>
            </a:blipFill>
          </p:spPr>
        </p:sp>
        <p:sp>
          <p:nvSpPr>
            <p:cNvPr id="43" name="Freeform 43"/>
            <p:cNvSpPr/>
            <p:nvPr/>
          </p:nvSpPr>
          <p:spPr>
            <a:xfrm>
              <a:off x="0" y="0"/>
              <a:ext cx="787400" cy="787400"/>
            </a:xfrm>
            <a:custGeom>
              <a:avLst/>
              <a:gdLst/>
              <a:ahLst/>
              <a:cxnLst/>
              <a:rect l="l" t="t" r="r" b="b"/>
              <a:pathLst>
                <a:path w="787400" h="787400">
                  <a:moveTo>
                    <a:pt x="12700" y="0"/>
                  </a:moveTo>
                  <a:lnTo>
                    <a:pt x="774700" y="0"/>
                  </a:lnTo>
                  <a:cubicBezTo>
                    <a:pt x="781685" y="0"/>
                    <a:pt x="787400" y="5715"/>
                    <a:pt x="787400" y="12700"/>
                  </a:cubicBezTo>
                  <a:lnTo>
                    <a:pt x="787400" y="774700"/>
                  </a:lnTo>
                  <a:cubicBezTo>
                    <a:pt x="787400" y="781685"/>
                    <a:pt x="781685" y="787400"/>
                    <a:pt x="774700" y="787400"/>
                  </a:cubicBezTo>
                  <a:lnTo>
                    <a:pt x="12700" y="787400"/>
                  </a:lnTo>
                  <a:cubicBezTo>
                    <a:pt x="5715" y="787400"/>
                    <a:pt x="0" y="781685"/>
                    <a:pt x="0" y="774700"/>
                  </a:cubicBezTo>
                  <a:lnTo>
                    <a:pt x="0" y="12700"/>
                  </a:lnTo>
                  <a:cubicBezTo>
                    <a:pt x="0" y="5715"/>
                    <a:pt x="5715" y="0"/>
                    <a:pt x="12700" y="0"/>
                  </a:cubicBezTo>
                  <a:moveTo>
                    <a:pt x="12700" y="25400"/>
                  </a:moveTo>
                  <a:lnTo>
                    <a:pt x="12700" y="12700"/>
                  </a:lnTo>
                  <a:lnTo>
                    <a:pt x="25400" y="12700"/>
                  </a:lnTo>
                  <a:lnTo>
                    <a:pt x="25400" y="774700"/>
                  </a:lnTo>
                  <a:lnTo>
                    <a:pt x="12700" y="774700"/>
                  </a:lnTo>
                  <a:lnTo>
                    <a:pt x="12700" y="762000"/>
                  </a:lnTo>
                  <a:lnTo>
                    <a:pt x="774700" y="762000"/>
                  </a:lnTo>
                  <a:lnTo>
                    <a:pt x="774700" y="774700"/>
                  </a:lnTo>
                  <a:lnTo>
                    <a:pt x="762000" y="774700"/>
                  </a:lnTo>
                  <a:lnTo>
                    <a:pt x="762000" y="12700"/>
                  </a:lnTo>
                  <a:lnTo>
                    <a:pt x="774700" y="12700"/>
                  </a:lnTo>
                  <a:lnTo>
                    <a:pt x="774700" y="25400"/>
                  </a:lnTo>
                  <a:lnTo>
                    <a:pt x="12700" y="25400"/>
                  </a:lnTo>
                  <a:close/>
                </a:path>
              </a:pathLst>
            </a:custGeom>
            <a:solidFill>
              <a:srgbClr val="FFFFFF"/>
            </a:solidFill>
          </p:spPr>
        </p:sp>
      </p:grpSp>
      <p:pic>
        <p:nvPicPr>
          <p:cNvPr id="44" name="Picture 4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886838" y="8470410"/>
            <a:ext cx="514323" cy="491822"/>
          </a:xfrm>
          <a:prstGeom prst="rect">
            <a:avLst/>
          </a:prstGeom>
        </p:spPr>
      </p:pic>
      <p:pic>
        <p:nvPicPr>
          <p:cNvPr id="45" name="Picture 4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902114" y="6058795"/>
            <a:ext cx="3003060" cy="3003060"/>
          </a:xfrm>
          <a:prstGeom prst="rect">
            <a:avLst/>
          </a:prstGeom>
        </p:spPr>
      </p:pic>
      <p:sp>
        <p:nvSpPr>
          <p:cNvPr id="46" name="TextBox 46"/>
          <p:cNvSpPr txBox="1"/>
          <p:nvPr/>
        </p:nvSpPr>
        <p:spPr>
          <a:xfrm>
            <a:off x="4572000" y="1464832"/>
            <a:ext cx="13963116" cy="830997"/>
          </a:xfrm>
          <a:prstGeom prst="rect">
            <a:avLst/>
          </a:prstGeom>
        </p:spPr>
        <p:txBody>
          <a:bodyPr wrap="square" lIns="0" tIns="0" rIns="0" bIns="0" rtlCol="0" anchor="t">
            <a:spAutoFit/>
          </a:bodyPr>
          <a:lstStyle/>
          <a:p>
            <a:pPr algn="l"/>
            <a:r>
              <a:rPr lang="el-GR" sz="5400" dirty="0">
                <a:solidFill>
                  <a:srgbClr val="FFFFFF"/>
                </a:solidFill>
                <a:latin typeface="Fira Sans Medium"/>
              </a:rPr>
              <a:t>Τα πλεονεκτήματα  της προσέγγισης STEAM</a:t>
            </a:r>
          </a:p>
        </p:txBody>
      </p:sp>
      <p:pic>
        <p:nvPicPr>
          <p:cNvPr id="47" name="Immagine 46" descr="Immagine che contiene testo, grafica vettoriale, clipart">
            <a:extLst>
              <a:ext uri="{FF2B5EF4-FFF2-40B4-BE49-F238E27FC236}">
                <a16:creationId xmlns:a16="http://schemas.microsoft.com/office/drawing/2014/main" id="{45099A15-C570-3561-14BA-5C47BBD5A0C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48" name="Immagine 47" descr="Immagine che contiene testo">
            <a:extLst>
              <a:ext uri="{FF2B5EF4-FFF2-40B4-BE49-F238E27FC236}">
                <a16:creationId xmlns:a16="http://schemas.microsoft.com/office/drawing/2014/main" id="{E1B170D1-22FF-9157-8BC9-5A754E9AE33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943600" y="1025576"/>
            <a:ext cx="12344400" cy="1704975"/>
          </a:xfrm>
          <a:prstGeom prst="rect">
            <a:avLst/>
          </a:prstGeom>
        </p:spPr>
      </p:pic>
      <p:pic>
        <p:nvPicPr>
          <p:cNvPr id="5" name="Picture 5"/>
          <p:cNvPicPr>
            <a:picLocks noChangeAspect="1"/>
          </p:cNvPicPr>
          <p:nvPr/>
        </p:nvPicPr>
        <p:blipFill>
          <a:blip r:embed="rId4"/>
          <a:srcRect/>
          <a:stretch>
            <a:fillRect/>
          </a:stretch>
        </p:blipFill>
        <p:spPr>
          <a:xfrm>
            <a:off x="8642022" y="3531538"/>
            <a:ext cx="9932815" cy="6903306"/>
          </a:xfrm>
          <a:prstGeom prst="rect">
            <a:avLst/>
          </a:prstGeom>
        </p:spPr>
      </p:pic>
      <p:sp>
        <p:nvSpPr>
          <p:cNvPr id="6" name="TextBox 6"/>
          <p:cNvSpPr txBox="1"/>
          <p:nvPr/>
        </p:nvSpPr>
        <p:spPr>
          <a:xfrm>
            <a:off x="6553200" y="1174912"/>
            <a:ext cx="13440402" cy="1146468"/>
          </a:xfrm>
          <a:prstGeom prst="rect">
            <a:avLst/>
          </a:prstGeom>
        </p:spPr>
        <p:txBody>
          <a:bodyPr lIns="0" tIns="0" rIns="0" bIns="0" rtlCol="0" anchor="t">
            <a:spAutoFit/>
          </a:bodyPr>
          <a:lstStyle/>
          <a:p>
            <a:pPr algn="l">
              <a:lnSpc>
                <a:spcPts val="9799"/>
              </a:lnSpc>
            </a:pPr>
            <a:r>
              <a:rPr lang="el-GR" sz="5400" dirty="0">
                <a:solidFill>
                  <a:srgbClr val="FFFFFF"/>
                </a:solidFill>
                <a:latin typeface="Fira Sans Medium"/>
              </a:rPr>
              <a:t>Πώς να επιτευχθούν οι στόχοι STEAM;</a:t>
            </a:r>
          </a:p>
        </p:txBody>
      </p:sp>
      <p:sp>
        <p:nvSpPr>
          <p:cNvPr id="7" name="TextBox 7"/>
          <p:cNvSpPr txBox="1"/>
          <p:nvPr/>
        </p:nvSpPr>
        <p:spPr>
          <a:xfrm>
            <a:off x="2387827" y="3151558"/>
            <a:ext cx="11220602" cy="5667577"/>
          </a:xfrm>
          <a:prstGeom prst="rect">
            <a:avLst/>
          </a:prstGeom>
        </p:spPr>
        <p:txBody>
          <a:bodyPr lIns="0" tIns="0" rIns="0" bIns="0" rtlCol="0" anchor="t">
            <a:spAutoFit/>
          </a:bodyPr>
          <a:lstStyle/>
          <a:p>
            <a:pPr marL="647700" lvl="1" indent="-323850">
              <a:lnSpc>
                <a:spcPts val="5580"/>
              </a:lnSpc>
              <a:buFont typeface="Arial"/>
              <a:buChar char="•"/>
            </a:pPr>
            <a:r>
              <a:rPr lang="el-GR" sz="3000" dirty="0">
                <a:solidFill>
                  <a:srgbClr val="1836B2"/>
                </a:solidFill>
                <a:latin typeface="Fira Sans Medium"/>
              </a:rPr>
              <a:t>Συνεργασία εκπαιδευτικών</a:t>
            </a:r>
          </a:p>
          <a:p>
            <a:pPr marL="647700" lvl="1" indent="-323850">
              <a:lnSpc>
                <a:spcPts val="5580"/>
              </a:lnSpc>
              <a:buFont typeface="Arial"/>
              <a:buChar char="•"/>
            </a:pPr>
            <a:r>
              <a:rPr lang="el-GR" sz="3000" dirty="0">
                <a:solidFill>
                  <a:srgbClr val="1836B2"/>
                </a:solidFill>
                <a:latin typeface="Fira Sans Medium"/>
              </a:rPr>
              <a:t>Προσαρμογή προγραμμάτων σε ένα νέο τρόπο διδασκαλίας και μάθησης</a:t>
            </a:r>
          </a:p>
          <a:p>
            <a:pPr marL="647700" lvl="1" indent="-323850">
              <a:lnSpc>
                <a:spcPts val="5580"/>
              </a:lnSpc>
              <a:buFont typeface="Arial"/>
              <a:buChar char="•"/>
            </a:pPr>
            <a:r>
              <a:rPr lang="el-GR" sz="3000" dirty="0">
                <a:solidFill>
                  <a:srgbClr val="1836B2"/>
                </a:solidFill>
                <a:latin typeface="Fira Sans Medium"/>
              </a:rPr>
              <a:t>Επαγγελματική ανάπτυξη όλων των εκπαιδευτικών σε αρχές και πρακτικές STEAM </a:t>
            </a:r>
          </a:p>
          <a:p>
            <a:pPr marL="647700" lvl="1" indent="-323850">
              <a:lnSpc>
                <a:spcPts val="5580"/>
              </a:lnSpc>
              <a:buFont typeface="Arial"/>
              <a:buChar char="•"/>
            </a:pPr>
            <a:r>
              <a:rPr lang="el-GR" sz="3000" dirty="0">
                <a:solidFill>
                  <a:srgbClr val="1836B2"/>
                </a:solidFill>
                <a:latin typeface="Fira Sans Medium"/>
              </a:rPr>
              <a:t>Οδηγός STEAM  στο αναλυτικό πρόγραμμα και σχεδιασμός της διαδικασίας αξιολόγησης</a:t>
            </a:r>
          </a:p>
          <a:p>
            <a:pPr marL="647700" lvl="1" indent="-323850">
              <a:lnSpc>
                <a:spcPts val="5580"/>
              </a:lnSpc>
              <a:buFont typeface="Arial"/>
              <a:buChar char="•"/>
            </a:pPr>
            <a:r>
              <a:rPr lang="el-GR" sz="3000">
                <a:solidFill>
                  <a:srgbClr val="1836B2"/>
                </a:solidFill>
                <a:latin typeface="Fira Sans Medium"/>
              </a:rPr>
              <a:t>Ευθυγράμμιση </a:t>
            </a:r>
            <a:r>
              <a:rPr lang="el-GR" sz="3000" dirty="0">
                <a:solidFill>
                  <a:srgbClr val="1836B2"/>
                </a:solidFill>
                <a:latin typeface="Fira Sans Medium"/>
              </a:rPr>
              <a:t>απαιτήσεων και αξιολόγησης</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152" y="9515875"/>
            <a:ext cx="16924915" cy="771125"/>
          </a:xfrm>
          <a:prstGeom prst="rect">
            <a:avLst/>
          </a:prstGeom>
        </p:spPr>
      </p:pic>
      <p:sp>
        <p:nvSpPr>
          <p:cNvPr id="3" name="TextBox 3"/>
          <p:cNvSpPr txBox="1"/>
          <p:nvPr/>
        </p:nvSpPr>
        <p:spPr>
          <a:xfrm>
            <a:off x="1342357" y="1619091"/>
            <a:ext cx="14656472" cy="1423112"/>
          </a:xfrm>
          <a:prstGeom prst="rect">
            <a:avLst/>
          </a:prstGeom>
        </p:spPr>
        <p:txBody>
          <a:bodyPr lIns="0" tIns="0" rIns="0" bIns="0" rtlCol="0" anchor="t">
            <a:spAutoFit/>
          </a:bodyPr>
          <a:lstStyle/>
          <a:p>
            <a:pPr algn="l">
              <a:lnSpc>
                <a:spcPts val="11642"/>
              </a:lnSpc>
            </a:pPr>
            <a:r>
              <a:rPr lang="el-GR" sz="8315" dirty="0">
                <a:solidFill>
                  <a:srgbClr val="1836B2"/>
                </a:solidFill>
                <a:latin typeface="Fira Sans Medium Bold"/>
              </a:rPr>
              <a:t>Τι είναι η εκπαίδευση</a:t>
            </a:r>
            <a:r>
              <a:rPr lang="en-US" sz="8315">
                <a:solidFill>
                  <a:srgbClr val="1836B2"/>
                </a:solidFill>
                <a:latin typeface="Fira Sans Medium Bold"/>
              </a:rPr>
              <a:t>STEAM?</a:t>
            </a:r>
            <a:endParaRPr lang="en-US" sz="8315" dirty="0">
              <a:solidFill>
                <a:srgbClr val="1836B2"/>
              </a:solidFill>
              <a:latin typeface="Fira Sans Medium Bold"/>
            </a:endParaRPr>
          </a:p>
        </p:txBody>
      </p:sp>
      <p:grpSp>
        <p:nvGrpSpPr>
          <p:cNvPr id="4" name="Group 4"/>
          <p:cNvGrpSpPr/>
          <p:nvPr/>
        </p:nvGrpSpPr>
        <p:grpSpPr>
          <a:xfrm>
            <a:off x="1223078" y="3736988"/>
            <a:ext cx="8007272" cy="4523096"/>
            <a:chOff x="0" y="0"/>
            <a:chExt cx="10676363" cy="6030794"/>
          </a:xfrm>
        </p:grpSpPr>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10676363" cy="5919226"/>
            </a:xfrm>
            <a:prstGeom prst="rect">
              <a:avLst/>
            </a:prstGeom>
          </p:spPr>
        </p:pic>
        <p:sp>
          <p:nvSpPr>
            <p:cNvPr id="6" name="TextBox 6"/>
            <p:cNvSpPr txBox="1"/>
            <p:nvPr/>
          </p:nvSpPr>
          <p:spPr>
            <a:xfrm>
              <a:off x="630133" y="111568"/>
              <a:ext cx="9626296" cy="5919226"/>
            </a:xfrm>
            <a:prstGeom prst="rect">
              <a:avLst/>
            </a:prstGeom>
          </p:spPr>
          <p:txBody>
            <a:bodyPr wrap="square" lIns="0" tIns="0" rIns="0" bIns="0" rtlCol="0" anchor="t">
              <a:spAutoFit/>
            </a:bodyPr>
            <a:lstStyle/>
            <a:p>
              <a:pPr>
                <a:lnSpc>
                  <a:spcPts val="4050"/>
                </a:lnSpc>
              </a:pPr>
              <a:r>
                <a:rPr lang="el-GR" sz="2899" dirty="0">
                  <a:solidFill>
                    <a:srgbClr val="FFFFFF"/>
                  </a:solidFill>
                  <a:latin typeface="Fira Sans Medium Bold"/>
                </a:rPr>
                <a:t>Η εκπαίδευση STEAM είναι μια διδακτική προσέγγιση η οποία χρησιμοποιεί τις επιστήμες, την τεχνολογία, την μηχανική, τις τέχνες και τα μαθηματικά ως σημεία πρόσβασης για την ανάπτυξη της έρευνας, του διαλόγου και της κριτικής σκέψης των μαθητών.</a:t>
              </a:r>
            </a:p>
            <a:p>
              <a:pPr>
                <a:lnSpc>
                  <a:spcPts val="4050"/>
                </a:lnSpc>
              </a:pPr>
              <a:r>
                <a:rPr lang="en-US" sz="2899" dirty="0">
                  <a:solidFill>
                    <a:srgbClr val="FFFFFF"/>
                  </a:solidFill>
                  <a:latin typeface="Fira Sans Medium Bold Italics"/>
                </a:rPr>
                <a:t>Susan Riley</a:t>
              </a:r>
            </a:p>
            <a:p>
              <a:pPr algn="l">
                <a:lnSpc>
                  <a:spcPts val="1449"/>
                </a:lnSpc>
              </a:pPr>
              <a:endParaRPr lang="en-US" sz="2899" dirty="0">
                <a:solidFill>
                  <a:srgbClr val="FFFFFF"/>
                </a:solidFill>
                <a:latin typeface="Fira Sans Medium Bold Italics"/>
              </a:endParaRPr>
            </a:p>
          </p:txBody>
        </p:sp>
      </p:grpSp>
      <p:pic>
        <p:nvPicPr>
          <p:cNvPr id="7" name="Picture 7"/>
          <p:cNvPicPr>
            <a:picLocks noChangeAspect="1"/>
          </p:cNvPicPr>
          <p:nvPr/>
        </p:nvPicPr>
        <p:blipFill>
          <a:blip r:embed="rId6"/>
          <a:srcRect t="3703" b="11419"/>
          <a:stretch>
            <a:fillRect/>
          </a:stretch>
        </p:blipFill>
        <p:spPr>
          <a:xfrm>
            <a:off x="9852649" y="3042203"/>
            <a:ext cx="6437559" cy="5901059"/>
          </a:xfrm>
          <a:prstGeom prst="rect">
            <a:avLst/>
          </a:prstGeom>
        </p:spPr>
      </p:pic>
      <p:pic>
        <p:nvPicPr>
          <p:cNvPr id="10" name="Immagine 9" descr="Immagine che contiene testo, grafica vettoriale, clipart">
            <a:extLst>
              <a:ext uri="{FF2B5EF4-FFF2-40B4-BE49-F238E27FC236}">
                <a16:creationId xmlns:a16="http://schemas.microsoft.com/office/drawing/2014/main" id="{E4AE8D11-A980-F463-9CEB-38294364EBC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1" name="Immagine 10" descr="Immagine che contiene testo">
            <a:extLst>
              <a:ext uri="{FF2B5EF4-FFF2-40B4-BE49-F238E27FC236}">
                <a16:creationId xmlns:a16="http://schemas.microsoft.com/office/drawing/2014/main" id="{FA1EA68F-D79C-0280-CC2E-D3602DCCA39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152" y="9515875"/>
            <a:ext cx="16924915" cy="77112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547676" y="6033282"/>
            <a:ext cx="3119767" cy="4114800"/>
          </a:xfrm>
          <a:prstGeom prst="rect">
            <a:avLst/>
          </a:prstGeom>
        </p:spPr>
      </p:pic>
      <p:sp>
        <p:nvSpPr>
          <p:cNvPr id="4" name="TextBox 4"/>
          <p:cNvSpPr txBox="1"/>
          <p:nvPr/>
        </p:nvSpPr>
        <p:spPr>
          <a:xfrm>
            <a:off x="2281566" y="3096265"/>
            <a:ext cx="13724086" cy="2677656"/>
          </a:xfrm>
          <a:prstGeom prst="rect">
            <a:avLst/>
          </a:prstGeom>
        </p:spPr>
        <p:txBody>
          <a:bodyPr lIns="0" tIns="0" rIns="0" bIns="0" rtlCol="0" anchor="t">
            <a:spAutoFit/>
          </a:bodyPr>
          <a:lstStyle/>
          <a:p>
            <a:pPr algn="ctr"/>
            <a:r>
              <a:rPr lang="el-GR" sz="8700" dirty="0">
                <a:solidFill>
                  <a:srgbClr val="1836B2"/>
                </a:solidFill>
                <a:latin typeface="Fira Sans Medium Bold"/>
              </a:rPr>
              <a:t>Γιατί από το STEM στο STEAM;</a:t>
            </a:r>
          </a:p>
        </p:txBody>
      </p:sp>
      <p:pic>
        <p:nvPicPr>
          <p:cNvPr id="7" name="Immagine 6" descr="Immagine che contiene testo, grafica vettoriale, clipart">
            <a:extLst>
              <a:ext uri="{FF2B5EF4-FFF2-40B4-BE49-F238E27FC236}">
                <a16:creationId xmlns:a16="http://schemas.microsoft.com/office/drawing/2014/main" id="{ED5D9E9A-3C0E-FD83-6BD2-0E820A7396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8" name="Immagine 7" descr="Immagine che contiene testo">
            <a:extLst>
              <a:ext uri="{FF2B5EF4-FFF2-40B4-BE49-F238E27FC236}">
                <a16:creationId xmlns:a16="http://schemas.microsoft.com/office/drawing/2014/main" id="{E3174E85-B700-3351-913E-91939699D89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590800" y="188428"/>
            <a:ext cx="5080074" cy="10098572"/>
          </a:xfrm>
          <a:prstGeom prst="rect">
            <a:avLst/>
          </a:prstGeom>
        </p:spPr>
      </p:pic>
      <p:grpSp>
        <p:nvGrpSpPr>
          <p:cNvPr id="3" name="Group 3"/>
          <p:cNvGrpSpPr/>
          <p:nvPr/>
        </p:nvGrpSpPr>
        <p:grpSpPr>
          <a:xfrm>
            <a:off x="9144000" y="1823375"/>
            <a:ext cx="9348354" cy="1306068"/>
            <a:chOff x="0" y="0"/>
            <a:chExt cx="12464472" cy="1741424"/>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2464472" cy="1741424"/>
            </a:xfrm>
            <a:prstGeom prst="rect">
              <a:avLst/>
            </a:prstGeom>
          </p:spPr>
        </p:pic>
        <p:sp>
          <p:nvSpPr>
            <p:cNvPr id="5" name="TextBox 5"/>
            <p:cNvSpPr txBox="1"/>
            <p:nvPr/>
          </p:nvSpPr>
          <p:spPr>
            <a:xfrm>
              <a:off x="1542244" y="30391"/>
              <a:ext cx="10922229" cy="1547292"/>
            </a:xfrm>
            <a:prstGeom prst="rect">
              <a:avLst/>
            </a:prstGeom>
          </p:spPr>
          <p:txBody>
            <a:bodyPr lIns="0" tIns="0" rIns="0" bIns="0" rtlCol="0" anchor="t">
              <a:spAutoFit/>
            </a:bodyPr>
            <a:lstStyle/>
            <a:p>
              <a:pPr algn="l">
                <a:lnSpc>
                  <a:spcPts val="9799"/>
                </a:lnSpc>
              </a:pPr>
              <a:r>
                <a:rPr lang="en-US" sz="6999">
                  <a:solidFill>
                    <a:srgbClr val="FFFFFF"/>
                  </a:solidFill>
                  <a:latin typeface="Fira Sans Medium"/>
                </a:rPr>
                <a:t>STEM vs. STEAM</a:t>
              </a:r>
            </a:p>
          </p:txBody>
        </p:sp>
      </p:grpSp>
      <p:sp>
        <p:nvSpPr>
          <p:cNvPr id="6" name="TextBox 6"/>
          <p:cNvSpPr txBox="1"/>
          <p:nvPr/>
        </p:nvSpPr>
        <p:spPr>
          <a:xfrm>
            <a:off x="9376622" y="3969404"/>
            <a:ext cx="8115300" cy="4175502"/>
          </a:xfrm>
          <a:prstGeom prst="rect">
            <a:avLst/>
          </a:prstGeom>
        </p:spPr>
        <p:txBody>
          <a:bodyPr lIns="0" tIns="0" rIns="0" bIns="0" rtlCol="0" anchor="t">
            <a:spAutoFit/>
          </a:bodyPr>
          <a:lstStyle/>
          <a:p>
            <a:pPr>
              <a:lnSpc>
                <a:spcPts val="4102"/>
              </a:lnSpc>
            </a:pPr>
            <a:r>
              <a:rPr lang="el-GR" sz="2962" dirty="0">
                <a:solidFill>
                  <a:srgbClr val="1836B2"/>
                </a:solidFill>
                <a:latin typeface="Fira Sans Medium"/>
              </a:rPr>
              <a:t>Το STEAM παίρνει το STEM στο επόμενο επίπεδο: επιτρέπει στους μαθητές να συνδέσουν την μάθηση από τις περιοχές STEM με τις τέχνες, τις  σχεδιαστικές αρχές και τις απαιτήσεις σε μια διαθεματική εμπειρία μάθησης που τους επιτρέπει να ανακαλύψουν απροσδόκητες συνδέσεις ανάμεσα στα διάφορα γνωστικά αντικείμενα. </a:t>
            </a:r>
          </a:p>
        </p:txBody>
      </p:sp>
      <p:pic>
        <p:nvPicPr>
          <p:cNvPr id="9" name="Immagine 8" descr="Immagine che contiene testo, grafica vettoriale, clipart">
            <a:extLst>
              <a:ext uri="{FF2B5EF4-FFF2-40B4-BE49-F238E27FC236}">
                <a16:creationId xmlns:a16="http://schemas.microsoft.com/office/drawing/2014/main" id="{A1DE64FD-F178-3B19-190C-CEAA60AB2B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0" name="Immagine 9" descr="Immagine che contiene testo">
            <a:extLst>
              <a:ext uri="{FF2B5EF4-FFF2-40B4-BE49-F238E27FC236}">
                <a16:creationId xmlns:a16="http://schemas.microsoft.com/office/drawing/2014/main" id="{5470C011-E7A8-43BF-A82A-1775347762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60373" y="2057400"/>
            <a:ext cx="12352120" cy="82296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1152" y="9515866"/>
            <a:ext cx="16924915" cy="771134"/>
          </a:xfrm>
          <a:prstGeom prst="rect">
            <a:avLst/>
          </a:prstGeom>
        </p:spPr>
      </p:pic>
      <p:sp>
        <p:nvSpPr>
          <p:cNvPr id="5" name="TextBox 5"/>
          <p:cNvSpPr txBox="1"/>
          <p:nvPr/>
        </p:nvSpPr>
        <p:spPr>
          <a:xfrm>
            <a:off x="3817071" y="625153"/>
            <a:ext cx="7841529" cy="4016484"/>
          </a:xfrm>
          <a:prstGeom prst="rect">
            <a:avLst/>
          </a:prstGeom>
        </p:spPr>
        <p:txBody>
          <a:bodyPr wrap="square" lIns="0" tIns="0" rIns="0" bIns="0" rtlCol="0" anchor="t">
            <a:spAutoFit/>
          </a:bodyPr>
          <a:lstStyle/>
          <a:p>
            <a:pPr algn="l"/>
            <a:r>
              <a:rPr lang="el-GR" sz="8700" dirty="0">
                <a:solidFill>
                  <a:srgbClr val="1836B2"/>
                </a:solidFill>
                <a:latin typeface="Fira Sans Medium Bold"/>
              </a:rPr>
              <a:t>Ποιες είναι οι δεξιότητες του 21</a:t>
            </a:r>
            <a:r>
              <a:rPr lang="el-GR" sz="8700" baseline="30000" dirty="0">
                <a:solidFill>
                  <a:srgbClr val="1836B2"/>
                </a:solidFill>
                <a:latin typeface="Fira Sans Medium Bold"/>
              </a:rPr>
              <a:t>ου</a:t>
            </a:r>
            <a:r>
              <a:rPr lang="el-GR" sz="8700" dirty="0">
                <a:solidFill>
                  <a:srgbClr val="1836B2"/>
                </a:solidFill>
                <a:latin typeface="Fira Sans Medium Bold"/>
              </a:rPr>
              <a:t> αιώνα;</a:t>
            </a:r>
          </a:p>
        </p:txBody>
      </p:sp>
      <p:sp>
        <p:nvSpPr>
          <p:cNvPr id="6" name="TextBox 6"/>
          <p:cNvSpPr txBox="1"/>
          <p:nvPr/>
        </p:nvSpPr>
        <p:spPr>
          <a:xfrm>
            <a:off x="7845571" y="4838700"/>
            <a:ext cx="9133844" cy="3656386"/>
          </a:xfrm>
          <a:prstGeom prst="rect">
            <a:avLst/>
          </a:prstGeom>
        </p:spPr>
        <p:txBody>
          <a:bodyPr lIns="0" tIns="0" rIns="0" bIns="0" rtlCol="0" anchor="t">
            <a:spAutoFit/>
          </a:bodyPr>
          <a:lstStyle/>
          <a:p>
            <a:pPr algn="just">
              <a:lnSpc>
                <a:spcPts val="4767"/>
              </a:lnSpc>
            </a:pPr>
            <a:r>
              <a:rPr lang="el-GR" sz="3442" dirty="0">
                <a:solidFill>
                  <a:srgbClr val="1836B2"/>
                </a:solidFill>
                <a:latin typeface="Fira Sans Medium Bold"/>
              </a:rPr>
              <a:t>Ο όρος αναφέρεται σε ένα ευρύ φάσμα γνώσεων, δεξιοτήτων, τρόπους εργασίας και στοιχεία χαρακτήρα τα οποία πιστεύεται ότι είναι κρίσιμης σημασίας για την   επιτυχία στον σημερινό κόσμο, τόσο στο σχολικό περιβάλλον όσο και στο εργασιακό.</a:t>
            </a:r>
          </a:p>
        </p:txBody>
      </p:sp>
      <p:pic>
        <p:nvPicPr>
          <p:cNvPr id="8" name="Immagine 7" descr="Immagine che contiene testo, grafica vettoriale, clipart">
            <a:extLst>
              <a:ext uri="{FF2B5EF4-FFF2-40B4-BE49-F238E27FC236}">
                <a16:creationId xmlns:a16="http://schemas.microsoft.com/office/drawing/2014/main" id="{FEFE32C3-1C9B-F63F-18B9-40AE2C4D9F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9" name="Immagine 8" descr="Immagine che contiene testo">
            <a:extLst>
              <a:ext uri="{FF2B5EF4-FFF2-40B4-BE49-F238E27FC236}">
                <a16:creationId xmlns:a16="http://schemas.microsoft.com/office/drawing/2014/main" id="{7AE46E94-E508-532A-4785-79CC71F2A8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152" y="9515866"/>
            <a:ext cx="16924915" cy="771134"/>
          </a:xfrm>
          <a:prstGeom prst="rect">
            <a:avLst/>
          </a:prstGeom>
        </p:spPr>
      </p:pic>
      <p:sp>
        <p:nvSpPr>
          <p:cNvPr id="3" name="TextBox 3"/>
          <p:cNvSpPr txBox="1"/>
          <p:nvPr/>
        </p:nvSpPr>
        <p:spPr>
          <a:xfrm>
            <a:off x="1028700" y="1929543"/>
            <a:ext cx="6522225" cy="4598118"/>
          </a:xfrm>
          <a:prstGeom prst="rect">
            <a:avLst/>
          </a:prstGeom>
        </p:spPr>
        <p:txBody>
          <a:bodyPr lIns="0" tIns="0" rIns="0" bIns="0" rtlCol="0" anchor="t">
            <a:spAutoFit/>
          </a:bodyPr>
          <a:lstStyle/>
          <a:p>
            <a:pPr algn="l">
              <a:lnSpc>
                <a:spcPts val="12180"/>
              </a:lnSpc>
            </a:pPr>
            <a:r>
              <a:rPr lang="el-GR" sz="8700" dirty="0">
                <a:solidFill>
                  <a:srgbClr val="1836B2"/>
                </a:solidFill>
                <a:latin typeface="Fira Sans Medium Bold"/>
              </a:rPr>
              <a:t>Δεξιότητες του 21</a:t>
            </a:r>
            <a:r>
              <a:rPr lang="el-GR" sz="8700" baseline="30000" dirty="0">
                <a:solidFill>
                  <a:srgbClr val="1836B2"/>
                </a:solidFill>
                <a:latin typeface="Fira Sans Medium Bold"/>
              </a:rPr>
              <a:t>ου</a:t>
            </a:r>
            <a:r>
              <a:rPr lang="el-GR" sz="8700" dirty="0">
                <a:solidFill>
                  <a:srgbClr val="1836B2"/>
                </a:solidFill>
                <a:latin typeface="Fira Sans Medium Bold"/>
              </a:rPr>
              <a:t> αιώνα</a:t>
            </a:r>
          </a:p>
        </p:txBody>
      </p:sp>
      <p:pic>
        <p:nvPicPr>
          <p:cNvPr id="4" name="Picture 4"/>
          <p:cNvPicPr>
            <a:picLocks noChangeAspect="1"/>
          </p:cNvPicPr>
          <p:nvPr/>
        </p:nvPicPr>
        <p:blipFill>
          <a:blip r:embed="rId4"/>
          <a:srcRect t="8953" r="-181" b="4550"/>
          <a:stretch>
            <a:fillRect/>
          </a:stretch>
        </p:blipFill>
        <p:spPr>
          <a:xfrm>
            <a:off x="8606077" y="1227036"/>
            <a:ext cx="7729408" cy="8031264"/>
          </a:xfrm>
          <a:prstGeom prst="rect">
            <a:avLst/>
          </a:prstGeom>
        </p:spPr>
      </p:pic>
      <p:pic>
        <p:nvPicPr>
          <p:cNvPr id="9" name="Immagine 8" descr="Immagine che contiene testo, grafica vettoriale, clipart">
            <a:extLst>
              <a:ext uri="{FF2B5EF4-FFF2-40B4-BE49-F238E27FC236}">
                <a16:creationId xmlns:a16="http://schemas.microsoft.com/office/drawing/2014/main" id="{3C8F9A4A-F9A7-1D03-CE6D-5CC10062F4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0" name="Immagine 9" descr="Immagine che contiene testo">
            <a:extLst>
              <a:ext uri="{FF2B5EF4-FFF2-40B4-BE49-F238E27FC236}">
                <a16:creationId xmlns:a16="http://schemas.microsoft.com/office/drawing/2014/main" id="{BED0C1CF-78A2-E349-69AC-D3AC8C1AD8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84418" y="1025576"/>
            <a:ext cx="12203582" cy="170497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84418" y="3379783"/>
            <a:ext cx="4652839" cy="76200"/>
          </a:xfrm>
          <a:prstGeom prst="rect">
            <a:avLst/>
          </a:prstGeom>
        </p:spPr>
      </p:pic>
      <p:sp>
        <p:nvSpPr>
          <p:cNvPr id="4" name="TextBox 4"/>
          <p:cNvSpPr txBox="1"/>
          <p:nvPr/>
        </p:nvSpPr>
        <p:spPr>
          <a:xfrm>
            <a:off x="7274709" y="1289542"/>
            <a:ext cx="10937091" cy="1180388"/>
          </a:xfrm>
          <a:prstGeom prst="rect">
            <a:avLst/>
          </a:prstGeom>
        </p:spPr>
        <p:txBody>
          <a:bodyPr wrap="square" lIns="0" tIns="0" rIns="0" bIns="0" rtlCol="0" anchor="t">
            <a:spAutoFit/>
          </a:bodyPr>
          <a:lstStyle/>
          <a:p>
            <a:pPr algn="l">
              <a:lnSpc>
                <a:spcPts val="9799"/>
              </a:lnSpc>
            </a:pPr>
            <a:r>
              <a:rPr lang="el-GR" sz="6999" dirty="0">
                <a:solidFill>
                  <a:srgbClr val="FFFFFF"/>
                </a:solidFill>
                <a:latin typeface="Fira Sans Medium"/>
              </a:rPr>
              <a:t>Δεξιότητες του 21</a:t>
            </a:r>
            <a:r>
              <a:rPr lang="el-GR" sz="6999" baseline="30000" dirty="0">
                <a:solidFill>
                  <a:srgbClr val="FFFFFF"/>
                </a:solidFill>
                <a:latin typeface="Fira Sans Medium"/>
              </a:rPr>
              <a:t>ου</a:t>
            </a:r>
            <a:r>
              <a:rPr lang="el-GR" sz="6999" dirty="0">
                <a:solidFill>
                  <a:srgbClr val="FFFFFF"/>
                </a:solidFill>
                <a:latin typeface="Fira Sans Medium"/>
              </a:rPr>
              <a:t> αιώνα</a:t>
            </a:r>
          </a:p>
        </p:txBody>
      </p:sp>
      <p:sp>
        <p:nvSpPr>
          <p:cNvPr id="5" name="TextBox 5"/>
          <p:cNvSpPr txBox="1"/>
          <p:nvPr/>
        </p:nvSpPr>
        <p:spPr>
          <a:xfrm>
            <a:off x="2037435" y="3952815"/>
            <a:ext cx="14213131" cy="5539978"/>
          </a:xfrm>
          <a:prstGeom prst="rect">
            <a:avLst/>
          </a:prstGeom>
        </p:spPr>
        <p:txBody>
          <a:bodyPr lIns="0" tIns="0" rIns="0" bIns="0" rtlCol="0" anchor="t">
            <a:spAutoFit/>
          </a:bodyPr>
          <a:lstStyle/>
          <a:p>
            <a:pPr marL="642598" lvl="1" indent="-321299" algn="l">
              <a:lnSpc>
                <a:spcPts val="5030"/>
              </a:lnSpc>
              <a:buFont typeface="Arial"/>
              <a:buChar char="•"/>
            </a:pPr>
            <a:r>
              <a:rPr lang="el-GR" sz="2976" dirty="0">
                <a:solidFill>
                  <a:srgbClr val="1836B2"/>
                </a:solidFill>
                <a:latin typeface="Fira Sans Medium Bold"/>
              </a:rPr>
              <a:t> Δεξιότητες μάθησης (τα 4 C): το άτομο μαθαίνει πώς να μαθαίνει και να εργάζεται αποτελεσματικά.</a:t>
            </a:r>
          </a:p>
          <a:p>
            <a:pPr marL="642598" lvl="1" indent="-321299" algn="l">
              <a:lnSpc>
                <a:spcPts val="5030"/>
              </a:lnSpc>
              <a:buFont typeface="Arial"/>
              <a:buChar char="•"/>
            </a:pPr>
            <a:r>
              <a:rPr lang="el-GR" sz="2976" dirty="0">
                <a:solidFill>
                  <a:srgbClr val="1836B2"/>
                </a:solidFill>
                <a:latin typeface="Fira Sans Medium Bold"/>
              </a:rPr>
              <a:t>Αλφαβητισμός (εγγραμματισμός): Εστιάζει στο πώς το άτομο μπορεί να διακρίνει τα γεγονότα από την πληροφορία και την τεχνολογία που κρύβεται πίσω από αυτά. Το άτομο προσδιορίζει αξιόπιστες πηγές και είναι σε θέση να τις διακρίνει από την παραπληροφόρηση που πλημμυρίζει το διαδίκτυο.</a:t>
            </a:r>
          </a:p>
          <a:p>
            <a:pPr marL="642598" lvl="1" indent="-321299" algn="l">
              <a:lnSpc>
                <a:spcPts val="5030"/>
              </a:lnSpc>
              <a:buFont typeface="Arial"/>
              <a:buChar char="•"/>
            </a:pPr>
            <a:r>
              <a:rPr lang="el-GR" sz="2976" dirty="0">
                <a:solidFill>
                  <a:srgbClr val="1836B2"/>
                </a:solidFill>
                <a:latin typeface="Fira Sans Medium Bold"/>
              </a:rPr>
              <a:t>Δεξιότητες ζωής:  εστιάζουν σε μη χειροπιαστά στοιχεία της καθημερινής ζωής του ατόμου, όπως προσωπικές και επαγγελματικές δεξιότητες.</a:t>
            </a:r>
          </a:p>
          <a:p>
            <a:pPr algn="l">
              <a:lnSpc>
                <a:spcPts val="3152"/>
              </a:lnSpc>
            </a:pPr>
            <a:endParaRPr lang="en-US" sz="2976" dirty="0">
              <a:solidFill>
                <a:srgbClr val="1836B2"/>
              </a:solidFill>
              <a:latin typeface="Fira Sans Medium"/>
            </a:endParaRPr>
          </a:p>
        </p:txBody>
      </p:sp>
      <p:pic>
        <p:nvPicPr>
          <p:cNvPr id="8" name="Immagine 7" descr="Immagine che contiene testo, grafica vettoriale, clipart">
            <a:extLst>
              <a:ext uri="{FF2B5EF4-FFF2-40B4-BE49-F238E27FC236}">
                <a16:creationId xmlns:a16="http://schemas.microsoft.com/office/drawing/2014/main" id="{16924A3E-236C-D793-1FC4-642157A1B4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9" name="Immagine 8" descr="Immagine che contiene testo">
            <a:extLst>
              <a:ext uri="{FF2B5EF4-FFF2-40B4-BE49-F238E27FC236}">
                <a16:creationId xmlns:a16="http://schemas.microsoft.com/office/drawing/2014/main" id="{B6B0082F-B385-1BA6-6ABD-FF6B666DCC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84418" y="1025576"/>
            <a:ext cx="12203582" cy="1704975"/>
          </a:xfrm>
          <a:prstGeom prst="rect">
            <a:avLst/>
          </a:prstGeom>
        </p:spPr>
      </p:pic>
      <p:sp>
        <p:nvSpPr>
          <p:cNvPr id="3" name="TextBox 3"/>
          <p:cNvSpPr txBox="1"/>
          <p:nvPr/>
        </p:nvSpPr>
        <p:spPr>
          <a:xfrm>
            <a:off x="7274709" y="1289542"/>
            <a:ext cx="8293017" cy="1193806"/>
          </a:xfrm>
          <a:prstGeom prst="rect">
            <a:avLst/>
          </a:prstGeom>
        </p:spPr>
        <p:txBody>
          <a:bodyPr lIns="0" tIns="0" rIns="0" bIns="0" rtlCol="0" anchor="t">
            <a:spAutoFit/>
          </a:bodyPr>
          <a:lstStyle/>
          <a:p>
            <a:pPr algn="l">
              <a:lnSpc>
                <a:spcPts val="9799"/>
              </a:lnSpc>
            </a:pPr>
            <a:r>
              <a:rPr lang="el-GR" sz="6999" dirty="0">
                <a:solidFill>
                  <a:srgbClr val="FFFFFF"/>
                </a:solidFill>
                <a:latin typeface="Fira Sans Medium"/>
              </a:rPr>
              <a:t>Δεξιότητες μάθησης</a:t>
            </a:r>
          </a:p>
        </p:txBody>
      </p:sp>
      <p:grpSp>
        <p:nvGrpSpPr>
          <p:cNvPr id="6" name="Group 6"/>
          <p:cNvGrpSpPr/>
          <p:nvPr/>
        </p:nvGrpSpPr>
        <p:grpSpPr>
          <a:xfrm>
            <a:off x="1689147" y="3144129"/>
            <a:ext cx="15059162" cy="1348182"/>
            <a:chOff x="0" y="0"/>
            <a:chExt cx="19236266" cy="1722140"/>
          </a:xfrm>
        </p:grpSpPr>
        <p:sp>
          <p:nvSpPr>
            <p:cNvPr id="7" name="Freeform 7"/>
            <p:cNvSpPr/>
            <p:nvPr/>
          </p:nvSpPr>
          <p:spPr>
            <a:xfrm>
              <a:off x="0" y="0"/>
              <a:ext cx="19236310" cy="1722120"/>
            </a:xfrm>
            <a:custGeom>
              <a:avLst/>
              <a:gdLst/>
              <a:ahLst/>
              <a:cxnLst/>
              <a:rect l="l" t="t" r="r" b="b"/>
              <a:pathLst>
                <a:path w="19236310" h="1722120">
                  <a:moveTo>
                    <a:pt x="0" y="172212"/>
                  </a:moveTo>
                  <a:cubicBezTo>
                    <a:pt x="0" y="77089"/>
                    <a:pt x="77089" y="0"/>
                    <a:pt x="172212" y="0"/>
                  </a:cubicBezTo>
                  <a:lnTo>
                    <a:pt x="19064097" y="0"/>
                  </a:lnTo>
                  <a:cubicBezTo>
                    <a:pt x="19159220" y="0"/>
                    <a:pt x="19236310" y="77089"/>
                    <a:pt x="19236310" y="172212"/>
                  </a:cubicBezTo>
                  <a:lnTo>
                    <a:pt x="19236310" y="1549908"/>
                  </a:lnTo>
                  <a:cubicBezTo>
                    <a:pt x="19236310" y="1645031"/>
                    <a:pt x="19159220" y="1722120"/>
                    <a:pt x="19064097" y="1722120"/>
                  </a:cubicBezTo>
                  <a:lnTo>
                    <a:pt x="172212" y="1722120"/>
                  </a:lnTo>
                  <a:cubicBezTo>
                    <a:pt x="77089" y="1722120"/>
                    <a:pt x="0" y="1645031"/>
                    <a:pt x="0" y="1549908"/>
                  </a:cubicBezTo>
                  <a:close/>
                </a:path>
              </a:pathLst>
            </a:custGeom>
            <a:solidFill>
              <a:srgbClr val="EFE2F8"/>
            </a:solidFill>
          </p:spPr>
        </p:sp>
      </p:grpSp>
      <p:grpSp>
        <p:nvGrpSpPr>
          <p:cNvPr id="8" name="Group 8"/>
          <p:cNvGrpSpPr/>
          <p:nvPr/>
        </p:nvGrpSpPr>
        <p:grpSpPr>
          <a:xfrm>
            <a:off x="1965919" y="3491317"/>
            <a:ext cx="710382" cy="710382"/>
            <a:chOff x="0" y="0"/>
            <a:chExt cx="947176" cy="947176"/>
          </a:xfrm>
        </p:grpSpPr>
        <p:sp>
          <p:nvSpPr>
            <p:cNvPr id="9" name="Freeform 9"/>
            <p:cNvSpPr/>
            <p:nvPr/>
          </p:nvSpPr>
          <p:spPr>
            <a:xfrm>
              <a:off x="0" y="0"/>
              <a:ext cx="947166" cy="947166"/>
            </a:xfrm>
            <a:custGeom>
              <a:avLst/>
              <a:gdLst/>
              <a:ahLst/>
              <a:cxnLst/>
              <a:rect l="l" t="t" r="r" b="b"/>
              <a:pathLst>
                <a:path w="947166" h="947166">
                  <a:moveTo>
                    <a:pt x="0" y="0"/>
                  </a:moveTo>
                  <a:lnTo>
                    <a:pt x="947166" y="0"/>
                  </a:lnTo>
                  <a:lnTo>
                    <a:pt x="947166" y="947166"/>
                  </a:lnTo>
                  <a:lnTo>
                    <a:pt x="0" y="947166"/>
                  </a:lnTo>
                  <a:close/>
                </a:path>
              </a:pathLst>
            </a:custGeom>
            <a:blipFill>
              <a:blip r:embed="rId4"/>
              <a:stretch>
                <a:fillRect r="-1" b="-1"/>
              </a:stretch>
            </a:blipFill>
          </p:spPr>
        </p:sp>
      </p:grpSp>
      <p:sp>
        <p:nvSpPr>
          <p:cNvPr id="10" name="TextBox 10"/>
          <p:cNvSpPr txBox="1"/>
          <p:nvPr/>
        </p:nvSpPr>
        <p:spPr>
          <a:xfrm>
            <a:off x="3222772" y="3359849"/>
            <a:ext cx="13309697" cy="923330"/>
          </a:xfrm>
          <a:prstGeom prst="rect">
            <a:avLst/>
          </a:prstGeom>
        </p:spPr>
        <p:txBody>
          <a:bodyPr wrap="square" lIns="0" tIns="0" rIns="0" bIns="0" rtlCol="0" anchor="t">
            <a:spAutoFit/>
          </a:bodyPr>
          <a:lstStyle/>
          <a:p>
            <a:pPr algn="l">
              <a:lnSpc>
                <a:spcPts val="3600"/>
              </a:lnSpc>
            </a:pPr>
            <a:r>
              <a:rPr lang="el-GR" sz="3000" spc="-3" dirty="0">
                <a:solidFill>
                  <a:srgbClr val="043296"/>
                </a:solidFill>
                <a:latin typeface="Fira Sans Medium Bold"/>
              </a:rPr>
              <a:t>Κριτική σκέψη</a:t>
            </a:r>
            <a:r>
              <a:rPr lang="el-GR" sz="3000" spc="-3" dirty="0">
                <a:solidFill>
                  <a:srgbClr val="043296"/>
                </a:solidFill>
                <a:latin typeface="Fira Sans" panose="020B0503050000020004" pitchFamily="34" charset="0"/>
              </a:rPr>
              <a:t>: η νοητική λειτουργία κατά την οποία το άτομο αξιολογεί την αξιοπιστία των πληροφοριών και αποφασίζει τι θα σκεφτεί ή θα κάμει.</a:t>
            </a:r>
          </a:p>
        </p:txBody>
      </p:sp>
      <p:grpSp>
        <p:nvGrpSpPr>
          <p:cNvPr id="11" name="Group 11"/>
          <p:cNvGrpSpPr/>
          <p:nvPr/>
        </p:nvGrpSpPr>
        <p:grpSpPr>
          <a:xfrm>
            <a:off x="1689147" y="4815213"/>
            <a:ext cx="15059162" cy="1291605"/>
            <a:chOff x="0" y="0"/>
            <a:chExt cx="20078883" cy="1722140"/>
          </a:xfrm>
        </p:grpSpPr>
        <p:sp>
          <p:nvSpPr>
            <p:cNvPr id="12" name="Freeform 12"/>
            <p:cNvSpPr/>
            <p:nvPr/>
          </p:nvSpPr>
          <p:spPr>
            <a:xfrm>
              <a:off x="0" y="0"/>
              <a:ext cx="20078925" cy="1722120"/>
            </a:xfrm>
            <a:custGeom>
              <a:avLst/>
              <a:gdLst/>
              <a:ahLst/>
              <a:cxnLst/>
              <a:rect l="l" t="t" r="r" b="b"/>
              <a:pathLst>
                <a:path w="20078925" h="1722120">
                  <a:moveTo>
                    <a:pt x="0" y="172212"/>
                  </a:moveTo>
                  <a:cubicBezTo>
                    <a:pt x="0" y="77089"/>
                    <a:pt x="80466" y="0"/>
                    <a:pt x="179756" y="0"/>
                  </a:cubicBezTo>
                  <a:lnTo>
                    <a:pt x="19899171" y="0"/>
                  </a:lnTo>
                  <a:cubicBezTo>
                    <a:pt x="19998461" y="0"/>
                    <a:pt x="20078925" y="77089"/>
                    <a:pt x="20078925" y="172212"/>
                  </a:cubicBezTo>
                  <a:lnTo>
                    <a:pt x="20078925" y="1549908"/>
                  </a:lnTo>
                  <a:cubicBezTo>
                    <a:pt x="20078925" y="1645031"/>
                    <a:pt x="19998461" y="1722120"/>
                    <a:pt x="19899171" y="1722120"/>
                  </a:cubicBezTo>
                  <a:lnTo>
                    <a:pt x="179756" y="1722120"/>
                  </a:lnTo>
                  <a:cubicBezTo>
                    <a:pt x="80466" y="1722120"/>
                    <a:pt x="0" y="1645031"/>
                    <a:pt x="0" y="1549908"/>
                  </a:cubicBezTo>
                  <a:close/>
                </a:path>
              </a:pathLst>
            </a:custGeom>
            <a:solidFill>
              <a:srgbClr val="EFE2F8"/>
            </a:solidFill>
          </p:spPr>
        </p:sp>
      </p:grpSp>
      <p:grpSp>
        <p:nvGrpSpPr>
          <p:cNvPr id="13" name="Group 13"/>
          <p:cNvGrpSpPr/>
          <p:nvPr/>
        </p:nvGrpSpPr>
        <p:grpSpPr>
          <a:xfrm>
            <a:off x="1965919" y="5143500"/>
            <a:ext cx="710382" cy="710382"/>
            <a:chOff x="0" y="0"/>
            <a:chExt cx="947176" cy="947176"/>
          </a:xfrm>
        </p:grpSpPr>
        <p:sp>
          <p:nvSpPr>
            <p:cNvPr id="14" name="Freeform 14"/>
            <p:cNvSpPr/>
            <p:nvPr/>
          </p:nvSpPr>
          <p:spPr>
            <a:xfrm>
              <a:off x="0" y="0"/>
              <a:ext cx="947166" cy="947166"/>
            </a:xfrm>
            <a:custGeom>
              <a:avLst/>
              <a:gdLst/>
              <a:ahLst/>
              <a:cxnLst/>
              <a:rect l="l" t="t" r="r" b="b"/>
              <a:pathLst>
                <a:path w="947166" h="947166">
                  <a:moveTo>
                    <a:pt x="0" y="0"/>
                  </a:moveTo>
                  <a:lnTo>
                    <a:pt x="947166" y="0"/>
                  </a:lnTo>
                  <a:lnTo>
                    <a:pt x="947166" y="947166"/>
                  </a:lnTo>
                  <a:lnTo>
                    <a:pt x="0" y="947166"/>
                  </a:lnTo>
                  <a:close/>
                </a:path>
              </a:pathLst>
            </a:custGeom>
            <a:blipFill>
              <a:blip r:embed="rId5"/>
              <a:stretch>
                <a:fillRect r="-1" b="-1"/>
              </a:stretch>
            </a:blipFill>
          </p:spPr>
        </p:sp>
      </p:grpSp>
      <p:sp>
        <p:nvSpPr>
          <p:cNvPr id="15" name="TextBox 15"/>
          <p:cNvSpPr txBox="1"/>
          <p:nvPr/>
        </p:nvSpPr>
        <p:spPr>
          <a:xfrm>
            <a:off x="3222772" y="5036724"/>
            <a:ext cx="13136200" cy="923925"/>
          </a:xfrm>
          <a:prstGeom prst="rect">
            <a:avLst/>
          </a:prstGeom>
        </p:spPr>
        <p:txBody>
          <a:bodyPr lIns="0" tIns="0" rIns="0" bIns="0" rtlCol="0" anchor="t">
            <a:spAutoFit/>
          </a:bodyPr>
          <a:lstStyle/>
          <a:p>
            <a:pPr algn="l">
              <a:lnSpc>
                <a:spcPts val="3600"/>
              </a:lnSpc>
            </a:pPr>
            <a:r>
              <a:rPr lang="el-GR" sz="3000" spc="-3" dirty="0">
                <a:solidFill>
                  <a:srgbClr val="043296"/>
                </a:solidFill>
                <a:latin typeface="Fira Sans Medium Bold"/>
              </a:rPr>
              <a:t>Δημιουργικότητα</a:t>
            </a:r>
            <a:r>
              <a:rPr lang="el-GR" sz="3000" spc="-3" dirty="0">
                <a:solidFill>
                  <a:srgbClr val="043296"/>
                </a:solidFill>
                <a:latin typeface="Fira Sans" panose="020B0503050000020004" pitchFamily="34" charset="0"/>
              </a:rPr>
              <a:t>: Το άτομο σκέφτεται έξω από το κουτί και  προσεγγίζει τις ιδέες υπό διαφορετικό πρίσμα.</a:t>
            </a:r>
          </a:p>
        </p:txBody>
      </p:sp>
      <p:grpSp>
        <p:nvGrpSpPr>
          <p:cNvPr id="16" name="Group 16"/>
          <p:cNvGrpSpPr/>
          <p:nvPr/>
        </p:nvGrpSpPr>
        <p:grpSpPr>
          <a:xfrm>
            <a:off x="1689147" y="6429720"/>
            <a:ext cx="15059162" cy="1291605"/>
            <a:chOff x="0" y="0"/>
            <a:chExt cx="20078883" cy="1722140"/>
          </a:xfrm>
        </p:grpSpPr>
        <p:sp>
          <p:nvSpPr>
            <p:cNvPr id="17" name="Freeform 17"/>
            <p:cNvSpPr/>
            <p:nvPr/>
          </p:nvSpPr>
          <p:spPr>
            <a:xfrm>
              <a:off x="0" y="0"/>
              <a:ext cx="20078925" cy="1722120"/>
            </a:xfrm>
            <a:custGeom>
              <a:avLst/>
              <a:gdLst/>
              <a:ahLst/>
              <a:cxnLst/>
              <a:rect l="l" t="t" r="r" b="b"/>
              <a:pathLst>
                <a:path w="20078925" h="1722120">
                  <a:moveTo>
                    <a:pt x="0" y="172212"/>
                  </a:moveTo>
                  <a:cubicBezTo>
                    <a:pt x="0" y="77089"/>
                    <a:pt x="80466" y="0"/>
                    <a:pt x="179756" y="0"/>
                  </a:cubicBezTo>
                  <a:lnTo>
                    <a:pt x="19899171" y="0"/>
                  </a:lnTo>
                  <a:cubicBezTo>
                    <a:pt x="19998461" y="0"/>
                    <a:pt x="20078925" y="77089"/>
                    <a:pt x="20078925" y="172212"/>
                  </a:cubicBezTo>
                  <a:lnTo>
                    <a:pt x="20078925" y="1549908"/>
                  </a:lnTo>
                  <a:cubicBezTo>
                    <a:pt x="20078925" y="1645031"/>
                    <a:pt x="19998461" y="1722120"/>
                    <a:pt x="19899171" y="1722120"/>
                  </a:cubicBezTo>
                  <a:lnTo>
                    <a:pt x="179756" y="1722120"/>
                  </a:lnTo>
                  <a:cubicBezTo>
                    <a:pt x="80466" y="1722120"/>
                    <a:pt x="0" y="1645031"/>
                    <a:pt x="0" y="1549908"/>
                  </a:cubicBezTo>
                  <a:close/>
                </a:path>
              </a:pathLst>
            </a:custGeom>
            <a:solidFill>
              <a:srgbClr val="EFE2F8"/>
            </a:solidFill>
          </p:spPr>
        </p:sp>
      </p:grpSp>
      <p:grpSp>
        <p:nvGrpSpPr>
          <p:cNvPr id="18" name="Group 18"/>
          <p:cNvGrpSpPr/>
          <p:nvPr/>
        </p:nvGrpSpPr>
        <p:grpSpPr>
          <a:xfrm>
            <a:off x="1965919" y="6716418"/>
            <a:ext cx="710382" cy="710382"/>
            <a:chOff x="0" y="0"/>
            <a:chExt cx="947176" cy="947176"/>
          </a:xfrm>
        </p:grpSpPr>
        <p:sp>
          <p:nvSpPr>
            <p:cNvPr id="19" name="Freeform 19"/>
            <p:cNvSpPr/>
            <p:nvPr/>
          </p:nvSpPr>
          <p:spPr>
            <a:xfrm>
              <a:off x="0" y="0"/>
              <a:ext cx="947166" cy="947166"/>
            </a:xfrm>
            <a:custGeom>
              <a:avLst/>
              <a:gdLst/>
              <a:ahLst/>
              <a:cxnLst/>
              <a:rect l="l" t="t" r="r" b="b"/>
              <a:pathLst>
                <a:path w="947166" h="947166">
                  <a:moveTo>
                    <a:pt x="0" y="0"/>
                  </a:moveTo>
                  <a:lnTo>
                    <a:pt x="947166" y="0"/>
                  </a:lnTo>
                  <a:lnTo>
                    <a:pt x="947166" y="947166"/>
                  </a:lnTo>
                  <a:lnTo>
                    <a:pt x="0" y="947166"/>
                  </a:lnTo>
                  <a:close/>
                </a:path>
              </a:pathLst>
            </a:custGeom>
            <a:blipFill>
              <a:blip r:embed="rId6"/>
              <a:stretch>
                <a:fillRect r="-1" b="-1"/>
              </a:stretch>
            </a:blipFill>
          </p:spPr>
        </p:sp>
      </p:grpSp>
      <p:sp>
        <p:nvSpPr>
          <p:cNvPr id="20" name="TextBox 20"/>
          <p:cNvSpPr txBox="1"/>
          <p:nvPr/>
        </p:nvSpPr>
        <p:spPr>
          <a:xfrm>
            <a:off x="3222772" y="6608141"/>
            <a:ext cx="13136200" cy="923330"/>
          </a:xfrm>
          <a:prstGeom prst="rect">
            <a:avLst/>
          </a:prstGeom>
        </p:spPr>
        <p:txBody>
          <a:bodyPr lIns="0" tIns="0" rIns="0" bIns="0" rtlCol="0" anchor="t">
            <a:spAutoFit/>
          </a:bodyPr>
          <a:lstStyle/>
          <a:p>
            <a:pPr algn="l">
              <a:lnSpc>
                <a:spcPts val="3600"/>
              </a:lnSpc>
            </a:pPr>
            <a:r>
              <a:rPr lang="el-GR" sz="3000" spc="-3" dirty="0">
                <a:solidFill>
                  <a:srgbClr val="043296"/>
                </a:solidFill>
                <a:latin typeface="Fira Sans Medium Bold"/>
              </a:rPr>
              <a:t>Συνεργασία</a:t>
            </a:r>
            <a:r>
              <a:rPr lang="el-GR" sz="3000" spc="-3" dirty="0">
                <a:solidFill>
                  <a:srgbClr val="043296"/>
                </a:solidFill>
                <a:latin typeface="Fira Sans" panose="020B0503050000020004" pitchFamily="34" charset="0"/>
              </a:rPr>
              <a:t>: Το άτομο συνεργάζεται αποτελεσματικά με τους άλλους με στόχο την επίτευξη ενός κοινού στόχου.</a:t>
            </a:r>
          </a:p>
        </p:txBody>
      </p:sp>
      <p:grpSp>
        <p:nvGrpSpPr>
          <p:cNvPr id="21" name="Group 21"/>
          <p:cNvGrpSpPr/>
          <p:nvPr/>
        </p:nvGrpSpPr>
        <p:grpSpPr>
          <a:xfrm>
            <a:off x="1689147" y="8044227"/>
            <a:ext cx="15059162" cy="1291605"/>
            <a:chOff x="0" y="0"/>
            <a:chExt cx="20078883" cy="1722140"/>
          </a:xfrm>
        </p:grpSpPr>
        <p:sp>
          <p:nvSpPr>
            <p:cNvPr id="22" name="Freeform 22"/>
            <p:cNvSpPr/>
            <p:nvPr/>
          </p:nvSpPr>
          <p:spPr>
            <a:xfrm>
              <a:off x="0" y="0"/>
              <a:ext cx="20078925" cy="1722120"/>
            </a:xfrm>
            <a:custGeom>
              <a:avLst/>
              <a:gdLst/>
              <a:ahLst/>
              <a:cxnLst/>
              <a:rect l="l" t="t" r="r" b="b"/>
              <a:pathLst>
                <a:path w="20078925" h="1722120">
                  <a:moveTo>
                    <a:pt x="0" y="172212"/>
                  </a:moveTo>
                  <a:cubicBezTo>
                    <a:pt x="0" y="77089"/>
                    <a:pt x="80466" y="0"/>
                    <a:pt x="179756" y="0"/>
                  </a:cubicBezTo>
                  <a:lnTo>
                    <a:pt x="19899171" y="0"/>
                  </a:lnTo>
                  <a:cubicBezTo>
                    <a:pt x="19998461" y="0"/>
                    <a:pt x="20078925" y="77089"/>
                    <a:pt x="20078925" y="172212"/>
                  </a:cubicBezTo>
                  <a:lnTo>
                    <a:pt x="20078925" y="1549908"/>
                  </a:lnTo>
                  <a:cubicBezTo>
                    <a:pt x="20078925" y="1645031"/>
                    <a:pt x="19998461" y="1722120"/>
                    <a:pt x="19899171" y="1722120"/>
                  </a:cubicBezTo>
                  <a:lnTo>
                    <a:pt x="179756" y="1722120"/>
                  </a:lnTo>
                  <a:cubicBezTo>
                    <a:pt x="80466" y="1722120"/>
                    <a:pt x="0" y="1645031"/>
                    <a:pt x="0" y="1549908"/>
                  </a:cubicBezTo>
                  <a:close/>
                </a:path>
              </a:pathLst>
            </a:custGeom>
            <a:solidFill>
              <a:srgbClr val="EFE2F8"/>
            </a:solidFill>
          </p:spPr>
        </p:sp>
      </p:grpSp>
      <p:grpSp>
        <p:nvGrpSpPr>
          <p:cNvPr id="23" name="Group 23"/>
          <p:cNvGrpSpPr/>
          <p:nvPr/>
        </p:nvGrpSpPr>
        <p:grpSpPr>
          <a:xfrm>
            <a:off x="1965919" y="8369025"/>
            <a:ext cx="710382" cy="710382"/>
            <a:chOff x="0" y="0"/>
            <a:chExt cx="947176" cy="947176"/>
          </a:xfrm>
        </p:grpSpPr>
        <p:sp>
          <p:nvSpPr>
            <p:cNvPr id="24" name="Freeform 24"/>
            <p:cNvSpPr/>
            <p:nvPr/>
          </p:nvSpPr>
          <p:spPr>
            <a:xfrm>
              <a:off x="0" y="0"/>
              <a:ext cx="947166" cy="947166"/>
            </a:xfrm>
            <a:custGeom>
              <a:avLst/>
              <a:gdLst/>
              <a:ahLst/>
              <a:cxnLst/>
              <a:rect l="l" t="t" r="r" b="b"/>
              <a:pathLst>
                <a:path w="947166" h="947166">
                  <a:moveTo>
                    <a:pt x="0" y="0"/>
                  </a:moveTo>
                  <a:lnTo>
                    <a:pt x="947166" y="0"/>
                  </a:lnTo>
                  <a:lnTo>
                    <a:pt x="947166" y="947166"/>
                  </a:lnTo>
                  <a:lnTo>
                    <a:pt x="0" y="947166"/>
                  </a:lnTo>
                  <a:close/>
                </a:path>
              </a:pathLst>
            </a:custGeom>
            <a:blipFill>
              <a:blip r:embed="rId7"/>
              <a:stretch>
                <a:fillRect r="-1" b="-1"/>
              </a:stretch>
            </a:blipFill>
          </p:spPr>
        </p:sp>
      </p:grpSp>
      <p:sp>
        <p:nvSpPr>
          <p:cNvPr id="25" name="TextBox 25"/>
          <p:cNvSpPr txBox="1"/>
          <p:nvPr/>
        </p:nvSpPr>
        <p:spPr>
          <a:xfrm>
            <a:off x="3222772" y="8228059"/>
            <a:ext cx="12863188" cy="923925"/>
          </a:xfrm>
          <a:prstGeom prst="rect">
            <a:avLst/>
          </a:prstGeom>
        </p:spPr>
        <p:txBody>
          <a:bodyPr lIns="0" tIns="0" rIns="0" bIns="0" rtlCol="0" anchor="t">
            <a:spAutoFit/>
          </a:bodyPr>
          <a:lstStyle/>
          <a:p>
            <a:pPr algn="l">
              <a:lnSpc>
                <a:spcPts val="3600"/>
              </a:lnSpc>
            </a:pPr>
            <a:r>
              <a:rPr lang="el-GR" sz="3000" spc="-3" dirty="0">
                <a:solidFill>
                  <a:srgbClr val="043296"/>
                </a:solidFill>
                <a:latin typeface="Fira Sans Medium Bold"/>
              </a:rPr>
              <a:t>Επικοινωνία</a:t>
            </a:r>
            <a:r>
              <a:rPr lang="el-GR" sz="3000" spc="-3" dirty="0">
                <a:solidFill>
                  <a:srgbClr val="043296"/>
                </a:solidFill>
                <a:latin typeface="Fira Sans" panose="020B0503050000020004" pitchFamily="34" charset="0"/>
              </a:rPr>
              <a:t>: Το άτομο χρησιμοποιεί μια ποικιλία μεθόδων για να επικοινωνήσει αποτελεσματικά τις ιδέες του.</a:t>
            </a:r>
          </a:p>
        </p:txBody>
      </p:sp>
      <p:pic>
        <p:nvPicPr>
          <p:cNvPr id="26" name="Immagine 25" descr="Immagine che contiene testo, grafica vettoriale, clipart">
            <a:extLst>
              <a:ext uri="{FF2B5EF4-FFF2-40B4-BE49-F238E27FC236}">
                <a16:creationId xmlns:a16="http://schemas.microsoft.com/office/drawing/2014/main" id="{47F0F2D1-E6AD-E4C0-C4BC-F814BE2D0A0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27" name="Immagine 26" descr="Immagine che contiene testo">
            <a:extLst>
              <a:ext uri="{FF2B5EF4-FFF2-40B4-BE49-F238E27FC236}">
                <a16:creationId xmlns:a16="http://schemas.microsoft.com/office/drawing/2014/main" id="{FF6D37BA-068A-3D9C-B4C4-F8BA9AE1FE6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264</TotalTime>
  <Words>1309</Words>
  <Application>Microsoft Office PowerPoint</Application>
  <PresentationFormat>Personalizzato</PresentationFormat>
  <Paragraphs>107</Paragraphs>
  <Slides>29</Slides>
  <Notes>0</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29</vt:i4>
      </vt:variant>
    </vt:vector>
  </HeadingPairs>
  <TitlesOfParts>
    <vt:vector size="38" baseType="lpstr">
      <vt:lpstr>Fira Sans Light Bold</vt:lpstr>
      <vt:lpstr>Fira Sans Medium Bold Italics</vt:lpstr>
      <vt:lpstr>Fira Sans Medium</vt:lpstr>
      <vt:lpstr>Montserrat</vt:lpstr>
      <vt:lpstr>Fira Sans</vt:lpstr>
      <vt:lpstr>Calibri</vt:lpstr>
      <vt:lpstr>Fira Sans Medium Bold</vt:lpstr>
      <vt:lpstr>Arial</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STEAM Lesson.pdf</dc:title>
  <dc:creator>Carmine</dc:creator>
  <cp:lastModifiedBy>Carmine Picone</cp:lastModifiedBy>
  <cp:revision>46</cp:revision>
  <dcterms:created xsi:type="dcterms:W3CDTF">2006-08-16T00:00:00Z</dcterms:created>
  <dcterms:modified xsi:type="dcterms:W3CDTF">2023-02-19T18:05:51Z</dcterms:modified>
  <dc:identifier>DAFX7ZsaKAk</dc:identifier>
</cp:coreProperties>
</file>