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Fira Sans Light Bold" panose="020B0604020202020204" charset="0"/>
      <p:regular r:id="rId36"/>
    </p:embeddedFont>
    <p:embeddedFont>
      <p:font typeface="Fira Sans Medium" panose="020B0603050000020004" pitchFamily="34" charset="0"/>
      <p:regular r:id="rId37"/>
      <p:italic r:id="rId38"/>
    </p:embeddedFont>
    <p:embeddedFont>
      <p:font typeface="Fira Sans Medium Bold" panose="020B0604020202020204" charset="0"/>
      <p:regular r:id="rId39"/>
    </p:embeddedFont>
    <p:embeddedFont>
      <p:font typeface="Montserrat" panose="00000500000000000000" pitchFamily="50"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2" d="100"/>
          <a:sy n="82" d="100"/>
        </p:scale>
        <p:origin x="11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4.sv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7.sv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svg"/><Relationship Id="rId7" Type="http://schemas.openxmlformats.org/officeDocument/2006/relationships/image" Target="../media/image4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5.sv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7.sv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youtu.be/_r0VX-aU_T8" TargetMode="External"/><Relationship Id="rId6" Type="http://schemas.openxmlformats.org/officeDocument/2006/relationships/image" Target="../media/image9.jpeg"/><Relationship Id="rId5" Type="http://schemas.openxmlformats.org/officeDocument/2006/relationships/image" Target="../media/image22.jpe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7.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10.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21.svg"/></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5.sv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sv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watch?v=LMCZvGesRz8&amp;t=6s" TargetMode="External"/><Relationship Id="rId6" Type="http://schemas.openxmlformats.org/officeDocument/2006/relationships/image" Target="../media/image9.jpeg"/><Relationship Id="rId5" Type="http://schemas.openxmlformats.org/officeDocument/2006/relationships/image" Target="../media/image22.jpe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7.svg"/><Relationship Id="rId9" Type="http://schemas.openxmlformats.org/officeDocument/2006/relationships/image" Target="../media/image28.png"/><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169288" y="4028456"/>
            <a:ext cx="10182206" cy="6322038"/>
          </a:xfrm>
          <a:prstGeom prst="rect">
            <a:avLst/>
          </a:prstGeom>
        </p:spPr>
      </p:pic>
      <p:pic>
        <p:nvPicPr>
          <p:cNvPr id="9" name="Picture 4">
            <a:extLst>
              <a:ext uri="{FF2B5EF4-FFF2-40B4-BE49-F238E27FC236}">
                <a16:creationId xmlns:a16="http://schemas.microsoft.com/office/drawing/2014/main" id="{EFAC81F0-3EE1-6529-AC54-FA79602382FB}"/>
              </a:ext>
            </a:extLst>
          </p:cNvPr>
          <p:cNvPicPr>
            <a:picLocks noChangeAspect="1"/>
          </p:cNvPicPr>
          <p:nvPr/>
        </p:nvPicPr>
        <p:blipFill>
          <a:blip r:embed="rId4"/>
          <a:srcRect/>
          <a:stretch>
            <a:fillRect/>
          </a:stretch>
        </p:blipFill>
        <p:spPr>
          <a:xfrm>
            <a:off x="4846646" y="9005234"/>
            <a:ext cx="1477179" cy="1091266"/>
          </a:xfrm>
          <a:prstGeom prst="rect">
            <a:avLst/>
          </a:prstGeom>
        </p:spPr>
      </p:pic>
      <p:sp>
        <p:nvSpPr>
          <p:cNvPr id="10" name="TextBox 6">
            <a:extLst>
              <a:ext uri="{FF2B5EF4-FFF2-40B4-BE49-F238E27FC236}">
                <a16:creationId xmlns:a16="http://schemas.microsoft.com/office/drawing/2014/main" id="{79032F91-0701-41ED-4ED1-2670B6C76ACC}"/>
              </a:ext>
            </a:extLst>
          </p:cNvPr>
          <p:cNvSpPr txBox="1"/>
          <p:nvPr/>
        </p:nvSpPr>
        <p:spPr>
          <a:xfrm>
            <a:off x="1028700" y="5203831"/>
            <a:ext cx="9113072" cy="1474667"/>
          </a:xfrm>
          <a:prstGeom prst="rect">
            <a:avLst/>
          </a:prstGeom>
        </p:spPr>
        <p:txBody>
          <a:bodyPr lIns="0" tIns="0" rIns="0" bIns="0" rtlCol="0" anchor="t">
            <a:spAutoFit/>
          </a:bodyPr>
          <a:lstStyle/>
          <a:p>
            <a:pPr algn="l">
              <a:lnSpc>
                <a:spcPts val="5998"/>
              </a:lnSpc>
            </a:pPr>
            <a:r>
              <a:rPr lang="en-US" sz="4299" spc="128" dirty="0">
                <a:solidFill>
                  <a:srgbClr val="043296"/>
                </a:solidFill>
                <a:latin typeface="Fira Sans Light Bold"/>
              </a:rPr>
              <a:t>Blended Training course for primary teachers</a:t>
            </a:r>
          </a:p>
        </p:txBody>
      </p:sp>
      <p:sp>
        <p:nvSpPr>
          <p:cNvPr id="11" name="TextBox 7">
            <a:extLst>
              <a:ext uri="{FF2B5EF4-FFF2-40B4-BE49-F238E27FC236}">
                <a16:creationId xmlns:a16="http://schemas.microsoft.com/office/drawing/2014/main" id="{70AE9F29-D93D-744F-99B8-A163C80A3EF2}"/>
              </a:ext>
            </a:extLst>
          </p:cNvPr>
          <p:cNvSpPr txBox="1"/>
          <p:nvPr/>
        </p:nvSpPr>
        <p:spPr>
          <a:xfrm>
            <a:off x="1138368" y="1722115"/>
            <a:ext cx="15168432" cy="596913"/>
          </a:xfrm>
          <a:prstGeom prst="rect">
            <a:avLst/>
          </a:prstGeom>
        </p:spPr>
        <p:txBody>
          <a:bodyPr lIns="0" tIns="0" rIns="0" bIns="0" rtlCol="0" anchor="t">
            <a:spAutoFit/>
          </a:bodyPr>
          <a:lstStyle/>
          <a:p>
            <a:pPr algn="l">
              <a:lnSpc>
                <a:spcPts val="4899"/>
              </a:lnSpc>
            </a:pPr>
            <a:r>
              <a:rPr lang="en-US" sz="3499" spc="104" dirty="0">
                <a:solidFill>
                  <a:srgbClr val="A066CB"/>
                </a:solidFill>
                <a:latin typeface="Fira Sans Medium Bold"/>
              </a:rPr>
              <a:t>SPACE*LAB Erasmus+ Project 2021-1-IT02-KA220-SCH-000032535</a:t>
            </a:r>
          </a:p>
        </p:txBody>
      </p:sp>
      <p:sp>
        <p:nvSpPr>
          <p:cNvPr id="12" name="TextBox 8">
            <a:extLst>
              <a:ext uri="{FF2B5EF4-FFF2-40B4-BE49-F238E27FC236}">
                <a16:creationId xmlns:a16="http://schemas.microsoft.com/office/drawing/2014/main" id="{2C50BCAC-B962-EF6E-5EC4-8E45DFCA69EC}"/>
              </a:ext>
            </a:extLst>
          </p:cNvPr>
          <p:cNvSpPr txBox="1"/>
          <p:nvPr/>
        </p:nvSpPr>
        <p:spPr>
          <a:xfrm>
            <a:off x="1028700" y="3314700"/>
            <a:ext cx="8491579" cy="1965331"/>
          </a:xfrm>
          <a:prstGeom prst="rect">
            <a:avLst/>
          </a:prstGeom>
        </p:spPr>
        <p:txBody>
          <a:bodyPr lIns="0" tIns="0" rIns="0" bIns="0" rtlCol="0" anchor="t">
            <a:spAutoFit/>
          </a:bodyPr>
          <a:lstStyle/>
          <a:p>
            <a:pPr algn="l">
              <a:lnSpc>
                <a:spcPts val="16099"/>
              </a:lnSpc>
            </a:pPr>
            <a:r>
              <a:rPr lang="en-US" sz="11499" dirty="0">
                <a:solidFill>
                  <a:srgbClr val="1836B2"/>
                </a:solidFill>
                <a:latin typeface="Montserrat"/>
              </a:rPr>
              <a:t>SPACE*Lab </a:t>
            </a:r>
          </a:p>
        </p:txBody>
      </p:sp>
      <p:pic>
        <p:nvPicPr>
          <p:cNvPr id="13" name="Immagine 12" descr="Immagine che contiene testo">
            <a:extLst>
              <a:ext uri="{FF2B5EF4-FFF2-40B4-BE49-F238E27FC236}">
                <a16:creationId xmlns:a16="http://schemas.microsoft.com/office/drawing/2014/main" id="{A4D790BC-F85C-5644-C65B-8F564F820F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700" y="9184422"/>
            <a:ext cx="3589136" cy="752983"/>
          </a:xfrm>
          <a:prstGeom prst="rect">
            <a:avLst/>
          </a:prstGeom>
        </p:spPr>
      </p:pic>
      <p:pic>
        <p:nvPicPr>
          <p:cNvPr id="14" name="Immagine 13" descr="Immagine che contiene testo, grafica vettoriale, clipart">
            <a:extLst>
              <a:ext uri="{FF2B5EF4-FFF2-40B4-BE49-F238E27FC236}">
                <a16:creationId xmlns:a16="http://schemas.microsoft.com/office/drawing/2014/main" id="{EA59D4D4-3A54-55EF-0DAE-4E2229BD2E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6886" y="2705100"/>
            <a:ext cx="3429000" cy="2228850"/>
          </a:xfrm>
          <a:prstGeom prst="rect">
            <a:avLst/>
          </a:prstGeom>
        </p:spPr>
      </p:pic>
      <p:sp>
        <p:nvSpPr>
          <p:cNvPr id="3" name="TextBox 9">
            <a:extLst>
              <a:ext uri="{FF2B5EF4-FFF2-40B4-BE49-F238E27FC236}">
                <a16:creationId xmlns:a16="http://schemas.microsoft.com/office/drawing/2014/main" id="{E0349E5F-8308-CBB8-8CB5-91F44965D997}"/>
              </a:ext>
            </a:extLst>
          </p:cNvPr>
          <p:cNvSpPr txBox="1"/>
          <p:nvPr/>
        </p:nvSpPr>
        <p:spPr>
          <a:xfrm>
            <a:off x="3476413" y="621030"/>
            <a:ext cx="11335174" cy="407670"/>
          </a:xfrm>
          <a:prstGeom prst="rect">
            <a:avLst/>
          </a:prstGeom>
        </p:spPr>
        <p:txBody>
          <a:bodyPr lIns="0" tIns="0" rIns="0" bIns="0" rtlCol="0" anchor="t">
            <a:spAutoFit/>
          </a:bodyPr>
          <a:lstStyle/>
          <a:p>
            <a:pPr algn="ctr">
              <a:lnSpc>
                <a:spcPts val="1679"/>
              </a:lnSpc>
              <a:spcBef>
                <a:spcPct val="0"/>
              </a:spcBef>
            </a:pPr>
            <a:r>
              <a:rPr lang="en-US" sz="1200" dirty="0">
                <a:solidFill>
                  <a:srgbClr val="000000"/>
                </a:solidFill>
                <a:latin typeface="Fira Sans Medium"/>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6960" y="3856849"/>
            <a:ext cx="2438522" cy="5659016"/>
          </a:xfrm>
          <a:prstGeom prst="rect">
            <a:avLst/>
          </a:prstGeom>
        </p:spPr>
      </p:pic>
      <p:sp>
        <p:nvSpPr>
          <p:cNvPr id="6" name="TextBox 6"/>
          <p:cNvSpPr txBox="1"/>
          <p:nvPr/>
        </p:nvSpPr>
        <p:spPr>
          <a:xfrm>
            <a:off x="4587127" y="2035737"/>
            <a:ext cx="9113747" cy="1174622"/>
          </a:xfrm>
          <a:prstGeom prst="rect">
            <a:avLst/>
          </a:prstGeom>
        </p:spPr>
        <p:txBody>
          <a:bodyPr lIns="0" tIns="0" rIns="0" bIns="0" rtlCol="0" anchor="t">
            <a:spAutoFit/>
          </a:bodyPr>
          <a:lstStyle/>
          <a:p>
            <a:pPr algn="l">
              <a:lnSpc>
                <a:spcPts val="9005"/>
              </a:lnSpc>
            </a:pPr>
            <a:r>
              <a:rPr lang="en-US" sz="7899" spc="-94">
                <a:solidFill>
                  <a:srgbClr val="043296"/>
                </a:solidFill>
                <a:latin typeface="Fira Sans Medium"/>
              </a:rPr>
              <a:t>The teacher in PBL</a:t>
            </a:r>
          </a:p>
        </p:txBody>
      </p:sp>
      <p:sp>
        <p:nvSpPr>
          <p:cNvPr id="7" name="TextBox 7"/>
          <p:cNvSpPr txBox="1"/>
          <p:nvPr/>
        </p:nvSpPr>
        <p:spPr>
          <a:xfrm>
            <a:off x="4496662" y="4135029"/>
            <a:ext cx="9294675" cy="2775890"/>
          </a:xfrm>
          <a:prstGeom prst="rect">
            <a:avLst/>
          </a:prstGeom>
        </p:spPr>
        <p:txBody>
          <a:bodyPr lIns="0" tIns="0" rIns="0" bIns="0" rtlCol="0" anchor="t">
            <a:spAutoFit/>
          </a:bodyPr>
          <a:lstStyle/>
          <a:p>
            <a:pPr algn="just">
              <a:lnSpc>
                <a:spcPts val="4422"/>
              </a:lnSpc>
            </a:pPr>
            <a:r>
              <a:rPr lang="en-US" sz="3900">
                <a:solidFill>
                  <a:srgbClr val="043296"/>
                </a:solidFill>
                <a:latin typeface="Fira Sans Medium"/>
              </a:rPr>
              <a:t>The teacher is </a:t>
            </a:r>
            <a:r>
              <a:rPr lang="en-US" sz="3900">
                <a:solidFill>
                  <a:srgbClr val="043296"/>
                </a:solidFill>
                <a:latin typeface="Fira Sans Medium Bold"/>
              </a:rPr>
              <a:t>Always</a:t>
            </a:r>
            <a:r>
              <a:rPr lang="en-US" sz="3900">
                <a:solidFill>
                  <a:srgbClr val="043296"/>
                </a:solidFill>
                <a:latin typeface="Fira Sans Medium"/>
              </a:rPr>
              <a:t> present! The teacher is a </a:t>
            </a:r>
            <a:r>
              <a:rPr lang="en-US" sz="3900">
                <a:solidFill>
                  <a:srgbClr val="043296"/>
                </a:solidFill>
                <a:latin typeface="Fira Sans Medium Bold"/>
              </a:rPr>
              <a:t>Guide on Side</a:t>
            </a:r>
            <a:r>
              <a:rPr lang="en-US" sz="3900">
                <a:solidFill>
                  <a:srgbClr val="043296"/>
                </a:solidFill>
                <a:latin typeface="Fira Sans Medium"/>
              </a:rPr>
              <a:t>, that follows students' progresses!</a:t>
            </a:r>
          </a:p>
          <a:p>
            <a:pPr algn="just">
              <a:lnSpc>
                <a:spcPts val="4422"/>
              </a:lnSpc>
            </a:pPr>
            <a:r>
              <a:rPr lang="en-US" sz="3900">
                <a:solidFill>
                  <a:srgbClr val="043296"/>
                </a:solidFill>
                <a:latin typeface="Fira Sans Medium"/>
              </a:rPr>
              <a:t>The teacher checks on and follows students learning and sources.</a:t>
            </a:r>
          </a:p>
        </p:txBody>
      </p:sp>
      <p:pic>
        <p:nvPicPr>
          <p:cNvPr id="8" name="Immagine 7" descr="Immagine che contiene testo, grafica vettoriale, clipart">
            <a:extLst>
              <a:ext uri="{FF2B5EF4-FFF2-40B4-BE49-F238E27FC236}">
                <a16:creationId xmlns:a16="http://schemas.microsoft.com/office/drawing/2014/main" id="{D2418793-A641-2098-37E2-111C4E1903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255B147E-619E-0795-FFB2-9790E9EB27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74709" y="1028700"/>
            <a:ext cx="11013291" cy="1538678"/>
          </a:xfrm>
          <a:prstGeom prst="rect">
            <a:avLst/>
          </a:prstGeom>
        </p:spPr>
      </p:pic>
      <p:sp>
        <p:nvSpPr>
          <p:cNvPr id="3" name="TextBox 3"/>
          <p:cNvSpPr txBox="1"/>
          <p:nvPr/>
        </p:nvSpPr>
        <p:spPr>
          <a:xfrm>
            <a:off x="8221864" y="1134461"/>
            <a:ext cx="9118982" cy="1193806"/>
          </a:xfrm>
          <a:prstGeom prst="rect">
            <a:avLst/>
          </a:prstGeom>
        </p:spPr>
        <p:txBody>
          <a:bodyPr lIns="0" tIns="0" rIns="0" bIns="0" rtlCol="0" anchor="t">
            <a:spAutoFit/>
          </a:bodyPr>
          <a:lstStyle/>
          <a:p>
            <a:pPr algn="l">
              <a:lnSpc>
                <a:spcPts val="9799"/>
              </a:lnSpc>
            </a:pPr>
            <a:r>
              <a:rPr lang="en-US" sz="6999">
                <a:solidFill>
                  <a:srgbClr val="FFFFFF"/>
                </a:solidFill>
                <a:latin typeface="Fira Sans Medium"/>
              </a:rPr>
              <a:t>The Driving Question</a:t>
            </a:r>
          </a:p>
        </p:txBody>
      </p:sp>
      <p:grpSp>
        <p:nvGrpSpPr>
          <p:cNvPr id="6" name="Group 6"/>
          <p:cNvGrpSpPr/>
          <p:nvPr/>
        </p:nvGrpSpPr>
        <p:grpSpPr>
          <a:xfrm>
            <a:off x="7733080" y="2848854"/>
            <a:ext cx="9526220" cy="1347234"/>
            <a:chOff x="0" y="0"/>
            <a:chExt cx="12168599" cy="1720929"/>
          </a:xfrm>
        </p:grpSpPr>
        <p:sp>
          <p:nvSpPr>
            <p:cNvPr id="7" name="Freeform 7"/>
            <p:cNvSpPr/>
            <p:nvPr/>
          </p:nvSpPr>
          <p:spPr>
            <a:xfrm>
              <a:off x="0" y="0"/>
              <a:ext cx="12168643" cy="1720909"/>
            </a:xfrm>
            <a:custGeom>
              <a:avLst/>
              <a:gdLst/>
              <a:ahLst/>
              <a:cxnLst/>
              <a:rect l="l" t="t" r="r" b="b"/>
              <a:pathLst>
                <a:path w="12168643" h="1720909">
                  <a:moveTo>
                    <a:pt x="0" y="172091"/>
                  </a:moveTo>
                  <a:cubicBezTo>
                    <a:pt x="0" y="77035"/>
                    <a:pt x="48765" y="0"/>
                    <a:pt x="108939" y="0"/>
                  </a:cubicBezTo>
                  <a:lnTo>
                    <a:pt x="12059688" y="0"/>
                  </a:lnTo>
                  <a:cubicBezTo>
                    <a:pt x="12119861" y="0"/>
                    <a:pt x="12168643" y="77035"/>
                    <a:pt x="12168643" y="172091"/>
                  </a:cubicBezTo>
                  <a:lnTo>
                    <a:pt x="12168643" y="1548818"/>
                  </a:lnTo>
                  <a:cubicBezTo>
                    <a:pt x="12168643" y="1643874"/>
                    <a:pt x="12119861" y="1720909"/>
                    <a:pt x="12059688" y="1720909"/>
                  </a:cubicBezTo>
                  <a:lnTo>
                    <a:pt x="108939" y="1720909"/>
                  </a:lnTo>
                  <a:cubicBezTo>
                    <a:pt x="48765" y="1720909"/>
                    <a:pt x="0" y="1643874"/>
                    <a:pt x="0" y="1548818"/>
                  </a:cubicBezTo>
                  <a:close/>
                </a:path>
              </a:pathLst>
            </a:custGeom>
            <a:solidFill>
              <a:srgbClr val="EFE2F8"/>
            </a:solidFill>
          </p:spPr>
        </p:sp>
      </p:grpSp>
      <p:sp>
        <p:nvSpPr>
          <p:cNvPr id="8" name="TextBox 8"/>
          <p:cNvSpPr txBox="1"/>
          <p:nvPr/>
        </p:nvSpPr>
        <p:spPr>
          <a:xfrm>
            <a:off x="8201739" y="3104415"/>
            <a:ext cx="8807283" cy="923925"/>
          </a:xfrm>
          <a:prstGeom prst="rect">
            <a:avLst/>
          </a:prstGeom>
        </p:spPr>
        <p:txBody>
          <a:bodyPr lIns="0" tIns="0" rIns="0" bIns="0" rtlCol="0" anchor="t">
            <a:spAutoFit/>
          </a:bodyPr>
          <a:lstStyle/>
          <a:p>
            <a:pPr algn="l">
              <a:lnSpc>
                <a:spcPts val="3600"/>
              </a:lnSpc>
            </a:pPr>
            <a:r>
              <a:rPr lang="en-US" sz="3000" spc="-3" dirty="0">
                <a:solidFill>
                  <a:srgbClr val="043296"/>
                </a:solidFill>
                <a:latin typeface="Fira Sans Medium Bold"/>
              </a:rPr>
              <a:t>A driving question is presented as the frame for the project.</a:t>
            </a:r>
          </a:p>
        </p:txBody>
      </p:sp>
      <p:grpSp>
        <p:nvGrpSpPr>
          <p:cNvPr id="9" name="Group 9"/>
          <p:cNvGrpSpPr/>
          <p:nvPr/>
        </p:nvGrpSpPr>
        <p:grpSpPr>
          <a:xfrm>
            <a:off x="7733080" y="4385837"/>
            <a:ext cx="9607766" cy="1291605"/>
            <a:chOff x="0" y="0"/>
            <a:chExt cx="12810355" cy="1722140"/>
          </a:xfrm>
        </p:grpSpPr>
        <p:sp>
          <p:nvSpPr>
            <p:cNvPr id="10" name="Freeform 10"/>
            <p:cNvSpPr/>
            <p:nvPr/>
          </p:nvSpPr>
          <p:spPr>
            <a:xfrm>
              <a:off x="0" y="0"/>
              <a:ext cx="12810397" cy="1722120"/>
            </a:xfrm>
            <a:custGeom>
              <a:avLst/>
              <a:gdLst/>
              <a:ahLst/>
              <a:cxnLst/>
              <a:rect l="l" t="t" r="r" b="b"/>
              <a:pathLst>
                <a:path w="12810397" h="1722120">
                  <a:moveTo>
                    <a:pt x="0" y="172212"/>
                  </a:moveTo>
                  <a:cubicBezTo>
                    <a:pt x="0" y="77089"/>
                    <a:pt x="51337" y="0"/>
                    <a:pt x="114684" y="0"/>
                  </a:cubicBezTo>
                  <a:lnTo>
                    <a:pt x="12695699" y="0"/>
                  </a:lnTo>
                  <a:cubicBezTo>
                    <a:pt x="12759046" y="0"/>
                    <a:pt x="12810397" y="77089"/>
                    <a:pt x="12810397" y="172212"/>
                  </a:cubicBezTo>
                  <a:lnTo>
                    <a:pt x="12810397" y="1549908"/>
                  </a:lnTo>
                  <a:cubicBezTo>
                    <a:pt x="12810397" y="1645031"/>
                    <a:pt x="12759046" y="1722120"/>
                    <a:pt x="12695699" y="1722120"/>
                  </a:cubicBezTo>
                  <a:lnTo>
                    <a:pt x="114684" y="1722120"/>
                  </a:lnTo>
                  <a:cubicBezTo>
                    <a:pt x="51337" y="1722120"/>
                    <a:pt x="0" y="1645031"/>
                    <a:pt x="0" y="1549908"/>
                  </a:cubicBezTo>
                  <a:close/>
                </a:path>
              </a:pathLst>
            </a:custGeom>
            <a:solidFill>
              <a:srgbClr val="EFE2F8"/>
            </a:solidFill>
          </p:spPr>
        </p:sp>
      </p:grpSp>
      <p:sp>
        <p:nvSpPr>
          <p:cNvPr id="11" name="TextBox 11"/>
          <p:cNvSpPr txBox="1"/>
          <p:nvPr/>
        </p:nvSpPr>
        <p:spPr>
          <a:xfrm>
            <a:off x="8201739" y="4596133"/>
            <a:ext cx="9672710" cy="923925"/>
          </a:xfrm>
          <a:prstGeom prst="rect">
            <a:avLst/>
          </a:prstGeom>
        </p:spPr>
        <p:txBody>
          <a:bodyPr lIns="0" tIns="0" rIns="0" bIns="0" rtlCol="0" anchor="t">
            <a:spAutoFit/>
          </a:bodyPr>
          <a:lstStyle/>
          <a:p>
            <a:pPr algn="l">
              <a:lnSpc>
                <a:spcPts val="3600"/>
              </a:lnSpc>
            </a:pPr>
            <a:r>
              <a:rPr lang="en-US" sz="3000" spc="-3" dirty="0">
                <a:solidFill>
                  <a:srgbClr val="043296"/>
                </a:solidFill>
                <a:latin typeface="Fira Sans Medium Bold"/>
              </a:rPr>
              <a:t>A good driving question is one that “focuses all </a:t>
            </a:r>
            <a:br>
              <a:rPr lang="en-US" sz="3000" spc="-3" dirty="0">
                <a:solidFill>
                  <a:srgbClr val="043296"/>
                </a:solidFill>
                <a:latin typeface="Fira Sans Medium Bold"/>
              </a:rPr>
            </a:br>
            <a:r>
              <a:rPr lang="en-US" sz="3000" spc="-3" dirty="0">
                <a:solidFill>
                  <a:srgbClr val="043296"/>
                </a:solidFill>
                <a:latin typeface="Fira Sans Medium Bold"/>
              </a:rPr>
              <a:t>other questions towards a solution or product” </a:t>
            </a:r>
          </a:p>
        </p:txBody>
      </p:sp>
      <p:grpSp>
        <p:nvGrpSpPr>
          <p:cNvPr id="12" name="Group 12"/>
          <p:cNvGrpSpPr/>
          <p:nvPr/>
        </p:nvGrpSpPr>
        <p:grpSpPr>
          <a:xfrm>
            <a:off x="7733080" y="5867942"/>
            <a:ext cx="9607766" cy="981442"/>
            <a:chOff x="0" y="0"/>
            <a:chExt cx="12810355" cy="1308589"/>
          </a:xfrm>
        </p:grpSpPr>
        <p:sp>
          <p:nvSpPr>
            <p:cNvPr id="13" name="Freeform 13"/>
            <p:cNvSpPr/>
            <p:nvPr/>
          </p:nvSpPr>
          <p:spPr>
            <a:xfrm>
              <a:off x="0" y="0"/>
              <a:ext cx="12810397" cy="1308574"/>
            </a:xfrm>
            <a:custGeom>
              <a:avLst/>
              <a:gdLst/>
              <a:ahLst/>
              <a:cxnLst/>
              <a:rect l="l" t="t" r="r" b="b"/>
              <a:pathLst>
                <a:path w="12810397" h="1308574">
                  <a:moveTo>
                    <a:pt x="0" y="130857"/>
                  </a:moveTo>
                  <a:cubicBezTo>
                    <a:pt x="0" y="58577"/>
                    <a:pt x="51337" y="0"/>
                    <a:pt x="114684" y="0"/>
                  </a:cubicBezTo>
                  <a:lnTo>
                    <a:pt x="12695699" y="0"/>
                  </a:lnTo>
                  <a:cubicBezTo>
                    <a:pt x="12759046" y="0"/>
                    <a:pt x="12810397" y="58577"/>
                    <a:pt x="12810397" y="130857"/>
                  </a:cubicBezTo>
                  <a:lnTo>
                    <a:pt x="12810397" y="1177716"/>
                  </a:lnTo>
                  <a:cubicBezTo>
                    <a:pt x="12810397" y="1249997"/>
                    <a:pt x="12759046" y="1308574"/>
                    <a:pt x="12695699" y="1308574"/>
                  </a:cubicBezTo>
                  <a:lnTo>
                    <a:pt x="114684" y="1308574"/>
                  </a:lnTo>
                  <a:cubicBezTo>
                    <a:pt x="51337" y="1308574"/>
                    <a:pt x="0" y="1249997"/>
                    <a:pt x="0" y="1177716"/>
                  </a:cubicBezTo>
                  <a:close/>
                </a:path>
              </a:pathLst>
            </a:custGeom>
            <a:solidFill>
              <a:srgbClr val="EFE2F8"/>
            </a:solidFill>
          </p:spPr>
        </p:sp>
      </p:grpSp>
      <p:sp>
        <p:nvSpPr>
          <p:cNvPr id="14" name="TextBox 14"/>
          <p:cNvSpPr txBox="1"/>
          <p:nvPr/>
        </p:nvSpPr>
        <p:spPr>
          <a:xfrm>
            <a:off x="8221864" y="6125294"/>
            <a:ext cx="5769823" cy="466725"/>
          </a:xfrm>
          <a:prstGeom prst="rect">
            <a:avLst/>
          </a:prstGeom>
        </p:spPr>
        <p:txBody>
          <a:bodyPr lIns="0" tIns="0" rIns="0" bIns="0" rtlCol="0" anchor="t">
            <a:spAutoFit/>
          </a:bodyPr>
          <a:lstStyle/>
          <a:p>
            <a:pPr algn="l">
              <a:lnSpc>
                <a:spcPts val="3600"/>
              </a:lnSpc>
            </a:pPr>
            <a:r>
              <a:rPr lang="en-US" sz="3000" spc="-3" dirty="0">
                <a:solidFill>
                  <a:srgbClr val="043296"/>
                </a:solidFill>
                <a:latin typeface="Fira Sans Medium Bold"/>
              </a:rPr>
              <a:t>It is open-ended</a:t>
            </a:r>
          </a:p>
        </p:txBody>
      </p:sp>
      <p:grpSp>
        <p:nvGrpSpPr>
          <p:cNvPr id="15" name="Group 15"/>
          <p:cNvGrpSpPr/>
          <p:nvPr/>
        </p:nvGrpSpPr>
        <p:grpSpPr>
          <a:xfrm>
            <a:off x="7733080" y="7039884"/>
            <a:ext cx="9607766" cy="1007289"/>
            <a:chOff x="0" y="0"/>
            <a:chExt cx="12810355" cy="1343052"/>
          </a:xfrm>
        </p:grpSpPr>
        <p:sp>
          <p:nvSpPr>
            <p:cNvPr id="16" name="Freeform 16"/>
            <p:cNvSpPr/>
            <p:nvPr/>
          </p:nvSpPr>
          <p:spPr>
            <a:xfrm>
              <a:off x="0" y="0"/>
              <a:ext cx="12810397" cy="1343036"/>
            </a:xfrm>
            <a:custGeom>
              <a:avLst/>
              <a:gdLst/>
              <a:ahLst/>
              <a:cxnLst/>
              <a:rect l="l" t="t" r="r" b="b"/>
              <a:pathLst>
                <a:path w="12810397" h="1343036">
                  <a:moveTo>
                    <a:pt x="0" y="134304"/>
                  </a:moveTo>
                  <a:cubicBezTo>
                    <a:pt x="0" y="60120"/>
                    <a:pt x="51337" y="0"/>
                    <a:pt x="114684" y="0"/>
                  </a:cubicBezTo>
                  <a:lnTo>
                    <a:pt x="12695699" y="0"/>
                  </a:lnTo>
                  <a:cubicBezTo>
                    <a:pt x="12759046" y="0"/>
                    <a:pt x="12810397" y="60120"/>
                    <a:pt x="12810397" y="134304"/>
                  </a:cubicBezTo>
                  <a:lnTo>
                    <a:pt x="12810397" y="1208732"/>
                  </a:lnTo>
                  <a:cubicBezTo>
                    <a:pt x="12810397" y="1282916"/>
                    <a:pt x="12759046" y="1343036"/>
                    <a:pt x="12695699" y="1343036"/>
                  </a:cubicBezTo>
                  <a:lnTo>
                    <a:pt x="114684" y="1343036"/>
                  </a:lnTo>
                  <a:cubicBezTo>
                    <a:pt x="51337" y="1343036"/>
                    <a:pt x="0" y="1282916"/>
                    <a:pt x="0" y="1208732"/>
                  </a:cubicBezTo>
                  <a:close/>
                </a:path>
              </a:pathLst>
            </a:custGeom>
            <a:solidFill>
              <a:srgbClr val="EFE2F8"/>
            </a:solidFill>
          </p:spPr>
        </p:sp>
      </p:grpSp>
      <p:sp>
        <p:nvSpPr>
          <p:cNvPr id="17" name="TextBox 17"/>
          <p:cNvSpPr txBox="1"/>
          <p:nvPr/>
        </p:nvSpPr>
        <p:spPr>
          <a:xfrm>
            <a:off x="8221864" y="7270978"/>
            <a:ext cx="12863188" cy="466725"/>
          </a:xfrm>
          <a:prstGeom prst="rect">
            <a:avLst/>
          </a:prstGeom>
        </p:spPr>
        <p:txBody>
          <a:bodyPr lIns="0" tIns="0" rIns="0" bIns="0" rtlCol="0" anchor="t">
            <a:spAutoFit/>
          </a:bodyPr>
          <a:lstStyle/>
          <a:p>
            <a:pPr algn="l">
              <a:lnSpc>
                <a:spcPts val="3600"/>
              </a:lnSpc>
            </a:pPr>
            <a:r>
              <a:rPr lang="en-US" sz="3000" spc="-3" dirty="0">
                <a:solidFill>
                  <a:srgbClr val="043296"/>
                </a:solidFill>
                <a:latin typeface="Fira Sans Medium Bold"/>
              </a:rPr>
              <a:t>It engages high-level thinking</a:t>
            </a:r>
          </a:p>
        </p:txBody>
      </p:sp>
      <p:grpSp>
        <p:nvGrpSpPr>
          <p:cNvPr id="18" name="Group 18"/>
          <p:cNvGrpSpPr/>
          <p:nvPr/>
        </p:nvGrpSpPr>
        <p:grpSpPr>
          <a:xfrm>
            <a:off x="7733080" y="8237672"/>
            <a:ext cx="9607766" cy="1340250"/>
            <a:chOff x="0" y="0"/>
            <a:chExt cx="12810355" cy="1787001"/>
          </a:xfrm>
        </p:grpSpPr>
        <p:sp>
          <p:nvSpPr>
            <p:cNvPr id="19" name="Freeform 19"/>
            <p:cNvSpPr/>
            <p:nvPr/>
          </p:nvSpPr>
          <p:spPr>
            <a:xfrm>
              <a:off x="0" y="0"/>
              <a:ext cx="12810397" cy="1786980"/>
            </a:xfrm>
            <a:custGeom>
              <a:avLst/>
              <a:gdLst/>
              <a:ahLst/>
              <a:cxnLst/>
              <a:rect l="l" t="t" r="r" b="b"/>
              <a:pathLst>
                <a:path w="12810397" h="1786980">
                  <a:moveTo>
                    <a:pt x="0" y="178698"/>
                  </a:moveTo>
                  <a:cubicBezTo>
                    <a:pt x="0" y="79992"/>
                    <a:pt x="51337" y="0"/>
                    <a:pt x="114684" y="0"/>
                  </a:cubicBezTo>
                  <a:lnTo>
                    <a:pt x="12695699" y="0"/>
                  </a:lnTo>
                  <a:cubicBezTo>
                    <a:pt x="12759046" y="0"/>
                    <a:pt x="12810397" y="79992"/>
                    <a:pt x="12810397" y="178698"/>
                  </a:cubicBezTo>
                  <a:lnTo>
                    <a:pt x="12810397" y="1608282"/>
                  </a:lnTo>
                  <a:cubicBezTo>
                    <a:pt x="12810397" y="1706987"/>
                    <a:pt x="12759046" y="1786980"/>
                    <a:pt x="12695699" y="1786980"/>
                  </a:cubicBezTo>
                  <a:lnTo>
                    <a:pt x="114684" y="1786980"/>
                  </a:lnTo>
                  <a:cubicBezTo>
                    <a:pt x="51337" y="1786980"/>
                    <a:pt x="0" y="1706987"/>
                    <a:pt x="0" y="1608282"/>
                  </a:cubicBezTo>
                  <a:close/>
                </a:path>
              </a:pathLst>
            </a:custGeom>
            <a:solidFill>
              <a:srgbClr val="EFE2F8"/>
            </a:solidFill>
          </p:spPr>
        </p:sp>
      </p:grpSp>
      <p:sp>
        <p:nvSpPr>
          <p:cNvPr id="20" name="TextBox 20"/>
          <p:cNvSpPr txBox="1"/>
          <p:nvPr/>
        </p:nvSpPr>
        <p:spPr>
          <a:xfrm>
            <a:off x="8221864" y="8468766"/>
            <a:ext cx="9607766" cy="923925"/>
          </a:xfrm>
          <a:prstGeom prst="rect">
            <a:avLst/>
          </a:prstGeom>
        </p:spPr>
        <p:txBody>
          <a:bodyPr lIns="0" tIns="0" rIns="0" bIns="0" rtlCol="0" anchor="t">
            <a:spAutoFit/>
          </a:bodyPr>
          <a:lstStyle/>
          <a:p>
            <a:pPr>
              <a:lnSpc>
                <a:spcPts val="3600"/>
              </a:lnSpc>
              <a:spcBef>
                <a:spcPct val="0"/>
              </a:spcBef>
            </a:pPr>
            <a:r>
              <a:rPr lang="en-US" sz="3000" spc="-3" dirty="0">
                <a:solidFill>
                  <a:srgbClr val="043296"/>
                </a:solidFill>
                <a:latin typeface="Fira Sans Medium"/>
              </a:rPr>
              <a:t>It requires students to synthesize information from multiple sources, experiences, and activities</a:t>
            </a:r>
          </a:p>
        </p:txBody>
      </p:sp>
      <p:pic>
        <p:nvPicPr>
          <p:cNvPr id="21" name="Picture 21"/>
          <p:cNvPicPr>
            <a:picLocks noChangeAspect="1"/>
          </p:cNvPicPr>
          <p:nvPr/>
        </p:nvPicPr>
        <p:blipFill>
          <a:blip r:embed="rId4"/>
          <a:srcRect l="40628" r="270" b="4"/>
          <a:stretch>
            <a:fillRect/>
          </a:stretch>
        </p:blipFill>
        <p:spPr>
          <a:xfrm>
            <a:off x="413551" y="1798039"/>
            <a:ext cx="6689707" cy="8488853"/>
          </a:xfrm>
          <a:prstGeom prst="rect">
            <a:avLst/>
          </a:prstGeom>
        </p:spPr>
      </p:pic>
      <p:pic>
        <p:nvPicPr>
          <p:cNvPr id="22" name="Immagine 21" descr="Immagine che contiene testo, grafica vettoriale, clipart">
            <a:extLst>
              <a:ext uri="{FF2B5EF4-FFF2-40B4-BE49-F238E27FC236}">
                <a16:creationId xmlns:a16="http://schemas.microsoft.com/office/drawing/2014/main" id="{87ED384A-BB6E-87CD-31FF-2823BD509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3" name="Immagine 22" descr="Immagine che contiene testo">
            <a:extLst>
              <a:ext uri="{FF2B5EF4-FFF2-40B4-BE49-F238E27FC236}">
                <a16:creationId xmlns:a16="http://schemas.microsoft.com/office/drawing/2014/main" id="{E0A0AF52-9806-4823-6732-806C4E68F6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5" name="TextBox 5"/>
          <p:cNvSpPr txBox="1"/>
          <p:nvPr/>
        </p:nvSpPr>
        <p:spPr>
          <a:xfrm>
            <a:off x="2292162" y="3042160"/>
            <a:ext cx="12190736" cy="6072510"/>
          </a:xfrm>
          <a:prstGeom prst="rect">
            <a:avLst/>
          </a:prstGeom>
        </p:spPr>
        <p:txBody>
          <a:bodyPr lIns="0" tIns="0" rIns="0" bIns="0" rtlCol="0" anchor="t">
            <a:spAutoFit/>
          </a:bodyPr>
          <a:lstStyle/>
          <a:p>
            <a:pPr marL="928331" lvl="1" indent="-464165">
              <a:lnSpc>
                <a:spcPts val="6019"/>
              </a:lnSpc>
              <a:spcBef>
                <a:spcPct val="0"/>
              </a:spcBef>
              <a:buFont typeface="Arial"/>
              <a:buChar char="•"/>
            </a:pPr>
            <a:r>
              <a:rPr lang="en-US" sz="4299">
                <a:solidFill>
                  <a:srgbClr val="1836B2"/>
                </a:solidFill>
                <a:latin typeface="Fira Sans Medium"/>
              </a:rPr>
              <a:t>Open-ended enough to allow individual investigation</a:t>
            </a:r>
          </a:p>
          <a:p>
            <a:pPr marL="928331" lvl="1" indent="-464165">
              <a:lnSpc>
                <a:spcPts val="6019"/>
              </a:lnSpc>
              <a:spcBef>
                <a:spcPct val="0"/>
              </a:spcBef>
              <a:buFont typeface="Arial"/>
              <a:buChar char="•"/>
            </a:pPr>
            <a:r>
              <a:rPr lang="en-US" sz="4299">
                <a:solidFill>
                  <a:srgbClr val="1836B2"/>
                </a:solidFill>
                <a:latin typeface="Fira Sans Medium"/>
              </a:rPr>
              <a:t>Relevant and meaningful to students</a:t>
            </a:r>
          </a:p>
          <a:p>
            <a:pPr marL="928331" lvl="1" indent="-464165">
              <a:lnSpc>
                <a:spcPts val="6019"/>
              </a:lnSpc>
              <a:spcBef>
                <a:spcPct val="0"/>
              </a:spcBef>
              <a:buFont typeface="Arial"/>
              <a:buChar char="•"/>
            </a:pPr>
            <a:r>
              <a:rPr lang="en-US" sz="4299">
                <a:solidFill>
                  <a:srgbClr val="1836B2"/>
                </a:solidFill>
                <a:latin typeface="Fira Sans Medium"/>
              </a:rPr>
              <a:t>Support self-directed learning</a:t>
            </a:r>
          </a:p>
          <a:p>
            <a:pPr marL="928331" lvl="1" indent="-464165">
              <a:lnSpc>
                <a:spcPts val="6019"/>
              </a:lnSpc>
              <a:spcBef>
                <a:spcPct val="0"/>
              </a:spcBef>
              <a:buFont typeface="Arial"/>
              <a:buChar char="•"/>
            </a:pPr>
            <a:r>
              <a:rPr lang="en-US" sz="4299">
                <a:solidFill>
                  <a:srgbClr val="1836B2"/>
                </a:solidFill>
                <a:latin typeface="Fira Sans Medium"/>
              </a:rPr>
              <a:t>Involves authentic problem-solving</a:t>
            </a:r>
          </a:p>
          <a:p>
            <a:pPr marL="928331" lvl="1" indent="-464165">
              <a:lnSpc>
                <a:spcPts val="6019"/>
              </a:lnSpc>
              <a:spcBef>
                <a:spcPct val="0"/>
              </a:spcBef>
              <a:buFont typeface="Arial"/>
              <a:buChar char="•"/>
            </a:pPr>
            <a:r>
              <a:rPr lang="en-US" sz="4299">
                <a:solidFill>
                  <a:srgbClr val="1836B2"/>
                </a:solidFill>
                <a:latin typeface="Fira Sans Medium"/>
              </a:rPr>
              <a:t>Lends itself to cross disciplinary work and collaboration</a:t>
            </a:r>
          </a:p>
          <a:p>
            <a:pPr>
              <a:lnSpc>
                <a:spcPts val="6019"/>
              </a:lnSpc>
              <a:spcBef>
                <a:spcPct val="0"/>
              </a:spcBef>
            </a:pPr>
            <a:endParaRPr lang="en-US" sz="4299">
              <a:solidFill>
                <a:srgbClr val="1836B2"/>
              </a:solidFill>
              <a:latin typeface="Fira Sans Medium"/>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17710" y="2726689"/>
            <a:ext cx="3688357" cy="4114800"/>
          </a:xfrm>
          <a:prstGeom prst="rect">
            <a:avLst/>
          </a:prstGeom>
        </p:spPr>
      </p:pic>
      <p:sp>
        <p:nvSpPr>
          <p:cNvPr id="7" name="TextBox 7"/>
          <p:cNvSpPr txBox="1"/>
          <p:nvPr/>
        </p:nvSpPr>
        <p:spPr>
          <a:xfrm>
            <a:off x="2649077" y="1433836"/>
            <a:ext cx="13438524" cy="1292853"/>
          </a:xfrm>
          <a:prstGeom prst="rect">
            <a:avLst/>
          </a:prstGeom>
        </p:spPr>
        <p:txBody>
          <a:bodyPr lIns="0" tIns="0" rIns="0" bIns="0" rtlCol="0" anchor="t">
            <a:spAutoFit/>
          </a:bodyPr>
          <a:lstStyle/>
          <a:p>
            <a:pPr algn="l">
              <a:lnSpc>
                <a:spcPts val="10640"/>
              </a:lnSpc>
            </a:pPr>
            <a:r>
              <a:rPr lang="en-US" sz="7600">
                <a:solidFill>
                  <a:srgbClr val="1836B2"/>
                </a:solidFill>
                <a:latin typeface="Fira Sans Medium Bold"/>
              </a:rPr>
              <a:t>A good driving question is:</a:t>
            </a:r>
          </a:p>
        </p:txBody>
      </p:sp>
      <p:pic>
        <p:nvPicPr>
          <p:cNvPr id="8" name="Immagine 7" descr="Immagine che contiene testo, grafica vettoriale, clipart">
            <a:extLst>
              <a:ext uri="{FF2B5EF4-FFF2-40B4-BE49-F238E27FC236}">
                <a16:creationId xmlns:a16="http://schemas.microsoft.com/office/drawing/2014/main" id="{4E108417-E0CF-06B5-D86F-10C1FDC749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2172CC74-D776-CDEE-57B0-12F4A667C1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68296" y="1888866"/>
            <a:ext cx="13533120" cy="924306"/>
          </a:xfrm>
          <a:prstGeom prst="rect">
            <a:avLst/>
          </a:prstGeom>
        </p:spPr>
        <p:txBody>
          <a:bodyPr lIns="0" tIns="0" rIns="0" bIns="0" rtlCol="0" anchor="t">
            <a:spAutoFit/>
          </a:bodyPr>
          <a:lstStyle/>
          <a:p>
            <a:pPr algn="l">
              <a:lnSpc>
                <a:spcPts val="7181"/>
              </a:lnSpc>
            </a:pPr>
            <a:r>
              <a:rPr lang="en-US" sz="6300" spc="-75">
                <a:solidFill>
                  <a:srgbClr val="043296"/>
                </a:solidFill>
                <a:latin typeface="Fira Sans Medium"/>
              </a:rPr>
              <a:t>A driving question can be...</a:t>
            </a:r>
          </a:p>
        </p:txBody>
      </p:sp>
      <p:grpSp>
        <p:nvGrpSpPr>
          <p:cNvPr id="3" name="Group 3"/>
          <p:cNvGrpSpPr/>
          <p:nvPr/>
        </p:nvGrpSpPr>
        <p:grpSpPr>
          <a:xfrm>
            <a:off x="2148214" y="3556122"/>
            <a:ext cx="13735050" cy="732613"/>
            <a:chOff x="0" y="0"/>
            <a:chExt cx="18313400" cy="984800"/>
          </a:xfrm>
        </p:grpSpPr>
        <p:sp>
          <p:nvSpPr>
            <p:cNvPr id="4" name="Freeform 4"/>
            <p:cNvSpPr/>
            <p:nvPr/>
          </p:nvSpPr>
          <p:spPr>
            <a:xfrm>
              <a:off x="12700" y="12700"/>
              <a:ext cx="18288000" cy="959358"/>
            </a:xfrm>
            <a:custGeom>
              <a:avLst/>
              <a:gdLst/>
              <a:ahLst/>
              <a:cxnLst/>
              <a:rect l="l" t="t" r="r" b="b"/>
              <a:pathLst>
                <a:path w="18288000" h="959358">
                  <a:moveTo>
                    <a:pt x="0" y="159893"/>
                  </a:moveTo>
                  <a:cubicBezTo>
                    <a:pt x="0" y="71628"/>
                    <a:pt x="73406" y="0"/>
                    <a:pt x="163957" y="0"/>
                  </a:cubicBezTo>
                  <a:lnTo>
                    <a:pt x="18124043" y="0"/>
                  </a:lnTo>
                  <a:cubicBezTo>
                    <a:pt x="18214594" y="0"/>
                    <a:pt x="18288000" y="71628"/>
                    <a:pt x="18288000" y="159893"/>
                  </a:cubicBezTo>
                  <a:lnTo>
                    <a:pt x="18288000" y="799465"/>
                  </a:lnTo>
                  <a:cubicBezTo>
                    <a:pt x="18288000" y="887730"/>
                    <a:pt x="18214594" y="959358"/>
                    <a:pt x="18124043" y="959358"/>
                  </a:cubicBezTo>
                  <a:lnTo>
                    <a:pt x="163957" y="959358"/>
                  </a:lnTo>
                  <a:cubicBezTo>
                    <a:pt x="73406" y="959358"/>
                    <a:pt x="0" y="887857"/>
                    <a:pt x="0" y="799465"/>
                  </a:cubicBezTo>
                  <a:close/>
                </a:path>
              </a:pathLst>
            </a:custGeom>
            <a:solidFill>
              <a:srgbClr val="90278E"/>
            </a:solidFill>
          </p:spPr>
        </p:sp>
        <p:sp>
          <p:nvSpPr>
            <p:cNvPr id="5" name="Freeform 5"/>
            <p:cNvSpPr/>
            <p:nvPr/>
          </p:nvSpPr>
          <p:spPr>
            <a:xfrm>
              <a:off x="0" y="0"/>
              <a:ext cx="18313400" cy="984758"/>
            </a:xfrm>
            <a:custGeom>
              <a:avLst/>
              <a:gdLst/>
              <a:ahLst/>
              <a:cxnLst/>
              <a:rect l="l" t="t" r="r" b="b"/>
              <a:pathLst>
                <a:path w="18313400" h="984758">
                  <a:moveTo>
                    <a:pt x="0" y="172593"/>
                  </a:moveTo>
                  <a:cubicBezTo>
                    <a:pt x="0" y="76962"/>
                    <a:pt x="79375" y="0"/>
                    <a:pt x="176657" y="0"/>
                  </a:cubicBezTo>
                  <a:lnTo>
                    <a:pt x="18136743" y="0"/>
                  </a:lnTo>
                  <a:lnTo>
                    <a:pt x="18136743" y="12700"/>
                  </a:lnTo>
                  <a:lnTo>
                    <a:pt x="18136743" y="0"/>
                  </a:lnTo>
                  <a:cubicBezTo>
                    <a:pt x="18234025" y="0"/>
                    <a:pt x="18313400" y="76962"/>
                    <a:pt x="18313400" y="172593"/>
                  </a:cubicBezTo>
                  <a:lnTo>
                    <a:pt x="18300700" y="172593"/>
                  </a:lnTo>
                  <a:lnTo>
                    <a:pt x="18313400" y="172593"/>
                  </a:lnTo>
                  <a:lnTo>
                    <a:pt x="18313400" y="812165"/>
                  </a:lnTo>
                  <a:lnTo>
                    <a:pt x="18300700" y="812165"/>
                  </a:lnTo>
                  <a:lnTo>
                    <a:pt x="18313400" y="812165"/>
                  </a:lnTo>
                  <a:cubicBezTo>
                    <a:pt x="18313400" y="907796"/>
                    <a:pt x="18234025" y="984758"/>
                    <a:pt x="18136743" y="984758"/>
                  </a:cubicBezTo>
                  <a:lnTo>
                    <a:pt x="18136743" y="972058"/>
                  </a:lnTo>
                  <a:lnTo>
                    <a:pt x="18136743" y="984758"/>
                  </a:lnTo>
                  <a:lnTo>
                    <a:pt x="176657" y="984758"/>
                  </a:lnTo>
                  <a:lnTo>
                    <a:pt x="176657" y="972058"/>
                  </a:lnTo>
                  <a:lnTo>
                    <a:pt x="176657" y="984758"/>
                  </a:lnTo>
                  <a:cubicBezTo>
                    <a:pt x="79375" y="984758"/>
                    <a:pt x="0" y="907796"/>
                    <a:pt x="0" y="812165"/>
                  </a:cubicBezTo>
                  <a:lnTo>
                    <a:pt x="0" y="172593"/>
                  </a:lnTo>
                  <a:lnTo>
                    <a:pt x="12700" y="172593"/>
                  </a:lnTo>
                  <a:lnTo>
                    <a:pt x="0" y="172593"/>
                  </a:lnTo>
                  <a:moveTo>
                    <a:pt x="25400" y="172593"/>
                  </a:moveTo>
                  <a:lnTo>
                    <a:pt x="25400" y="812165"/>
                  </a:lnTo>
                  <a:lnTo>
                    <a:pt x="12700" y="812165"/>
                  </a:lnTo>
                  <a:lnTo>
                    <a:pt x="25400" y="812165"/>
                  </a:lnTo>
                  <a:cubicBezTo>
                    <a:pt x="25400" y="893191"/>
                    <a:pt x="92837" y="959358"/>
                    <a:pt x="176657" y="959358"/>
                  </a:cubicBezTo>
                  <a:lnTo>
                    <a:pt x="18136743" y="959358"/>
                  </a:lnTo>
                  <a:cubicBezTo>
                    <a:pt x="18220562" y="959358"/>
                    <a:pt x="18288000" y="893191"/>
                    <a:pt x="18288000" y="812165"/>
                  </a:cubicBezTo>
                  <a:lnTo>
                    <a:pt x="18288000" y="172593"/>
                  </a:lnTo>
                  <a:cubicBezTo>
                    <a:pt x="18288000" y="91567"/>
                    <a:pt x="18220562" y="25400"/>
                    <a:pt x="18136743" y="25400"/>
                  </a:cubicBezTo>
                  <a:lnTo>
                    <a:pt x="176657" y="25400"/>
                  </a:lnTo>
                  <a:lnTo>
                    <a:pt x="176657" y="12700"/>
                  </a:lnTo>
                  <a:lnTo>
                    <a:pt x="176657" y="25400"/>
                  </a:lnTo>
                  <a:cubicBezTo>
                    <a:pt x="92837" y="25400"/>
                    <a:pt x="25400" y="91567"/>
                    <a:pt x="25400" y="172593"/>
                  </a:cubicBezTo>
                  <a:close/>
                </a:path>
              </a:pathLst>
            </a:custGeom>
            <a:solidFill>
              <a:srgbClr val="FFFFFF"/>
            </a:solidFill>
          </p:spPr>
        </p:sp>
      </p:grpSp>
      <p:sp>
        <p:nvSpPr>
          <p:cNvPr id="6" name="TextBox 6"/>
          <p:cNvSpPr txBox="1"/>
          <p:nvPr/>
        </p:nvSpPr>
        <p:spPr>
          <a:xfrm>
            <a:off x="2489601" y="3726180"/>
            <a:ext cx="13512399" cy="426720"/>
          </a:xfrm>
          <a:prstGeom prst="rect">
            <a:avLst/>
          </a:prstGeom>
        </p:spPr>
        <p:txBody>
          <a:bodyPr lIns="0" tIns="0" rIns="0" bIns="0" rtlCol="0" anchor="t">
            <a:spAutoFit/>
          </a:bodyPr>
          <a:lstStyle/>
          <a:p>
            <a:pPr algn="l">
              <a:lnSpc>
                <a:spcPts val="3240"/>
              </a:lnSpc>
            </a:pPr>
            <a:r>
              <a:rPr lang="en-US" sz="3000" dirty="0">
                <a:solidFill>
                  <a:srgbClr val="FFFFFF"/>
                </a:solidFill>
                <a:latin typeface="Fira Sans Medium Bold"/>
              </a:rPr>
              <a:t>Exploration of a philosophical question</a:t>
            </a:r>
          </a:p>
        </p:txBody>
      </p:sp>
      <p:sp>
        <p:nvSpPr>
          <p:cNvPr id="7" name="TextBox 7"/>
          <p:cNvSpPr txBox="1"/>
          <p:nvPr/>
        </p:nvSpPr>
        <p:spPr>
          <a:xfrm>
            <a:off x="2443299" y="4334411"/>
            <a:ext cx="13292963" cy="666849"/>
          </a:xfrm>
          <a:prstGeom prst="rect">
            <a:avLst/>
          </a:prstGeom>
        </p:spPr>
        <p:txBody>
          <a:bodyPr lIns="0" tIns="0" rIns="0" bIns="0" rtlCol="0" anchor="t">
            <a:spAutoFit/>
          </a:bodyPr>
          <a:lstStyle/>
          <a:p>
            <a:pPr marL="632460" lvl="2" indent="-342900" algn="l">
              <a:lnSpc>
                <a:spcPts val="2592"/>
              </a:lnSpc>
              <a:buFont typeface="Arial" panose="020B0604020202020204" pitchFamily="34" charset="0"/>
              <a:buChar char="•"/>
            </a:pPr>
            <a:r>
              <a:rPr lang="en-US" sz="2400" dirty="0">
                <a:solidFill>
                  <a:srgbClr val="043296"/>
                </a:solidFill>
                <a:latin typeface="Fira Sans Medium"/>
              </a:rPr>
              <a:t>When do we grow up?</a:t>
            </a:r>
          </a:p>
          <a:p>
            <a:pPr marL="632460" lvl="2" indent="-342900" algn="l">
              <a:lnSpc>
                <a:spcPts val="2592"/>
              </a:lnSpc>
              <a:buFont typeface="Arial" panose="020B0604020202020204" pitchFamily="34" charset="0"/>
              <a:buChar char="•"/>
            </a:pPr>
            <a:r>
              <a:rPr lang="en-US" sz="2400" dirty="0">
                <a:solidFill>
                  <a:srgbClr val="043296"/>
                </a:solidFill>
                <a:latin typeface="Fira Sans Medium"/>
              </a:rPr>
              <a:t>Who has power and how do they get it?</a:t>
            </a:r>
          </a:p>
        </p:txBody>
      </p:sp>
      <p:grpSp>
        <p:nvGrpSpPr>
          <p:cNvPr id="8" name="Group 8"/>
          <p:cNvGrpSpPr/>
          <p:nvPr/>
        </p:nvGrpSpPr>
        <p:grpSpPr>
          <a:xfrm>
            <a:off x="2148215" y="5098499"/>
            <a:ext cx="13735050" cy="738569"/>
            <a:chOff x="0" y="0"/>
            <a:chExt cx="18313400" cy="984758"/>
          </a:xfrm>
        </p:grpSpPr>
        <p:sp>
          <p:nvSpPr>
            <p:cNvPr id="9" name="Freeform 9"/>
            <p:cNvSpPr/>
            <p:nvPr/>
          </p:nvSpPr>
          <p:spPr>
            <a:xfrm>
              <a:off x="12700" y="12700"/>
              <a:ext cx="18288000" cy="959359"/>
            </a:xfrm>
            <a:custGeom>
              <a:avLst/>
              <a:gdLst/>
              <a:ahLst/>
              <a:cxnLst/>
              <a:rect l="l" t="t" r="r" b="b"/>
              <a:pathLst>
                <a:path w="18288000" h="959358">
                  <a:moveTo>
                    <a:pt x="0" y="159893"/>
                  </a:moveTo>
                  <a:cubicBezTo>
                    <a:pt x="0" y="71628"/>
                    <a:pt x="73406" y="0"/>
                    <a:pt x="163957" y="0"/>
                  </a:cubicBezTo>
                  <a:lnTo>
                    <a:pt x="18124043" y="0"/>
                  </a:lnTo>
                  <a:cubicBezTo>
                    <a:pt x="18214594" y="0"/>
                    <a:pt x="18288000" y="71628"/>
                    <a:pt x="18288000" y="159893"/>
                  </a:cubicBezTo>
                  <a:lnTo>
                    <a:pt x="18288000" y="799465"/>
                  </a:lnTo>
                  <a:cubicBezTo>
                    <a:pt x="18288000" y="887730"/>
                    <a:pt x="18214594" y="959358"/>
                    <a:pt x="18124043" y="959358"/>
                  </a:cubicBezTo>
                  <a:lnTo>
                    <a:pt x="163957" y="959358"/>
                  </a:lnTo>
                  <a:cubicBezTo>
                    <a:pt x="73406" y="959358"/>
                    <a:pt x="0" y="887857"/>
                    <a:pt x="0" y="799465"/>
                  </a:cubicBezTo>
                  <a:close/>
                </a:path>
              </a:pathLst>
            </a:custGeom>
            <a:solidFill>
              <a:srgbClr val="90278E"/>
            </a:solidFill>
          </p:spPr>
        </p:sp>
        <p:sp>
          <p:nvSpPr>
            <p:cNvPr id="10" name="Freeform 10"/>
            <p:cNvSpPr/>
            <p:nvPr/>
          </p:nvSpPr>
          <p:spPr>
            <a:xfrm>
              <a:off x="0" y="0"/>
              <a:ext cx="18313400" cy="984758"/>
            </a:xfrm>
            <a:custGeom>
              <a:avLst/>
              <a:gdLst/>
              <a:ahLst/>
              <a:cxnLst/>
              <a:rect l="l" t="t" r="r" b="b"/>
              <a:pathLst>
                <a:path w="18313400" h="984758">
                  <a:moveTo>
                    <a:pt x="0" y="172593"/>
                  </a:moveTo>
                  <a:cubicBezTo>
                    <a:pt x="0" y="76962"/>
                    <a:pt x="79375" y="0"/>
                    <a:pt x="176657" y="0"/>
                  </a:cubicBezTo>
                  <a:lnTo>
                    <a:pt x="18136743" y="0"/>
                  </a:lnTo>
                  <a:lnTo>
                    <a:pt x="18136743" y="12700"/>
                  </a:lnTo>
                  <a:lnTo>
                    <a:pt x="18136743" y="0"/>
                  </a:lnTo>
                  <a:cubicBezTo>
                    <a:pt x="18234025" y="0"/>
                    <a:pt x="18313400" y="76962"/>
                    <a:pt x="18313400" y="172593"/>
                  </a:cubicBezTo>
                  <a:lnTo>
                    <a:pt x="18300700" y="172593"/>
                  </a:lnTo>
                  <a:lnTo>
                    <a:pt x="18313400" y="172593"/>
                  </a:lnTo>
                  <a:lnTo>
                    <a:pt x="18313400" y="812165"/>
                  </a:lnTo>
                  <a:lnTo>
                    <a:pt x="18300700" y="812165"/>
                  </a:lnTo>
                  <a:lnTo>
                    <a:pt x="18313400" y="812165"/>
                  </a:lnTo>
                  <a:cubicBezTo>
                    <a:pt x="18313400" y="907796"/>
                    <a:pt x="18234025" y="984758"/>
                    <a:pt x="18136743" y="984758"/>
                  </a:cubicBezTo>
                  <a:lnTo>
                    <a:pt x="18136743" y="972058"/>
                  </a:lnTo>
                  <a:lnTo>
                    <a:pt x="18136743" y="984758"/>
                  </a:lnTo>
                  <a:lnTo>
                    <a:pt x="176657" y="984758"/>
                  </a:lnTo>
                  <a:lnTo>
                    <a:pt x="176657" y="972058"/>
                  </a:lnTo>
                  <a:lnTo>
                    <a:pt x="176657" y="984758"/>
                  </a:lnTo>
                  <a:cubicBezTo>
                    <a:pt x="79375" y="984758"/>
                    <a:pt x="0" y="907796"/>
                    <a:pt x="0" y="812165"/>
                  </a:cubicBezTo>
                  <a:lnTo>
                    <a:pt x="0" y="172593"/>
                  </a:lnTo>
                  <a:lnTo>
                    <a:pt x="12700" y="172593"/>
                  </a:lnTo>
                  <a:lnTo>
                    <a:pt x="0" y="172593"/>
                  </a:lnTo>
                  <a:moveTo>
                    <a:pt x="25400" y="172593"/>
                  </a:moveTo>
                  <a:lnTo>
                    <a:pt x="25400" y="812165"/>
                  </a:lnTo>
                  <a:lnTo>
                    <a:pt x="12700" y="812165"/>
                  </a:lnTo>
                  <a:lnTo>
                    <a:pt x="25400" y="812165"/>
                  </a:lnTo>
                  <a:cubicBezTo>
                    <a:pt x="25400" y="893191"/>
                    <a:pt x="92837" y="959358"/>
                    <a:pt x="176657" y="959358"/>
                  </a:cubicBezTo>
                  <a:lnTo>
                    <a:pt x="18136743" y="959358"/>
                  </a:lnTo>
                  <a:cubicBezTo>
                    <a:pt x="18220562" y="959358"/>
                    <a:pt x="18288000" y="893191"/>
                    <a:pt x="18288000" y="812165"/>
                  </a:cubicBezTo>
                  <a:lnTo>
                    <a:pt x="18288000" y="172593"/>
                  </a:lnTo>
                  <a:cubicBezTo>
                    <a:pt x="18288000" y="91567"/>
                    <a:pt x="18220562" y="25400"/>
                    <a:pt x="18136743" y="25400"/>
                  </a:cubicBezTo>
                  <a:lnTo>
                    <a:pt x="176657" y="25400"/>
                  </a:lnTo>
                  <a:lnTo>
                    <a:pt x="176657" y="12700"/>
                  </a:lnTo>
                  <a:lnTo>
                    <a:pt x="176657" y="25400"/>
                  </a:lnTo>
                  <a:cubicBezTo>
                    <a:pt x="92837" y="25400"/>
                    <a:pt x="25400" y="91567"/>
                    <a:pt x="25400" y="172593"/>
                  </a:cubicBezTo>
                  <a:close/>
                </a:path>
              </a:pathLst>
            </a:custGeom>
            <a:solidFill>
              <a:srgbClr val="FFFFFF"/>
            </a:solidFill>
          </p:spPr>
        </p:sp>
      </p:grpSp>
      <p:sp>
        <p:nvSpPr>
          <p:cNvPr id="11" name="TextBox 11"/>
          <p:cNvSpPr txBox="1"/>
          <p:nvPr/>
        </p:nvSpPr>
        <p:spPr>
          <a:xfrm>
            <a:off x="2489601" y="5285866"/>
            <a:ext cx="13512399" cy="426720"/>
          </a:xfrm>
          <a:prstGeom prst="rect">
            <a:avLst/>
          </a:prstGeom>
        </p:spPr>
        <p:txBody>
          <a:bodyPr lIns="0" tIns="0" rIns="0" bIns="0" rtlCol="0" anchor="t">
            <a:spAutoFit/>
          </a:bodyPr>
          <a:lstStyle/>
          <a:p>
            <a:pPr algn="l">
              <a:lnSpc>
                <a:spcPts val="3240"/>
              </a:lnSpc>
            </a:pPr>
            <a:r>
              <a:rPr lang="en-US" sz="3000" dirty="0">
                <a:solidFill>
                  <a:srgbClr val="FFFFFF"/>
                </a:solidFill>
                <a:latin typeface="Fira Sans Medium Bold"/>
              </a:rPr>
              <a:t>An investigation of an historical event or time period</a:t>
            </a:r>
          </a:p>
        </p:txBody>
      </p:sp>
      <p:sp>
        <p:nvSpPr>
          <p:cNvPr id="12" name="TextBox 12"/>
          <p:cNvSpPr txBox="1"/>
          <p:nvPr/>
        </p:nvSpPr>
        <p:spPr>
          <a:xfrm>
            <a:off x="2443299" y="5876786"/>
            <a:ext cx="13292963" cy="666849"/>
          </a:xfrm>
          <a:prstGeom prst="rect">
            <a:avLst/>
          </a:prstGeom>
        </p:spPr>
        <p:txBody>
          <a:bodyPr lIns="0" tIns="0" rIns="0" bIns="0" rtlCol="0" anchor="t">
            <a:spAutoFit/>
          </a:bodyPr>
          <a:lstStyle/>
          <a:p>
            <a:pPr marL="632460" lvl="2" indent="-342900" algn="l">
              <a:lnSpc>
                <a:spcPts val="2592"/>
              </a:lnSpc>
              <a:buFont typeface="Arial" panose="020B0604020202020204" pitchFamily="34" charset="0"/>
              <a:buChar char="•"/>
            </a:pPr>
            <a:r>
              <a:rPr lang="en-US" sz="2400" dirty="0">
                <a:solidFill>
                  <a:srgbClr val="043296"/>
                </a:solidFill>
                <a:latin typeface="Fira Sans Medium"/>
              </a:rPr>
              <a:t>Was it necessary to get Americans involved in the Vietnam war? </a:t>
            </a:r>
          </a:p>
          <a:p>
            <a:pPr marL="632460" lvl="2" indent="-342900" algn="l">
              <a:lnSpc>
                <a:spcPts val="2592"/>
              </a:lnSpc>
              <a:buFont typeface="Arial" panose="020B0604020202020204" pitchFamily="34" charset="0"/>
              <a:buChar char="•"/>
            </a:pPr>
            <a:r>
              <a:rPr lang="en-US" sz="2400" dirty="0">
                <a:solidFill>
                  <a:srgbClr val="043296"/>
                </a:solidFill>
                <a:latin typeface="Fira Sans Medium"/>
              </a:rPr>
              <a:t>What do we know about life in East Germany before unification?</a:t>
            </a:r>
          </a:p>
        </p:txBody>
      </p:sp>
      <p:grpSp>
        <p:nvGrpSpPr>
          <p:cNvPr id="13" name="Group 13"/>
          <p:cNvGrpSpPr/>
          <p:nvPr/>
        </p:nvGrpSpPr>
        <p:grpSpPr>
          <a:xfrm>
            <a:off x="2148215" y="6640874"/>
            <a:ext cx="13735050" cy="738600"/>
            <a:chOff x="0" y="0"/>
            <a:chExt cx="18313400" cy="984800"/>
          </a:xfrm>
        </p:grpSpPr>
        <p:sp>
          <p:nvSpPr>
            <p:cNvPr id="14" name="Freeform 14"/>
            <p:cNvSpPr/>
            <p:nvPr/>
          </p:nvSpPr>
          <p:spPr>
            <a:xfrm>
              <a:off x="12700" y="12700"/>
              <a:ext cx="18288000" cy="959358"/>
            </a:xfrm>
            <a:custGeom>
              <a:avLst/>
              <a:gdLst/>
              <a:ahLst/>
              <a:cxnLst/>
              <a:rect l="l" t="t" r="r" b="b"/>
              <a:pathLst>
                <a:path w="18288000" h="959358">
                  <a:moveTo>
                    <a:pt x="0" y="159893"/>
                  </a:moveTo>
                  <a:cubicBezTo>
                    <a:pt x="0" y="71628"/>
                    <a:pt x="73406" y="0"/>
                    <a:pt x="163957" y="0"/>
                  </a:cubicBezTo>
                  <a:lnTo>
                    <a:pt x="18124043" y="0"/>
                  </a:lnTo>
                  <a:cubicBezTo>
                    <a:pt x="18214594" y="0"/>
                    <a:pt x="18288000" y="71628"/>
                    <a:pt x="18288000" y="159893"/>
                  </a:cubicBezTo>
                  <a:lnTo>
                    <a:pt x="18288000" y="799465"/>
                  </a:lnTo>
                  <a:cubicBezTo>
                    <a:pt x="18288000" y="887730"/>
                    <a:pt x="18214594" y="959358"/>
                    <a:pt x="18124043" y="959358"/>
                  </a:cubicBezTo>
                  <a:lnTo>
                    <a:pt x="163957" y="959358"/>
                  </a:lnTo>
                  <a:cubicBezTo>
                    <a:pt x="73406" y="959358"/>
                    <a:pt x="0" y="887857"/>
                    <a:pt x="0" y="799465"/>
                  </a:cubicBezTo>
                  <a:close/>
                </a:path>
              </a:pathLst>
            </a:custGeom>
            <a:solidFill>
              <a:srgbClr val="90278E"/>
            </a:solidFill>
          </p:spPr>
        </p:sp>
        <p:sp>
          <p:nvSpPr>
            <p:cNvPr id="15" name="Freeform 15"/>
            <p:cNvSpPr/>
            <p:nvPr/>
          </p:nvSpPr>
          <p:spPr>
            <a:xfrm>
              <a:off x="0" y="0"/>
              <a:ext cx="18313400" cy="984758"/>
            </a:xfrm>
            <a:custGeom>
              <a:avLst/>
              <a:gdLst/>
              <a:ahLst/>
              <a:cxnLst/>
              <a:rect l="l" t="t" r="r" b="b"/>
              <a:pathLst>
                <a:path w="18313400" h="984758">
                  <a:moveTo>
                    <a:pt x="0" y="172593"/>
                  </a:moveTo>
                  <a:cubicBezTo>
                    <a:pt x="0" y="76962"/>
                    <a:pt x="79375" y="0"/>
                    <a:pt x="176657" y="0"/>
                  </a:cubicBezTo>
                  <a:lnTo>
                    <a:pt x="18136743" y="0"/>
                  </a:lnTo>
                  <a:lnTo>
                    <a:pt x="18136743" y="12700"/>
                  </a:lnTo>
                  <a:lnTo>
                    <a:pt x="18136743" y="0"/>
                  </a:lnTo>
                  <a:cubicBezTo>
                    <a:pt x="18234025" y="0"/>
                    <a:pt x="18313400" y="76962"/>
                    <a:pt x="18313400" y="172593"/>
                  </a:cubicBezTo>
                  <a:lnTo>
                    <a:pt x="18300700" y="172593"/>
                  </a:lnTo>
                  <a:lnTo>
                    <a:pt x="18313400" y="172593"/>
                  </a:lnTo>
                  <a:lnTo>
                    <a:pt x="18313400" y="812165"/>
                  </a:lnTo>
                  <a:lnTo>
                    <a:pt x="18300700" y="812165"/>
                  </a:lnTo>
                  <a:lnTo>
                    <a:pt x="18313400" y="812165"/>
                  </a:lnTo>
                  <a:cubicBezTo>
                    <a:pt x="18313400" y="907796"/>
                    <a:pt x="18234025" y="984758"/>
                    <a:pt x="18136743" y="984758"/>
                  </a:cubicBezTo>
                  <a:lnTo>
                    <a:pt x="18136743" y="972058"/>
                  </a:lnTo>
                  <a:lnTo>
                    <a:pt x="18136743" y="984758"/>
                  </a:lnTo>
                  <a:lnTo>
                    <a:pt x="176657" y="984758"/>
                  </a:lnTo>
                  <a:lnTo>
                    <a:pt x="176657" y="972058"/>
                  </a:lnTo>
                  <a:lnTo>
                    <a:pt x="176657" y="984758"/>
                  </a:lnTo>
                  <a:cubicBezTo>
                    <a:pt x="79375" y="984758"/>
                    <a:pt x="0" y="907796"/>
                    <a:pt x="0" y="812165"/>
                  </a:cubicBezTo>
                  <a:lnTo>
                    <a:pt x="0" y="172593"/>
                  </a:lnTo>
                  <a:lnTo>
                    <a:pt x="12700" y="172593"/>
                  </a:lnTo>
                  <a:lnTo>
                    <a:pt x="0" y="172593"/>
                  </a:lnTo>
                  <a:moveTo>
                    <a:pt x="25400" y="172593"/>
                  </a:moveTo>
                  <a:lnTo>
                    <a:pt x="25400" y="812165"/>
                  </a:lnTo>
                  <a:lnTo>
                    <a:pt x="12700" y="812165"/>
                  </a:lnTo>
                  <a:lnTo>
                    <a:pt x="25400" y="812165"/>
                  </a:lnTo>
                  <a:cubicBezTo>
                    <a:pt x="25400" y="893191"/>
                    <a:pt x="92837" y="959358"/>
                    <a:pt x="176657" y="959358"/>
                  </a:cubicBezTo>
                  <a:lnTo>
                    <a:pt x="18136743" y="959358"/>
                  </a:lnTo>
                  <a:cubicBezTo>
                    <a:pt x="18220562" y="959358"/>
                    <a:pt x="18288000" y="893191"/>
                    <a:pt x="18288000" y="812165"/>
                  </a:cubicBezTo>
                  <a:lnTo>
                    <a:pt x="18288000" y="172593"/>
                  </a:lnTo>
                  <a:cubicBezTo>
                    <a:pt x="18288000" y="91567"/>
                    <a:pt x="18220562" y="25400"/>
                    <a:pt x="18136743" y="25400"/>
                  </a:cubicBezTo>
                  <a:lnTo>
                    <a:pt x="176657" y="25400"/>
                  </a:lnTo>
                  <a:lnTo>
                    <a:pt x="176657" y="12700"/>
                  </a:lnTo>
                  <a:lnTo>
                    <a:pt x="176657" y="25400"/>
                  </a:lnTo>
                  <a:cubicBezTo>
                    <a:pt x="92837" y="25400"/>
                    <a:pt x="25400" y="91567"/>
                    <a:pt x="25400" y="172593"/>
                  </a:cubicBezTo>
                  <a:close/>
                </a:path>
              </a:pathLst>
            </a:custGeom>
            <a:solidFill>
              <a:srgbClr val="FFFFFF"/>
            </a:solidFill>
          </p:spPr>
        </p:sp>
      </p:grpSp>
      <p:sp>
        <p:nvSpPr>
          <p:cNvPr id="16" name="TextBox 16"/>
          <p:cNvSpPr txBox="1"/>
          <p:nvPr/>
        </p:nvSpPr>
        <p:spPr>
          <a:xfrm>
            <a:off x="2489601" y="6796798"/>
            <a:ext cx="13512399" cy="426720"/>
          </a:xfrm>
          <a:prstGeom prst="rect">
            <a:avLst/>
          </a:prstGeom>
        </p:spPr>
        <p:txBody>
          <a:bodyPr lIns="0" tIns="0" rIns="0" bIns="0" rtlCol="0" anchor="t">
            <a:spAutoFit/>
          </a:bodyPr>
          <a:lstStyle/>
          <a:p>
            <a:pPr algn="l">
              <a:lnSpc>
                <a:spcPts val="3240"/>
              </a:lnSpc>
            </a:pPr>
            <a:r>
              <a:rPr lang="en-US" sz="3000" dirty="0">
                <a:solidFill>
                  <a:srgbClr val="FFFFFF"/>
                </a:solidFill>
                <a:latin typeface="Fira Sans Medium Bold"/>
              </a:rPr>
              <a:t>A problem solving situation</a:t>
            </a:r>
          </a:p>
        </p:txBody>
      </p:sp>
      <p:sp>
        <p:nvSpPr>
          <p:cNvPr id="17" name="TextBox 17"/>
          <p:cNvSpPr txBox="1"/>
          <p:nvPr/>
        </p:nvSpPr>
        <p:spPr>
          <a:xfrm>
            <a:off x="2443299" y="7419161"/>
            <a:ext cx="13292963" cy="666849"/>
          </a:xfrm>
          <a:prstGeom prst="rect">
            <a:avLst/>
          </a:prstGeom>
        </p:spPr>
        <p:txBody>
          <a:bodyPr lIns="0" tIns="0" rIns="0" bIns="0" rtlCol="0" anchor="t">
            <a:spAutoFit/>
          </a:bodyPr>
          <a:lstStyle/>
          <a:p>
            <a:pPr marL="632460" lvl="2" indent="-342900" algn="l">
              <a:lnSpc>
                <a:spcPts val="2592"/>
              </a:lnSpc>
              <a:buFont typeface="Arial" panose="020B0604020202020204" pitchFamily="34" charset="0"/>
              <a:buChar char="•"/>
            </a:pPr>
            <a:r>
              <a:rPr lang="en-US" sz="2400" dirty="0">
                <a:solidFill>
                  <a:srgbClr val="043296"/>
                </a:solidFill>
                <a:latin typeface="Fira Sans Medium"/>
              </a:rPr>
              <a:t>How can we improve traffic flow in our city? </a:t>
            </a:r>
          </a:p>
          <a:p>
            <a:pPr marL="632460" lvl="2" indent="-342900" algn="l">
              <a:lnSpc>
                <a:spcPts val="2592"/>
              </a:lnSpc>
              <a:buFont typeface="Arial" panose="020B0604020202020204" pitchFamily="34" charset="0"/>
              <a:buChar char="•"/>
            </a:pPr>
            <a:r>
              <a:rPr lang="en-US" sz="2400" dirty="0">
                <a:solidFill>
                  <a:srgbClr val="043296"/>
                </a:solidFill>
                <a:latin typeface="Fira Sans Medium"/>
              </a:rPr>
              <a:t>What should we do about the cold lunches in our school cafeteria?</a:t>
            </a:r>
          </a:p>
        </p:txBody>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21" name="Immagine 20" descr="Immagine che contiene testo, grafica vettoriale, clipart">
            <a:extLst>
              <a:ext uri="{FF2B5EF4-FFF2-40B4-BE49-F238E27FC236}">
                <a16:creationId xmlns:a16="http://schemas.microsoft.com/office/drawing/2014/main" id="{C273816D-AE81-790A-15D3-4664A8627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2" name="Immagine 21" descr="Immagine che contiene testo">
            <a:extLst>
              <a:ext uri="{FF2B5EF4-FFF2-40B4-BE49-F238E27FC236}">
                <a16:creationId xmlns:a16="http://schemas.microsoft.com/office/drawing/2014/main" id="{F2AF7E9D-604F-5EA3-BD18-239F95BB74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68296" y="1888866"/>
            <a:ext cx="13533120" cy="924306"/>
          </a:xfrm>
          <a:prstGeom prst="rect">
            <a:avLst/>
          </a:prstGeom>
        </p:spPr>
        <p:txBody>
          <a:bodyPr lIns="0" tIns="0" rIns="0" bIns="0" rtlCol="0" anchor="t">
            <a:spAutoFit/>
          </a:bodyPr>
          <a:lstStyle/>
          <a:p>
            <a:pPr algn="l">
              <a:lnSpc>
                <a:spcPts val="7181"/>
              </a:lnSpc>
            </a:pPr>
            <a:r>
              <a:rPr lang="en-US" sz="6300" spc="-75">
                <a:solidFill>
                  <a:srgbClr val="043296"/>
                </a:solidFill>
                <a:latin typeface="Fira Sans Medium"/>
              </a:rPr>
              <a:t>A driving question can be...</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grpSp>
        <p:nvGrpSpPr>
          <p:cNvPr id="6" name="Group 6"/>
          <p:cNvGrpSpPr/>
          <p:nvPr/>
        </p:nvGrpSpPr>
        <p:grpSpPr>
          <a:xfrm>
            <a:off x="2276475" y="3426632"/>
            <a:ext cx="13735050" cy="846532"/>
            <a:chOff x="0" y="0"/>
            <a:chExt cx="18313400" cy="1128710"/>
          </a:xfrm>
        </p:grpSpPr>
        <p:sp>
          <p:nvSpPr>
            <p:cNvPr id="7" name="Freeform 7"/>
            <p:cNvSpPr/>
            <p:nvPr/>
          </p:nvSpPr>
          <p:spPr>
            <a:xfrm>
              <a:off x="12700" y="12700"/>
              <a:ext cx="18288000" cy="1103376"/>
            </a:xfrm>
            <a:custGeom>
              <a:avLst/>
              <a:gdLst/>
              <a:ahLst/>
              <a:cxnLst/>
              <a:rect l="l" t="t" r="r" b="b"/>
              <a:pathLst>
                <a:path w="18288000" h="1103376">
                  <a:moveTo>
                    <a:pt x="0" y="183896"/>
                  </a:moveTo>
                  <a:cubicBezTo>
                    <a:pt x="0" y="82296"/>
                    <a:pt x="84074" y="0"/>
                    <a:pt x="187833" y="0"/>
                  </a:cubicBezTo>
                  <a:lnTo>
                    <a:pt x="18100167" y="0"/>
                  </a:lnTo>
                  <a:cubicBezTo>
                    <a:pt x="18203926" y="0"/>
                    <a:pt x="18288000" y="82296"/>
                    <a:pt x="18288000" y="183896"/>
                  </a:cubicBezTo>
                  <a:lnTo>
                    <a:pt x="18288000" y="919480"/>
                  </a:lnTo>
                  <a:cubicBezTo>
                    <a:pt x="18288000" y="1021080"/>
                    <a:pt x="18203926" y="1103376"/>
                    <a:pt x="18100167" y="1103376"/>
                  </a:cubicBezTo>
                  <a:lnTo>
                    <a:pt x="187833" y="1103376"/>
                  </a:lnTo>
                  <a:cubicBezTo>
                    <a:pt x="84074" y="1103249"/>
                    <a:pt x="0" y="1020953"/>
                    <a:pt x="0" y="919480"/>
                  </a:cubicBezTo>
                  <a:close/>
                </a:path>
              </a:pathLst>
            </a:custGeom>
            <a:solidFill>
              <a:srgbClr val="90278E"/>
            </a:solidFill>
          </p:spPr>
        </p:sp>
        <p:sp>
          <p:nvSpPr>
            <p:cNvPr id="8" name="Freeform 8"/>
            <p:cNvSpPr/>
            <p:nvPr/>
          </p:nvSpPr>
          <p:spPr>
            <a:xfrm>
              <a:off x="0" y="0"/>
              <a:ext cx="18313400" cy="1128776"/>
            </a:xfrm>
            <a:custGeom>
              <a:avLst/>
              <a:gdLst/>
              <a:ahLst/>
              <a:cxnLst/>
              <a:rect l="l" t="t" r="r" b="b"/>
              <a:pathLst>
                <a:path w="18313400" h="1128776">
                  <a:moveTo>
                    <a:pt x="0" y="196596"/>
                  </a:moveTo>
                  <a:cubicBezTo>
                    <a:pt x="0" y="87757"/>
                    <a:pt x="90043" y="0"/>
                    <a:pt x="200533" y="0"/>
                  </a:cubicBezTo>
                  <a:lnTo>
                    <a:pt x="18112867" y="0"/>
                  </a:lnTo>
                  <a:lnTo>
                    <a:pt x="18112867" y="12700"/>
                  </a:lnTo>
                  <a:lnTo>
                    <a:pt x="18112867" y="0"/>
                  </a:lnTo>
                  <a:cubicBezTo>
                    <a:pt x="18223356" y="0"/>
                    <a:pt x="18313400" y="87757"/>
                    <a:pt x="18313400" y="196596"/>
                  </a:cubicBezTo>
                  <a:lnTo>
                    <a:pt x="18300700" y="196596"/>
                  </a:lnTo>
                  <a:lnTo>
                    <a:pt x="18313400" y="196596"/>
                  </a:lnTo>
                  <a:lnTo>
                    <a:pt x="18313400" y="932180"/>
                  </a:lnTo>
                  <a:lnTo>
                    <a:pt x="18300700" y="932180"/>
                  </a:lnTo>
                  <a:lnTo>
                    <a:pt x="18313400" y="932180"/>
                  </a:lnTo>
                  <a:cubicBezTo>
                    <a:pt x="18313400" y="1041019"/>
                    <a:pt x="18223356" y="1128776"/>
                    <a:pt x="18112867" y="1128776"/>
                  </a:cubicBezTo>
                  <a:lnTo>
                    <a:pt x="18112867" y="1116076"/>
                  </a:lnTo>
                  <a:lnTo>
                    <a:pt x="18112867" y="1128776"/>
                  </a:lnTo>
                  <a:lnTo>
                    <a:pt x="200533" y="1128776"/>
                  </a:lnTo>
                  <a:lnTo>
                    <a:pt x="200533" y="1116076"/>
                  </a:lnTo>
                  <a:lnTo>
                    <a:pt x="200533" y="1128776"/>
                  </a:lnTo>
                  <a:cubicBezTo>
                    <a:pt x="90043" y="1128649"/>
                    <a:pt x="0" y="1040892"/>
                    <a:pt x="0" y="932180"/>
                  </a:cubicBezTo>
                  <a:lnTo>
                    <a:pt x="0" y="196596"/>
                  </a:lnTo>
                  <a:lnTo>
                    <a:pt x="12700" y="196596"/>
                  </a:lnTo>
                  <a:lnTo>
                    <a:pt x="0" y="196596"/>
                  </a:lnTo>
                  <a:moveTo>
                    <a:pt x="25400" y="196596"/>
                  </a:moveTo>
                  <a:lnTo>
                    <a:pt x="25400" y="932180"/>
                  </a:lnTo>
                  <a:lnTo>
                    <a:pt x="12700" y="932180"/>
                  </a:lnTo>
                  <a:lnTo>
                    <a:pt x="25400" y="932180"/>
                  </a:lnTo>
                  <a:cubicBezTo>
                    <a:pt x="25400" y="1026414"/>
                    <a:pt x="103505" y="1103376"/>
                    <a:pt x="200533" y="1103376"/>
                  </a:cubicBezTo>
                  <a:lnTo>
                    <a:pt x="18112867" y="1103376"/>
                  </a:lnTo>
                  <a:cubicBezTo>
                    <a:pt x="18209895" y="1103376"/>
                    <a:pt x="18288000" y="1026541"/>
                    <a:pt x="18288000" y="932180"/>
                  </a:cubicBezTo>
                  <a:lnTo>
                    <a:pt x="18288000" y="196596"/>
                  </a:lnTo>
                  <a:cubicBezTo>
                    <a:pt x="18288000" y="102235"/>
                    <a:pt x="18209895" y="25400"/>
                    <a:pt x="18112867" y="25400"/>
                  </a:cubicBezTo>
                  <a:lnTo>
                    <a:pt x="200533" y="25400"/>
                  </a:lnTo>
                  <a:lnTo>
                    <a:pt x="200533" y="12700"/>
                  </a:lnTo>
                  <a:lnTo>
                    <a:pt x="200533" y="25400"/>
                  </a:lnTo>
                  <a:cubicBezTo>
                    <a:pt x="103505" y="25400"/>
                    <a:pt x="25400" y="102235"/>
                    <a:pt x="25400" y="196596"/>
                  </a:cubicBezTo>
                  <a:close/>
                </a:path>
              </a:pathLst>
            </a:custGeom>
            <a:solidFill>
              <a:srgbClr val="FFFFFF"/>
            </a:solidFill>
          </p:spPr>
        </p:sp>
      </p:grpSp>
      <p:sp>
        <p:nvSpPr>
          <p:cNvPr id="9" name="TextBox 9"/>
          <p:cNvSpPr txBox="1"/>
          <p:nvPr/>
        </p:nvSpPr>
        <p:spPr>
          <a:xfrm>
            <a:off x="2404500" y="3592757"/>
            <a:ext cx="13479000" cy="481203"/>
          </a:xfrm>
          <a:prstGeom prst="rect">
            <a:avLst/>
          </a:prstGeom>
        </p:spPr>
        <p:txBody>
          <a:bodyPr lIns="0" tIns="0" rIns="0" bIns="0" rtlCol="0" anchor="t">
            <a:spAutoFit/>
          </a:bodyPr>
          <a:lstStyle/>
          <a:p>
            <a:pPr algn="l">
              <a:lnSpc>
                <a:spcPts val="3726"/>
              </a:lnSpc>
            </a:pPr>
            <a:r>
              <a:rPr lang="en-US" sz="3450">
                <a:solidFill>
                  <a:srgbClr val="FFFFFF"/>
                </a:solidFill>
                <a:latin typeface="Fira Sans Medium Bold"/>
              </a:rPr>
              <a:t>Examination of a controversial issue</a:t>
            </a:r>
          </a:p>
        </p:txBody>
      </p:sp>
      <p:sp>
        <p:nvSpPr>
          <p:cNvPr id="10" name="TextBox 10"/>
          <p:cNvSpPr txBox="1"/>
          <p:nvPr/>
        </p:nvSpPr>
        <p:spPr>
          <a:xfrm>
            <a:off x="2571559" y="4316662"/>
            <a:ext cx="13271627" cy="1115690"/>
          </a:xfrm>
          <a:prstGeom prst="rect">
            <a:avLst/>
          </a:prstGeom>
        </p:spPr>
        <p:txBody>
          <a:bodyPr lIns="0" tIns="0" rIns="0" bIns="0" rtlCol="0" anchor="t">
            <a:spAutoFit/>
          </a:bodyPr>
          <a:lstStyle/>
          <a:p>
            <a:pPr marL="782954" lvl="2" indent="-457200" algn="l">
              <a:lnSpc>
                <a:spcPts val="2916"/>
              </a:lnSpc>
              <a:buFont typeface="Arial" panose="020B0604020202020204" pitchFamily="34" charset="0"/>
              <a:buChar char="•"/>
            </a:pPr>
            <a:r>
              <a:rPr lang="en-US" sz="2700" dirty="0">
                <a:solidFill>
                  <a:srgbClr val="043296"/>
                </a:solidFill>
                <a:latin typeface="Fira Sans Medium"/>
              </a:rPr>
              <a:t>Should the population have access to handguns? </a:t>
            </a:r>
          </a:p>
          <a:p>
            <a:pPr marL="782954" lvl="2" indent="-457200" algn="l">
              <a:lnSpc>
                <a:spcPts val="2916"/>
              </a:lnSpc>
              <a:buFont typeface="Arial" panose="020B0604020202020204" pitchFamily="34" charset="0"/>
              <a:buChar char="•"/>
            </a:pPr>
            <a:r>
              <a:rPr lang="en-US" sz="2700" dirty="0">
                <a:solidFill>
                  <a:srgbClr val="043296"/>
                </a:solidFill>
                <a:latin typeface="Fira Sans Medium"/>
              </a:rPr>
              <a:t>Should religion be taught in schools? </a:t>
            </a:r>
          </a:p>
          <a:p>
            <a:pPr marL="782954" lvl="2" indent="-457200" algn="l">
              <a:lnSpc>
                <a:spcPts val="2916"/>
              </a:lnSpc>
              <a:buFont typeface="Arial" panose="020B0604020202020204" pitchFamily="34" charset="0"/>
              <a:buChar char="•"/>
            </a:pPr>
            <a:r>
              <a:rPr lang="en-US" sz="2700" dirty="0">
                <a:solidFill>
                  <a:srgbClr val="043296"/>
                </a:solidFill>
                <a:latin typeface="Fira Sans Medium"/>
              </a:rPr>
              <a:t>Is war ever justified?</a:t>
            </a:r>
          </a:p>
        </p:txBody>
      </p:sp>
      <p:grpSp>
        <p:nvGrpSpPr>
          <p:cNvPr id="11" name="Group 11"/>
          <p:cNvGrpSpPr/>
          <p:nvPr/>
        </p:nvGrpSpPr>
        <p:grpSpPr>
          <a:xfrm>
            <a:off x="2276475" y="5646708"/>
            <a:ext cx="13735050" cy="846532"/>
            <a:chOff x="0" y="0"/>
            <a:chExt cx="18313400" cy="1128710"/>
          </a:xfrm>
        </p:grpSpPr>
        <p:sp>
          <p:nvSpPr>
            <p:cNvPr id="12" name="Freeform 12"/>
            <p:cNvSpPr/>
            <p:nvPr/>
          </p:nvSpPr>
          <p:spPr>
            <a:xfrm>
              <a:off x="12700" y="12700"/>
              <a:ext cx="18288000" cy="1103376"/>
            </a:xfrm>
            <a:custGeom>
              <a:avLst/>
              <a:gdLst/>
              <a:ahLst/>
              <a:cxnLst/>
              <a:rect l="l" t="t" r="r" b="b"/>
              <a:pathLst>
                <a:path w="18288000" h="1103376">
                  <a:moveTo>
                    <a:pt x="0" y="183896"/>
                  </a:moveTo>
                  <a:cubicBezTo>
                    <a:pt x="0" y="82296"/>
                    <a:pt x="84074" y="0"/>
                    <a:pt x="187833" y="0"/>
                  </a:cubicBezTo>
                  <a:lnTo>
                    <a:pt x="18100167" y="0"/>
                  </a:lnTo>
                  <a:cubicBezTo>
                    <a:pt x="18203926" y="0"/>
                    <a:pt x="18288000" y="82296"/>
                    <a:pt x="18288000" y="183896"/>
                  </a:cubicBezTo>
                  <a:lnTo>
                    <a:pt x="18288000" y="919480"/>
                  </a:lnTo>
                  <a:cubicBezTo>
                    <a:pt x="18288000" y="1021080"/>
                    <a:pt x="18203926" y="1103376"/>
                    <a:pt x="18100167" y="1103376"/>
                  </a:cubicBezTo>
                  <a:lnTo>
                    <a:pt x="187833" y="1103376"/>
                  </a:lnTo>
                  <a:cubicBezTo>
                    <a:pt x="84074" y="1103249"/>
                    <a:pt x="0" y="1020953"/>
                    <a:pt x="0" y="919480"/>
                  </a:cubicBezTo>
                  <a:close/>
                </a:path>
              </a:pathLst>
            </a:custGeom>
            <a:solidFill>
              <a:srgbClr val="90278E"/>
            </a:solidFill>
          </p:spPr>
        </p:sp>
        <p:sp>
          <p:nvSpPr>
            <p:cNvPr id="13" name="Freeform 13"/>
            <p:cNvSpPr/>
            <p:nvPr/>
          </p:nvSpPr>
          <p:spPr>
            <a:xfrm>
              <a:off x="0" y="0"/>
              <a:ext cx="18313400" cy="1128776"/>
            </a:xfrm>
            <a:custGeom>
              <a:avLst/>
              <a:gdLst/>
              <a:ahLst/>
              <a:cxnLst/>
              <a:rect l="l" t="t" r="r" b="b"/>
              <a:pathLst>
                <a:path w="18313400" h="1128776">
                  <a:moveTo>
                    <a:pt x="0" y="196596"/>
                  </a:moveTo>
                  <a:cubicBezTo>
                    <a:pt x="0" y="87757"/>
                    <a:pt x="90043" y="0"/>
                    <a:pt x="200533" y="0"/>
                  </a:cubicBezTo>
                  <a:lnTo>
                    <a:pt x="18112867" y="0"/>
                  </a:lnTo>
                  <a:lnTo>
                    <a:pt x="18112867" y="12700"/>
                  </a:lnTo>
                  <a:lnTo>
                    <a:pt x="18112867" y="0"/>
                  </a:lnTo>
                  <a:cubicBezTo>
                    <a:pt x="18223356" y="0"/>
                    <a:pt x="18313400" y="87757"/>
                    <a:pt x="18313400" y="196596"/>
                  </a:cubicBezTo>
                  <a:lnTo>
                    <a:pt x="18300700" y="196596"/>
                  </a:lnTo>
                  <a:lnTo>
                    <a:pt x="18313400" y="196596"/>
                  </a:lnTo>
                  <a:lnTo>
                    <a:pt x="18313400" y="932180"/>
                  </a:lnTo>
                  <a:lnTo>
                    <a:pt x="18300700" y="932180"/>
                  </a:lnTo>
                  <a:lnTo>
                    <a:pt x="18313400" y="932180"/>
                  </a:lnTo>
                  <a:cubicBezTo>
                    <a:pt x="18313400" y="1041019"/>
                    <a:pt x="18223356" y="1128776"/>
                    <a:pt x="18112867" y="1128776"/>
                  </a:cubicBezTo>
                  <a:lnTo>
                    <a:pt x="18112867" y="1116076"/>
                  </a:lnTo>
                  <a:lnTo>
                    <a:pt x="18112867" y="1128776"/>
                  </a:lnTo>
                  <a:lnTo>
                    <a:pt x="200533" y="1128776"/>
                  </a:lnTo>
                  <a:lnTo>
                    <a:pt x="200533" y="1116076"/>
                  </a:lnTo>
                  <a:lnTo>
                    <a:pt x="200533" y="1128776"/>
                  </a:lnTo>
                  <a:cubicBezTo>
                    <a:pt x="90043" y="1128649"/>
                    <a:pt x="0" y="1040892"/>
                    <a:pt x="0" y="932180"/>
                  </a:cubicBezTo>
                  <a:lnTo>
                    <a:pt x="0" y="196596"/>
                  </a:lnTo>
                  <a:lnTo>
                    <a:pt x="12700" y="196596"/>
                  </a:lnTo>
                  <a:lnTo>
                    <a:pt x="0" y="196596"/>
                  </a:lnTo>
                  <a:moveTo>
                    <a:pt x="25400" y="196596"/>
                  </a:moveTo>
                  <a:lnTo>
                    <a:pt x="25400" y="932180"/>
                  </a:lnTo>
                  <a:lnTo>
                    <a:pt x="12700" y="932180"/>
                  </a:lnTo>
                  <a:lnTo>
                    <a:pt x="25400" y="932180"/>
                  </a:lnTo>
                  <a:cubicBezTo>
                    <a:pt x="25400" y="1026414"/>
                    <a:pt x="103505" y="1103376"/>
                    <a:pt x="200533" y="1103376"/>
                  </a:cubicBezTo>
                  <a:lnTo>
                    <a:pt x="18112867" y="1103376"/>
                  </a:lnTo>
                  <a:cubicBezTo>
                    <a:pt x="18209895" y="1103376"/>
                    <a:pt x="18288000" y="1026541"/>
                    <a:pt x="18288000" y="932180"/>
                  </a:cubicBezTo>
                  <a:lnTo>
                    <a:pt x="18288000" y="196596"/>
                  </a:lnTo>
                  <a:cubicBezTo>
                    <a:pt x="18288000" y="102235"/>
                    <a:pt x="18209895" y="25400"/>
                    <a:pt x="18112867" y="25400"/>
                  </a:cubicBezTo>
                  <a:lnTo>
                    <a:pt x="200533" y="25400"/>
                  </a:lnTo>
                  <a:lnTo>
                    <a:pt x="200533" y="12700"/>
                  </a:lnTo>
                  <a:lnTo>
                    <a:pt x="200533" y="25400"/>
                  </a:lnTo>
                  <a:cubicBezTo>
                    <a:pt x="103505" y="25400"/>
                    <a:pt x="25400" y="102235"/>
                    <a:pt x="25400" y="196596"/>
                  </a:cubicBezTo>
                  <a:close/>
                </a:path>
              </a:pathLst>
            </a:custGeom>
            <a:solidFill>
              <a:srgbClr val="FFFFFF"/>
            </a:solidFill>
          </p:spPr>
        </p:sp>
      </p:grpSp>
      <p:sp>
        <p:nvSpPr>
          <p:cNvPr id="14" name="TextBox 14"/>
          <p:cNvSpPr txBox="1"/>
          <p:nvPr/>
        </p:nvSpPr>
        <p:spPr>
          <a:xfrm>
            <a:off x="2404500" y="5812833"/>
            <a:ext cx="13479000" cy="481203"/>
          </a:xfrm>
          <a:prstGeom prst="rect">
            <a:avLst/>
          </a:prstGeom>
        </p:spPr>
        <p:txBody>
          <a:bodyPr lIns="0" tIns="0" rIns="0" bIns="0" rtlCol="0" anchor="t">
            <a:spAutoFit/>
          </a:bodyPr>
          <a:lstStyle/>
          <a:p>
            <a:pPr algn="l">
              <a:lnSpc>
                <a:spcPts val="3726"/>
              </a:lnSpc>
            </a:pPr>
            <a:r>
              <a:rPr lang="en-US" sz="3450">
                <a:solidFill>
                  <a:srgbClr val="FFFFFF"/>
                </a:solidFill>
                <a:latin typeface="Fira Sans Medium Bold"/>
              </a:rPr>
              <a:t>A challenge to design, create, or produce something</a:t>
            </a:r>
          </a:p>
        </p:txBody>
      </p:sp>
      <p:sp>
        <p:nvSpPr>
          <p:cNvPr id="15" name="TextBox 15"/>
          <p:cNvSpPr txBox="1"/>
          <p:nvPr/>
        </p:nvSpPr>
        <p:spPr>
          <a:xfrm>
            <a:off x="2571559" y="6536737"/>
            <a:ext cx="13271627" cy="1115690"/>
          </a:xfrm>
          <a:prstGeom prst="rect">
            <a:avLst/>
          </a:prstGeom>
        </p:spPr>
        <p:txBody>
          <a:bodyPr lIns="0" tIns="0" rIns="0" bIns="0" rtlCol="0" anchor="t">
            <a:spAutoFit/>
          </a:bodyPr>
          <a:lstStyle/>
          <a:p>
            <a:pPr marL="782954" lvl="2" indent="-457200" algn="l">
              <a:lnSpc>
                <a:spcPts val="2916"/>
              </a:lnSpc>
              <a:buFont typeface="Arial" panose="020B0604020202020204" pitchFamily="34" charset="0"/>
              <a:buChar char="•"/>
            </a:pPr>
            <a:r>
              <a:rPr lang="en-US" sz="2700" dirty="0">
                <a:solidFill>
                  <a:srgbClr val="043296"/>
                </a:solidFill>
                <a:latin typeface="Fira Sans Medium"/>
              </a:rPr>
              <a:t>How can we create a mural that represents our community’s past and present?</a:t>
            </a:r>
          </a:p>
          <a:p>
            <a:pPr marL="782954" lvl="2" indent="-457200" algn="l">
              <a:lnSpc>
                <a:spcPts val="2916"/>
              </a:lnSpc>
              <a:buFont typeface="Arial" panose="020B0604020202020204" pitchFamily="34" charset="0"/>
              <a:buChar char="•"/>
            </a:pPr>
            <a:r>
              <a:rPr lang="en-US" sz="2700" dirty="0">
                <a:solidFill>
                  <a:srgbClr val="043296"/>
                </a:solidFill>
                <a:latin typeface="Fira Sans Medium"/>
              </a:rPr>
              <a:t>How can we design a website to share our poetry with the world?</a:t>
            </a:r>
          </a:p>
          <a:p>
            <a:pPr marL="782954" lvl="2" indent="-457200" algn="l">
              <a:lnSpc>
                <a:spcPts val="2916"/>
              </a:lnSpc>
              <a:buFont typeface="Arial" panose="020B0604020202020204" pitchFamily="34" charset="0"/>
              <a:buChar char="•"/>
            </a:pPr>
            <a:r>
              <a:rPr lang="en-US" sz="2700" dirty="0">
                <a:solidFill>
                  <a:srgbClr val="043296"/>
                </a:solidFill>
                <a:latin typeface="Fira Sans Medium"/>
              </a:rPr>
              <a:t>How can run a successful book club at our school?</a:t>
            </a:r>
          </a:p>
        </p:txBody>
      </p:sp>
      <p:pic>
        <p:nvPicPr>
          <p:cNvPr id="16" name="Immagine 15" descr="Immagine che contiene testo, grafica vettoriale, clipart">
            <a:extLst>
              <a:ext uri="{FF2B5EF4-FFF2-40B4-BE49-F238E27FC236}">
                <a16:creationId xmlns:a16="http://schemas.microsoft.com/office/drawing/2014/main" id="{BAC6CAB7-F346-701C-54D3-FD29D1457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17" name="Immagine 16" descr="Immagine che contiene testo">
            <a:extLst>
              <a:ext uri="{FF2B5EF4-FFF2-40B4-BE49-F238E27FC236}">
                <a16:creationId xmlns:a16="http://schemas.microsoft.com/office/drawing/2014/main" id="{EAB3EFAB-AF56-60B8-6DCE-6163F4B959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6317" b="1631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66"/>
            <a:ext cx="16924915" cy="77113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841587" y="1572393"/>
            <a:ext cx="11013291" cy="1538678"/>
          </a:xfrm>
          <a:prstGeom prst="rect">
            <a:avLst/>
          </a:prstGeom>
        </p:spPr>
      </p:pic>
      <p:sp>
        <p:nvSpPr>
          <p:cNvPr id="7" name="TextBox 7"/>
          <p:cNvSpPr txBox="1"/>
          <p:nvPr/>
        </p:nvSpPr>
        <p:spPr>
          <a:xfrm>
            <a:off x="13046576" y="1678154"/>
            <a:ext cx="9118982" cy="1193806"/>
          </a:xfrm>
          <a:prstGeom prst="rect">
            <a:avLst/>
          </a:prstGeom>
        </p:spPr>
        <p:txBody>
          <a:bodyPr lIns="0" tIns="0" rIns="0" bIns="0" rtlCol="0" anchor="t">
            <a:spAutoFit/>
          </a:bodyPr>
          <a:lstStyle/>
          <a:p>
            <a:pPr algn="l">
              <a:lnSpc>
                <a:spcPts val="9799"/>
              </a:lnSpc>
            </a:pPr>
            <a:r>
              <a:rPr lang="en-US" sz="6999">
                <a:solidFill>
                  <a:srgbClr val="FFFFFF"/>
                </a:solidFill>
                <a:latin typeface="Fira Sans Medium"/>
              </a:rPr>
              <a:t>Activity</a:t>
            </a:r>
          </a:p>
        </p:txBody>
      </p:sp>
      <p:sp>
        <p:nvSpPr>
          <p:cNvPr id="8" name="TextBox 8"/>
          <p:cNvSpPr txBox="1"/>
          <p:nvPr/>
        </p:nvSpPr>
        <p:spPr>
          <a:xfrm>
            <a:off x="8244910" y="3509781"/>
            <a:ext cx="8748413" cy="3480435"/>
          </a:xfrm>
          <a:prstGeom prst="rect">
            <a:avLst/>
          </a:prstGeom>
        </p:spPr>
        <p:txBody>
          <a:bodyPr lIns="0" tIns="0" rIns="0" bIns="0" rtlCol="0" anchor="t">
            <a:spAutoFit/>
          </a:bodyPr>
          <a:lstStyle/>
          <a:p>
            <a:pPr>
              <a:lnSpc>
                <a:spcPts val="4619"/>
              </a:lnSpc>
            </a:pPr>
            <a:r>
              <a:rPr lang="en-US" sz="3499">
                <a:solidFill>
                  <a:srgbClr val="043296"/>
                </a:solidFill>
                <a:latin typeface="Fira Sans Medium"/>
              </a:rPr>
              <a:t>Write your own Driving question:</a:t>
            </a:r>
          </a:p>
          <a:p>
            <a:pPr marL="755647" lvl="1" indent="-377824">
              <a:lnSpc>
                <a:spcPts val="4619"/>
              </a:lnSpc>
              <a:buFont typeface="Arial"/>
              <a:buChar char="•"/>
            </a:pPr>
            <a:r>
              <a:rPr lang="en-US" sz="3499">
                <a:solidFill>
                  <a:srgbClr val="043296"/>
                </a:solidFill>
                <a:latin typeface="Fira Sans Medium"/>
              </a:rPr>
              <a:t>Choose one of the propposed driving question</a:t>
            </a:r>
          </a:p>
          <a:p>
            <a:pPr marL="755647" lvl="1" indent="-377824">
              <a:lnSpc>
                <a:spcPts val="4619"/>
              </a:lnSpc>
              <a:buFont typeface="Arial"/>
              <a:buChar char="•"/>
            </a:pPr>
            <a:r>
              <a:rPr lang="en-US" sz="3499">
                <a:solidFill>
                  <a:srgbClr val="043296"/>
                </a:solidFill>
                <a:latin typeface="Fira Sans Medium"/>
              </a:rPr>
              <a:t>Formulate your own driving question following the example</a:t>
            </a:r>
          </a:p>
          <a:p>
            <a:pPr marL="755647" lvl="1" indent="-377824" algn="l">
              <a:lnSpc>
                <a:spcPts val="4619"/>
              </a:lnSpc>
              <a:buFont typeface="Arial"/>
              <a:buChar char="•"/>
            </a:pPr>
            <a:r>
              <a:rPr lang="en-US" sz="3499">
                <a:solidFill>
                  <a:srgbClr val="043296"/>
                </a:solidFill>
                <a:latin typeface="Fira Sans Medium"/>
              </a:rPr>
              <a:t>take into consideration your subject</a:t>
            </a:r>
          </a:p>
        </p:txBody>
      </p:sp>
      <p:pic>
        <p:nvPicPr>
          <p:cNvPr id="10" name="Immagine 9" descr="Immagine che contiene testo">
            <a:extLst>
              <a:ext uri="{FF2B5EF4-FFF2-40B4-BE49-F238E27FC236}">
                <a16:creationId xmlns:a16="http://schemas.microsoft.com/office/drawing/2014/main" id="{4273D562-9462-744C-7BF2-36965CAC7F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12" name="Immagine 11">
            <a:extLst>
              <a:ext uri="{FF2B5EF4-FFF2-40B4-BE49-F238E27FC236}">
                <a16:creationId xmlns:a16="http://schemas.microsoft.com/office/drawing/2014/main" id="{63FBEF26-B1E2-40EB-7516-8F5CA80B59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21080" y="5401066"/>
            <a:ext cx="4597542" cy="41148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21080" y="2691657"/>
            <a:ext cx="4952166" cy="4114800"/>
          </a:xfrm>
          <a:prstGeom prst="rect">
            <a:avLst/>
          </a:prstGeom>
        </p:spPr>
      </p:pic>
      <p:sp>
        <p:nvSpPr>
          <p:cNvPr id="7" name="TextBox 7"/>
          <p:cNvSpPr txBox="1"/>
          <p:nvPr/>
        </p:nvSpPr>
        <p:spPr>
          <a:xfrm>
            <a:off x="8186824" y="3725548"/>
            <a:ext cx="7900777" cy="3072131"/>
          </a:xfrm>
          <a:prstGeom prst="rect">
            <a:avLst/>
          </a:prstGeom>
        </p:spPr>
        <p:txBody>
          <a:bodyPr lIns="0" tIns="0" rIns="0" bIns="0" rtlCol="0" anchor="t">
            <a:spAutoFit/>
          </a:bodyPr>
          <a:lstStyle/>
          <a:p>
            <a:pPr algn="l">
              <a:lnSpc>
                <a:spcPts val="12319"/>
              </a:lnSpc>
            </a:pPr>
            <a:r>
              <a:rPr lang="en-US" sz="8799">
                <a:solidFill>
                  <a:srgbClr val="1836B2"/>
                </a:solidFill>
                <a:latin typeface="Fira Sans Medium Bold"/>
              </a:rPr>
              <a:t>PBL: The Lego challenge!</a:t>
            </a:r>
          </a:p>
        </p:txBody>
      </p:sp>
      <p:pic>
        <p:nvPicPr>
          <p:cNvPr id="8" name="Immagine 7" descr="Immagine che contiene testo, grafica vettoriale, clipart">
            <a:extLst>
              <a:ext uri="{FF2B5EF4-FFF2-40B4-BE49-F238E27FC236}">
                <a16:creationId xmlns:a16="http://schemas.microsoft.com/office/drawing/2014/main" id="{EC4A7206-16A4-3576-7D0B-430A84C5A4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9C3024FB-D2CC-1C35-D38B-E6C2DFBBD4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9414" y="1028700"/>
            <a:ext cx="4651453" cy="4372366"/>
          </a:xfrm>
          <a:prstGeom prst="rect">
            <a:avLst/>
          </a:prstGeom>
        </p:spPr>
      </p:pic>
      <p:sp>
        <p:nvSpPr>
          <p:cNvPr id="6" name="TextBox 6"/>
          <p:cNvSpPr txBox="1"/>
          <p:nvPr/>
        </p:nvSpPr>
        <p:spPr>
          <a:xfrm>
            <a:off x="3092260" y="5454173"/>
            <a:ext cx="11585761" cy="2760797"/>
          </a:xfrm>
          <a:prstGeom prst="rect">
            <a:avLst/>
          </a:prstGeom>
        </p:spPr>
        <p:txBody>
          <a:bodyPr lIns="0" tIns="0" rIns="0" bIns="0" rtlCol="0" anchor="t">
            <a:spAutoFit/>
          </a:bodyPr>
          <a:lstStyle/>
          <a:p>
            <a:pPr algn="ctr">
              <a:lnSpc>
                <a:spcPts val="10885"/>
              </a:lnSpc>
            </a:pPr>
            <a:r>
              <a:rPr lang="en-US" sz="9071" spc="-9">
                <a:solidFill>
                  <a:srgbClr val="043296"/>
                </a:solidFill>
                <a:latin typeface="Fira Sans Medium"/>
              </a:rPr>
              <a:t>STEAM and </a:t>
            </a:r>
          </a:p>
          <a:p>
            <a:pPr algn="ctr">
              <a:lnSpc>
                <a:spcPts val="10885"/>
              </a:lnSpc>
              <a:spcBef>
                <a:spcPct val="0"/>
              </a:spcBef>
            </a:pPr>
            <a:r>
              <a:rPr lang="en-US" sz="9071" spc="-9">
                <a:solidFill>
                  <a:srgbClr val="043296"/>
                </a:solidFill>
                <a:latin typeface="Fira Sans Medium"/>
              </a:rPr>
              <a:t>Design Thinking</a:t>
            </a:r>
          </a:p>
        </p:txBody>
      </p:sp>
      <p:pic>
        <p:nvPicPr>
          <p:cNvPr id="7" name="Immagine 6" descr="Immagine che contiene testo, grafica vettoriale, clipart">
            <a:extLst>
              <a:ext uri="{FF2B5EF4-FFF2-40B4-BE49-F238E27FC236}">
                <a16:creationId xmlns:a16="http://schemas.microsoft.com/office/drawing/2014/main" id="{5BC40BC0-65E6-B2EC-8594-A95B5AFE6D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0353B786-34EA-4FC5-084C-8DFE235F59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sp>
        <p:nvSpPr>
          <p:cNvPr id="5" name="TextBox 5"/>
          <p:cNvSpPr txBox="1"/>
          <p:nvPr/>
        </p:nvSpPr>
        <p:spPr>
          <a:xfrm>
            <a:off x="2148215" y="5133975"/>
            <a:ext cx="14312749" cy="3286125"/>
          </a:xfrm>
          <a:prstGeom prst="rect">
            <a:avLst/>
          </a:prstGeom>
        </p:spPr>
        <p:txBody>
          <a:bodyPr lIns="0" tIns="0" rIns="0" bIns="0" rtlCol="0" anchor="t">
            <a:spAutoFit/>
          </a:bodyPr>
          <a:lstStyle/>
          <a:p>
            <a:pPr marL="647700" lvl="1" indent="-323850" algn="just">
              <a:lnSpc>
                <a:spcPts val="3600"/>
              </a:lnSpc>
              <a:buFont typeface="Arial"/>
              <a:buChar char="•"/>
            </a:pPr>
            <a:r>
              <a:rPr lang="en-US" sz="3000" spc="-3">
                <a:solidFill>
                  <a:srgbClr val="043296"/>
                </a:solidFill>
                <a:latin typeface="Fira Sans Medium"/>
              </a:rPr>
              <a:t>Design Thinking is a design methodology that provides a design-based approach to solving problems</a:t>
            </a:r>
          </a:p>
          <a:p>
            <a:pPr marL="647700" lvl="1" indent="-323850" algn="just">
              <a:lnSpc>
                <a:spcPts val="3960"/>
              </a:lnSpc>
              <a:buFont typeface="Arial"/>
              <a:buChar char="•"/>
            </a:pPr>
            <a:r>
              <a:rPr lang="en-US" sz="3000" spc="-3">
                <a:solidFill>
                  <a:srgbClr val="043296"/>
                </a:solidFill>
                <a:latin typeface="Fira Sans Medium"/>
              </a:rPr>
              <a:t>The Design Thinking is a powerful approach to get students to think both critically and creatively.</a:t>
            </a:r>
          </a:p>
          <a:p>
            <a:pPr marL="647700" lvl="1" indent="-323850" algn="just">
              <a:lnSpc>
                <a:spcPts val="3600"/>
              </a:lnSpc>
              <a:buFont typeface="Arial"/>
              <a:buChar char="•"/>
            </a:pPr>
            <a:r>
              <a:rPr lang="en-US" sz="3000" spc="-3">
                <a:solidFill>
                  <a:srgbClr val="043296"/>
                </a:solidFill>
                <a:latin typeface="Fira Sans Medium"/>
              </a:rPr>
              <a:t>Using a structured framework, students identify challenges, gather information, generate potential solutions, refine ideas, and test solutions.  </a:t>
            </a:r>
          </a:p>
          <a:p>
            <a:pPr algn="just">
              <a:lnSpc>
                <a:spcPts val="3600"/>
              </a:lnSpc>
            </a:pPr>
            <a:endParaRPr lang="en-US" sz="3000" spc="-3">
              <a:solidFill>
                <a:srgbClr val="043296"/>
              </a:solidFill>
              <a:latin typeface="Fira Sans Medium"/>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83803" y="1878063"/>
            <a:ext cx="2079512" cy="2587628"/>
          </a:xfrm>
          <a:prstGeom prst="rect">
            <a:avLst/>
          </a:prstGeom>
        </p:spPr>
      </p:pic>
      <p:sp>
        <p:nvSpPr>
          <p:cNvPr id="7" name="TextBox 7"/>
          <p:cNvSpPr txBox="1"/>
          <p:nvPr/>
        </p:nvSpPr>
        <p:spPr>
          <a:xfrm>
            <a:off x="7274709" y="1289542"/>
            <a:ext cx="10386619" cy="1193806"/>
          </a:xfrm>
          <a:prstGeom prst="rect">
            <a:avLst/>
          </a:prstGeom>
        </p:spPr>
        <p:txBody>
          <a:bodyPr lIns="0" tIns="0" rIns="0" bIns="0" rtlCol="0" anchor="t">
            <a:spAutoFit/>
          </a:bodyPr>
          <a:lstStyle/>
          <a:p>
            <a:pPr algn="l">
              <a:lnSpc>
                <a:spcPts val="9799"/>
              </a:lnSpc>
            </a:pPr>
            <a:r>
              <a:rPr lang="en-US" sz="6999">
                <a:solidFill>
                  <a:srgbClr val="FFFFFF"/>
                </a:solidFill>
                <a:latin typeface="Fira Sans Medium"/>
              </a:rPr>
              <a:t>Design Thinking Process</a:t>
            </a:r>
          </a:p>
        </p:txBody>
      </p:sp>
      <p:pic>
        <p:nvPicPr>
          <p:cNvPr id="8" name="Immagine 7" descr="Immagine che contiene testo, grafica vettoriale, clipart">
            <a:extLst>
              <a:ext uri="{FF2B5EF4-FFF2-40B4-BE49-F238E27FC236}">
                <a16:creationId xmlns:a16="http://schemas.microsoft.com/office/drawing/2014/main" id="{952DCAEF-6DFF-91A3-6747-9449D6F689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DE0C5A54-64EF-CA37-F4A5-23AC36BC05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84418" y="1025576"/>
            <a:ext cx="12203582" cy="1704975"/>
          </a:xfrm>
          <a:prstGeom prst="rect">
            <a:avLst/>
          </a:prstGeom>
        </p:spPr>
      </p:pic>
      <p:sp>
        <p:nvSpPr>
          <p:cNvPr id="5" name="TextBox 5"/>
          <p:cNvSpPr txBox="1"/>
          <p:nvPr/>
        </p:nvSpPr>
        <p:spPr>
          <a:xfrm>
            <a:off x="7274709" y="1289542"/>
            <a:ext cx="8293017" cy="1193806"/>
          </a:xfrm>
          <a:prstGeom prst="rect">
            <a:avLst/>
          </a:prstGeom>
        </p:spPr>
        <p:txBody>
          <a:bodyPr lIns="0" tIns="0" rIns="0" bIns="0" rtlCol="0" anchor="t">
            <a:spAutoFit/>
          </a:bodyPr>
          <a:lstStyle/>
          <a:p>
            <a:pPr algn="l">
              <a:lnSpc>
                <a:spcPts val="9799"/>
              </a:lnSpc>
            </a:pPr>
            <a:r>
              <a:rPr lang="en-US" sz="6999">
                <a:solidFill>
                  <a:srgbClr val="FFFFFF"/>
                </a:solidFill>
                <a:latin typeface="Fira Sans Medium"/>
              </a:rPr>
              <a:t>Design Thinking</a:t>
            </a:r>
          </a:p>
        </p:txBody>
      </p:sp>
      <p:pic>
        <p:nvPicPr>
          <p:cNvPr id="6" name="Picture 6"/>
          <p:cNvPicPr>
            <a:picLocks noChangeAspect="1"/>
          </p:cNvPicPr>
          <p:nvPr>
            <a:videoFile r:link="rId1"/>
          </p:nvPr>
        </p:nvPicPr>
        <p:blipFill>
          <a:blip r:embed="rId5"/>
          <a:stretch>
            <a:fillRect/>
          </a:stretch>
        </p:blipFill>
        <p:spPr>
          <a:xfrm>
            <a:off x="3657600" y="3086101"/>
            <a:ext cx="10972800" cy="6172199"/>
          </a:xfrm>
          <a:prstGeom prst="rect">
            <a:avLst/>
          </a:prstGeom>
        </p:spPr>
      </p:pic>
      <p:pic>
        <p:nvPicPr>
          <p:cNvPr id="7" name="Immagine 6" descr="Immagine che contiene testo, grafica vettoriale, clipart">
            <a:extLst>
              <a:ext uri="{FF2B5EF4-FFF2-40B4-BE49-F238E27FC236}">
                <a16:creationId xmlns:a16="http://schemas.microsoft.com/office/drawing/2014/main" id="{B11E7697-6426-33DF-3269-80750324D8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F213E4AA-6044-A16A-D3C7-F45BCFEA9C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75"/>
            <a:ext cx="16924915" cy="771125"/>
          </a:xfrm>
          <a:prstGeom prst="rect">
            <a:avLst/>
          </a:prstGeom>
        </p:spPr>
      </p:pic>
      <p:sp>
        <p:nvSpPr>
          <p:cNvPr id="3" name="TextBox 3"/>
          <p:cNvSpPr txBox="1"/>
          <p:nvPr/>
        </p:nvSpPr>
        <p:spPr>
          <a:xfrm>
            <a:off x="5940445" y="3351812"/>
            <a:ext cx="11665623" cy="3080947"/>
          </a:xfrm>
          <a:prstGeom prst="rect">
            <a:avLst/>
          </a:prstGeom>
        </p:spPr>
        <p:txBody>
          <a:bodyPr lIns="0" tIns="0" rIns="0" bIns="0" rtlCol="0" anchor="t">
            <a:spAutoFit/>
          </a:bodyPr>
          <a:lstStyle/>
          <a:p>
            <a:pPr algn="l">
              <a:lnSpc>
                <a:spcPts val="12391"/>
              </a:lnSpc>
            </a:pPr>
            <a:r>
              <a:rPr lang="en-US" sz="8851">
                <a:solidFill>
                  <a:srgbClr val="1836B2"/>
                </a:solidFill>
                <a:latin typeface="Fira Sans Medium Bold"/>
              </a:rPr>
              <a:t>How can we implent STEAM in class?</a:t>
            </a:r>
          </a:p>
        </p:txBody>
      </p:sp>
      <p:pic>
        <p:nvPicPr>
          <p:cNvPr id="4" name="Picture 4"/>
          <p:cNvPicPr>
            <a:picLocks noChangeAspect="1"/>
          </p:cNvPicPr>
          <p:nvPr/>
        </p:nvPicPr>
        <p:blipFill>
          <a:blip r:embed="rId4"/>
          <a:srcRect t="3703" b="15884"/>
          <a:stretch>
            <a:fillRect/>
          </a:stretch>
        </p:blipFill>
        <p:spPr>
          <a:xfrm>
            <a:off x="-1850069" y="1247011"/>
            <a:ext cx="7996568" cy="6944579"/>
          </a:xfrm>
          <a:prstGeom prst="rect">
            <a:avLst/>
          </a:prstGeom>
        </p:spPr>
      </p:pic>
      <p:pic>
        <p:nvPicPr>
          <p:cNvPr id="7" name="Immagine 6" descr="Immagine che contiene testo, grafica vettoriale, clipart">
            <a:extLst>
              <a:ext uri="{FF2B5EF4-FFF2-40B4-BE49-F238E27FC236}">
                <a16:creationId xmlns:a16="http://schemas.microsoft.com/office/drawing/2014/main" id="{B1E61D1B-E339-DCB1-C119-F73B29897C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3C55E9A2-1EA4-E8AF-5608-0E8CDA9839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grpSp>
        <p:nvGrpSpPr>
          <p:cNvPr id="5" name="Group 5"/>
          <p:cNvGrpSpPr/>
          <p:nvPr/>
        </p:nvGrpSpPr>
        <p:grpSpPr>
          <a:xfrm>
            <a:off x="9934302" y="4859928"/>
            <a:ext cx="7324998" cy="3370416"/>
            <a:chOff x="0" y="0"/>
            <a:chExt cx="1929217" cy="887682"/>
          </a:xfrm>
        </p:grpSpPr>
        <p:sp>
          <p:nvSpPr>
            <p:cNvPr id="6" name="Freeform 6"/>
            <p:cNvSpPr/>
            <p:nvPr/>
          </p:nvSpPr>
          <p:spPr>
            <a:xfrm>
              <a:off x="0" y="0"/>
              <a:ext cx="1929218" cy="887682"/>
            </a:xfrm>
            <a:custGeom>
              <a:avLst/>
              <a:gdLst/>
              <a:ahLst/>
              <a:cxnLst/>
              <a:rect l="l" t="t" r="r" b="b"/>
              <a:pathLst>
                <a:path w="1929218" h="887682">
                  <a:moveTo>
                    <a:pt x="0" y="0"/>
                  </a:moveTo>
                  <a:lnTo>
                    <a:pt x="1929218" y="0"/>
                  </a:lnTo>
                  <a:lnTo>
                    <a:pt x="1929218" y="887682"/>
                  </a:lnTo>
                  <a:lnTo>
                    <a:pt x="0" y="887682"/>
                  </a:lnTo>
                  <a:close/>
                </a:path>
              </a:pathLst>
            </a:custGeom>
            <a:solidFill>
              <a:srgbClr val="A066CB"/>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sp>
        <p:nvSpPr>
          <p:cNvPr id="8" name="TextBox 8"/>
          <p:cNvSpPr txBox="1"/>
          <p:nvPr/>
        </p:nvSpPr>
        <p:spPr>
          <a:xfrm>
            <a:off x="7274709" y="1289542"/>
            <a:ext cx="10490007" cy="1193806"/>
          </a:xfrm>
          <a:prstGeom prst="rect">
            <a:avLst/>
          </a:prstGeom>
        </p:spPr>
        <p:txBody>
          <a:bodyPr lIns="0" tIns="0" rIns="0" bIns="0" rtlCol="0" anchor="t">
            <a:spAutoFit/>
          </a:bodyPr>
          <a:lstStyle/>
          <a:p>
            <a:pPr algn="l">
              <a:lnSpc>
                <a:spcPts val="9799"/>
              </a:lnSpc>
            </a:pPr>
            <a:r>
              <a:rPr lang="en-US" sz="6999">
                <a:solidFill>
                  <a:srgbClr val="FFFFFF"/>
                </a:solidFill>
                <a:latin typeface="Fira Sans Medium"/>
              </a:rPr>
              <a:t>Design Thinking &amp; STEAM</a:t>
            </a:r>
          </a:p>
        </p:txBody>
      </p:sp>
      <p:grpSp>
        <p:nvGrpSpPr>
          <p:cNvPr id="9" name="Group 9"/>
          <p:cNvGrpSpPr/>
          <p:nvPr/>
        </p:nvGrpSpPr>
        <p:grpSpPr>
          <a:xfrm>
            <a:off x="9533863" y="5554002"/>
            <a:ext cx="7145148" cy="3057113"/>
            <a:chOff x="0" y="0"/>
            <a:chExt cx="9526865" cy="4076151"/>
          </a:xfrm>
        </p:grpSpPr>
        <p:grpSp>
          <p:nvGrpSpPr>
            <p:cNvPr id="10" name="Group 10"/>
            <p:cNvGrpSpPr/>
            <p:nvPr/>
          </p:nvGrpSpPr>
          <p:grpSpPr>
            <a:xfrm>
              <a:off x="0" y="0"/>
              <a:ext cx="9526865" cy="4076151"/>
              <a:chOff x="0" y="0"/>
              <a:chExt cx="1881850" cy="805166"/>
            </a:xfrm>
          </p:grpSpPr>
          <p:sp>
            <p:nvSpPr>
              <p:cNvPr id="11" name="Freeform 11"/>
              <p:cNvSpPr/>
              <p:nvPr/>
            </p:nvSpPr>
            <p:spPr>
              <a:xfrm>
                <a:off x="0" y="0"/>
                <a:ext cx="1881850" cy="805166"/>
              </a:xfrm>
              <a:custGeom>
                <a:avLst/>
                <a:gdLst/>
                <a:ahLst/>
                <a:cxnLst/>
                <a:rect l="l" t="t" r="r" b="b"/>
                <a:pathLst>
                  <a:path w="1881850" h="805166">
                    <a:moveTo>
                      <a:pt x="0" y="0"/>
                    </a:moveTo>
                    <a:lnTo>
                      <a:pt x="1881850" y="0"/>
                    </a:lnTo>
                    <a:lnTo>
                      <a:pt x="1881850" y="805166"/>
                    </a:lnTo>
                    <a:lnTo>
                      <a:pt x="0" y="805166"/>
                    </a:lnTo>
                    <a:close/>
                  </a:path>
                </a:pathLst>
              </a:custGeom>
              <a:solidFill>
                <a:srgbClr val="EFE2F8"/>
              </a:solidFill>
            </p:spPr>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sp>
          <p:nvSpPr>
            <p:cNvPr id="13" name="TextBox 13"/>
            <p:cNvSpPr txBox="1"/>
            <p:nvPr/>
          </p:nvSpPr>
          <p:spPr>
            <a:xfrm>
              <a:off x="300953" y="231861"/>
              <a:ext cx="8924958" cy="3455670"/>
            </a:xfrm>
            <a:prstGeom prst="rect">
              <a:avLst/>
            </a:prstGeom>
          </p:spPr>
          <p:txBody>
            <a:bodyPr lIns="0" tIns="0" rIns="0" bIns="0" rtlCol="0" anchor="t">
              <a:spAutoFit/>
            </a:bodyPr>
            <a:lstStyle/>
            <a:p>
              <a:pPr algn="just">
                <a:lnSpc>
                  <a:spcPts val="4155"/>
                </a:lnSpc>
                <a:spcBef>
                  <a:spcPct val="0"/>
                </a:spcBef>
              </a:pPr>
              <a:r>
                <a:rPr lang="en-US" sz="3000">
                  <a:solidFill>
                    <a:srgbClr val="043296"/>
                  </a:solidFill>
                  <a:latin typeface="Fira Sans Medium"/>
                </a:rPr>
                <a:t>Design thinking process connect real-world problem solving with classroom environments. STEAM makes connection between content and real life problems.</a:t>
              </a:r>
            </a:p>
          </p:txBody>
        </p:sp>
      </p:grpSp>
      <p:grpSp>
        <p:nvGrpSpPr>
          <p:cNvPr id="14" name="Group 14"/>
          <p:cNvGrpSpPr/>
          <p:nvPr/>
        </p:nvGrpSpPr>
        <p:grpSpPr>
          <a:xfrm>
            <a:off x="1028700" y="4859928"/>
            <a:ext cx="6905350" cy="3431852"/>
            <a:chOff x="0" y="0"/>
            <a:chExt cx="1818693" cy="903862"/>
          </a:xfrm>
        </p:grpSpPr>
        <p:sp>
          <p:nvSpPr>
            <p:cNvPr id="15" name="Freeform 15"/>
            <p:cNvSpPr/>
            <p:nvPr/>
          </p:nvSpPr>
          <p:spPr>
            <a:xfrm>
              <a:off x="0" y="0"/>
              <a:ext cx="1818693" cy="903862"/>
            </a:xfrm>
            <a:custGeom>
              <a:avLst/>
              <a:gdLst/>
              <a:ahLst/>
              <a:cxnLst/>
              <a:rect l="l" t="t" r="r" b="b"/>
              <a:pathLst>
                <a:path w="1818693" h="903862">
                  <a:moveTo>
                    <a:pt x="0" y="0"/>
                  </a:moveTo>
                  <a:lnTo>
                    <a:pt x="1818693" y="0"/>
                  </a:lnTo>
                  <a:lnTo>
                    <a:pt x="1818693" y="903862"/>
                  </a:lnTo>
                  <a:lnTo>
                    <a:pt x="0" y="903862"/>
                  </a:lnTo>
                  <a:close/>
                </a:path>
              </a:pathLst>
            </a:custGeom>
            <a:solidFill>
              <a:srgbClr val="A066CB"/>
            </a:solidFill>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grpSp>
        <p:nvGrpSpPr>
          <p:cNvPr id="17" name="Group 17"/>
          <p:cNvGrpSpPr/>
          <p:nvPr/>
        </p:nvGrpSpPr>
        <p:grpSpPr>
          <a:xfrm>
            <a:off x="1848626" y="5554002"/>
            <a:ext cx="7145148" cy="3057113"/>
            <a:chOff x="0" y="0"/>
            <a:chExt cx="1881850" cy="805166"/>
          </a:xfrm>
        </p:grpSpPr>
        <p:sp>
          <p:nvSpPr>
            <p:cNvPr id="18" name="Freeform 18"/>
            <p:cNvSpPr/>
            <p:nvPr/>
          </p:nvSpPr>
          <p:spPr>
            <a:xfrm>
              <a:off x="0" y="0"/>
              <a:ext cx="1881850" cy="805166"/>
            </a:xfrm>
            <a:custGeom>
              <a:avLst/>
              <a:gdLst/>
              <a:ahLst/>
              <a:cxnLst/>
              <a:rect l="l" t="t" r="r" b="b"/>
              <a:pathLst>
                <a:path w="1881850" h="805166">
                  <a:moveTo>
                    <a:pt x="0" y="0"/>
                  </a:moveTo>
                  <a:lnTo>
                    <a:pt x="1881850" y="0"/>
                  </a:lnTo>
                  <a:lnTo>
                    <a:pt x="1881850" y="805166"/>
                  </a:lnTo>
                  <a:lnTo>
                    <a:pt x="0" y="805166"/>
                  </a:lnTo>
                  <a:close/>
                </a:path>
              </a:pathLst>
            </a:custGeom>
            <a:solidFill>
              <a:srgbClr val="EFE2F8"/>
            </a:solidFill>
          </p:spPr>
        </p:sp>
        <p:sp>
          <p:nvSpPr>
            <p:cNvPr id="19" name="TextBox 19"/>
            <p:cNvSpPr txBox="1"/>
            <p:nvPr/>
          </p:nvSpPr>
          <p:spPr>
            <a:xfrm>
              <a:off x="0" y="-57150"/>
              <a:ext cx="812800" cy="869950"/>
            </a:xfrm>
            <a:prstGeom prst="rect">
              <a:avLst/>
            </a:prstGeom>
          </p:spPr>
          <p:txBody>
            <a:bodyPr lIns="50800" tIns="50800" rIns="50800" bIns="50800" rtlCol="0" anchor="ctr"/>
            <a:lstStyle/>
            <a:p>
              <a:pPr algn="ctr">
                <a:lnSpc>
                  <a:spcPts val="3600"/>
                </a:lnSpc>
              </a:pPr>
              <a:endParaRPr/>
            </a:p>
          </p:txBody>
        </p:sp>
      </p:grpSp>
      <p:sp>
        <p:nvSpPr>
          <p:cNvPr id="20" name="TextBox 20"/>
          <p:cNvSpPr txBox="1"/>
          <p:nvPr/>
        </p:nvSpPr>
        <p:spPr>
          <a:xfrm>
            <a:off x="2074341" y="6012901"/>
            <a:ext cx="6693718" cy="2082165"/>
          </a:xfrm>
          <a:prstGeom prst="rect">
            <a:avLst/>
          </a:prstGeom>
        </p:spPr>
        <p:txBody>
          <a:bodyPr lIns="0" tIns="0" rIns="0" bIns="0" rtlCol="0" anchor="t">
            <a:spAutoFit/>
          </a:bodyPr>
          <a:lstStyle/>
          <a:p>
            <a:pPr algn="just">
              <a:lnSpc>
                <a:spcPts val="4155"/>
              </a:lnSpc>
              <a:spcBef>
                <a:spcPct val="0"/>
              </a:spcBef>
            </a:pPr>
            <a:r>
              <a:rPr lang="en-US" sz="3000">
                <a:solidFill>
                  <a:srgbClr val="043296"/>
                </a:solidFill>
                <a:latin typeface="Fira Sans Medium"/>
              </a:rPr>
              <a:t>A design thinking approach focuses on developing students’ creative confidence. This is also what STEAM does.</a:t>
            </a:r>
          </a:p>
        </p:txBody>
      </p:sp>
      <p:pic>
        <p:nvPicPr>
          <p:cNvPr id="21" name="Immagine 20" descr="Immagine che contiene testo, grafica vettoriale, clipart">
            <a:extLst>
              <a:ext uri="{FF2B5EF4-FFF2-40B4-BE49-F238E27FC236}">
                <a16:creationId xmlns:a16="http://schemas.microsoft.com/office/drawing/2014/main" id="{C54E9642-6F0C-E34C-1817-E4E37FD4FE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2" name="Immagine 21" descr="Immagine che contiene testo">
            <a:extLst>
              <a:ext uri="{FF2B5EF4-FFF2-40B4-BE49-F238E27FC236}">
                <a16:creationId xmlns:a16="http://schemas.microsoft.com/office/drawing/2014/main" id="{0E69C217-C0FC-F58D-511E-D62D6FA876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461871" y="4592395"/>
            <a:ext cx="5512330" cy="736325"/>
            <a:chOff x="0" y="0"/>
            <a:chExt cx="14561200" cy="1945053"/>
          </a:xfrm>
        </p:grpSpPr>
        <p:sp>
          <p:nvSpPr>
            <p:cNvPr id="5" name="Freeform 5"/>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6" name="Group 6"/>
          <p:cNvGrpSpPr/>
          <p:nvPr/>
        </p:nvGrpSpPr>
        <p:grpSpPr>
          <a:xfrm>
            <a:off x="2461871" y="6101239"/>
            <a:ext cx="5512330" cy="736325"/>
            <a:chOff x="0" y="0"/>
            <a:chExt cx="14561200" cy="1945053"/>
          </a:xfrm>
        </p:grpSpPr>
        <p:sp>
          <p:nvSpPr>
            <p:cNvPr id="7" name="Freeform 7"/>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8" name="Group 8"/>
          <p:cNvGrpSpPr/>
          <p:nvPr/>
        </p:nvGrpSpPr>
        <p:grpSpPr>
          <a:xfrm>
            <a:off x="10216568" y="6164084"/>
            <a:ext cx="6877677" cy="839899"/>
            <a:chOff x="0" y="0"/>
            <a:chExt cx="14561200" cy="1945053"/>
          </a:xfrm>
        </p:grpSpPr>
        <p:sp>
          <p:nvSpPr>
            <p:cNvPr id="9" name="Freeform 9"/>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10" name="Group 10"/>
          <p:cNvGrpSpPr/>
          <p:nvPr/>
        </p:nvGrpSpPr>
        <p:grpSpPr>
          <a:xfrm>
            <a:off x="10216568" y="4664353"/>
            <a:ext cx="6877684" cy="918706"/>
            <a:chOff x="0" y="0"/>
            <a:chExt cx="14561200" cy="1945053"/>
          </a:xfrm>
        </p:grpSpPr>
        <p:sp>
          <p:nvSpPr>
            <p:cNvPr id="11" name="Freeform 11"/>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grpSp>
        <p:nvGrpSpPr>
          <p:cNvPr id="12" name="Group 12"/>
          <p:cNvGrpSpPr/>
          <p:nvPr/>
        </p:nvGrpSpPr>
        <p:grpSpPr>
          <a:xfrm>
            <a:off x="2461871" y="7609088"/>
            <a:ext cx="5512330" cy="736325"/>
            <a:chOff x="0" y="0"/>
            <a:chExt cx="14561200" cy="1945053"/>
          </a:xfrm>
        </p:grpSpPr>
        <p:sp>
          <p:nvSpPr>
            <p:cNvPr id="13" name="Freeform 13"/>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76493" y="4678471"/>
            <a:ext cx="631534" cy="53393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776493" y="6164084"/>
            <a:ext cx="691070" cy="673480"/>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76493" y="7609088"/>
            <a:ext cx="700076" cy="700076"/>
          </a:xfrm>
          <a:prstGeom prst="rect">
            <a:avLst/>
          </a:prstGeom>
        </p:spPr>
      </p:pic>
      <p:sp>
        <p:nvSpPr>
          <p:cNvPr id="17" name="TextBox 17"/>
          <p:cNvSpPr txBox="1"/>
          <p:nvPr/>
        </p:nvSpPr>
        <p:spPr>
          <a:xfrm>
            <a:off x="3092260" y="1628826"/>
            <a:ext cx="11585761" cy="1076325"/>
          </a:xfrm>
          <a:prstGeom prst="rect">
            <a:avLst/>
          </a:prstGeom>
        </p:spPr>
        <p:txBody>
          <a:bodyPr lIns="0" tIns="0" rIns="0" bIns="0" rtlCol="0" anchor="t">
            <a:spAutoFit/>
          </a:bodyPr>
          <a:lstStyle/>
          <a:p>
            <a:pPr algn="ctr">
              <a:lnSpc>
                <a:spcPts val="8486"/>
              </a:lnSpc>
              <a:spcBef>
                <a:spcPct val="0"/>
              </a:spcBef>
            </a:pPr>
            <a:r>
              <a:rPr lang="en-US" sz="7071" spc="-7">
                <a:solidFill>
                  <a:srgbClr val="043296"/>
                </a:solidFill>
                <a:latin typeface="Fira Sans Medium"/>
              </a:rPr>
              <a:t>Design Thinking</a:t>
            </a:r>
          </a:p>
        </p:txBody>
      </p:sp>
      <p:sp>
        <p:nvSpPr>
          <p:cNvPr id="18" name="TextBox 18"/>
          <p:cNvSpPr txBox="1"/>
          <p:nvPr/>
        </p:nvSpPr>
        <p:spPr>
          <a:xfrm>
            <a:off x="3384028" y="3053155"/>
            <a:ext cx="11519944" cy="1034415"/>
          </a:xfrm>
          <a:prstGeom prst="rect">
            <a:avLst/>
          </a:prstGeom>
        </p:spPr>
        <p:txBody>
          <a:bodyPr lIns="0" tIns="0" rIns="0" bIns="0" rtlCol="0" anchor="t">
            <a:spAutoFit/>
          </a:bodyPr>
          <a:lstStyle/>
          <a:p>
            <a:pPr algn="ctr">
              <a:lnSpc>
                <a:spcPts val="4155"/>
              </a:lnSpc>
              <a:spcBef>
                <a:spcPct val="0"/>
              </a:spcBef>
            </a:pPr>
            <a:r>
              <a:rPr lang="en-US" sz="3000">
                <a:solidFill>
                  <a:srgbClr val="043296"/>
                </a:solidFill>
                <a:latin typeface="Fira Sans Medium"/>
              </a:rPr>
              <a:t>Teachers and students engage in hands-on design challenges that focus on:</a:t>
            </a:r>
          </a:p>
        </p:txBody>
      </p:sp>
      <p:sp>
        <p:nvSpPr>
          <p:cNvPr id="19" name="TextBox 19"/>
          <p:cNvSpPr txBox="1"/>
          <p:nvPr/>
        </p:nvSpPr>
        <p:spPr>
          <a:xfrm>
            <a:off x="3872203" y="4569662"/>
            <a:ext cx="3079552" cy="799963"/>
          </a:xfrm>
          <a:prstGeom prst="rect">
            <a:avLst/>
          </a:prstGeom>
        </p:spPr>
        <p:txBody>
          <a:bodyPr lIns="0" tIns="0" rIns="0" bIns="0" rtlCol="0" anchor="t">
            <a:spAutoFit/>
          </a:bodyPr>
          <a:lstStyle/>
          <a:p>
            <a:pPr algn="ctr">
              <a:spcBef>
                <a:spcPct val="0"/>
              </a:spcBef>
            </a:pPr>
            <a:r>
              <a:rPr lang="en-US" sz="2599" dirty="0">
                <a:solidFill>
                  <a:srgbClr val="043296"/>
                </a:solidFill>
                <a:latin typeface="Fira Sans Medium"/>
              </a:rPr>
              <a:t>developing empathy</a:t>
            </a:r>
          </a:p>
        </p:txBody>
      </p:sp>
      <p:sp>
        <p:nvSpPr>
          <p:cNvPr id="20" name="TextBox 20"/>
          <p:cNvSpPr txBox="1"/>
          <p:nvPr/>
        </p:nvSpPr>
        <p:spPr>
          <a:xfrm>
            <a:off x="11445390" y="4789474"/>
            <a:ext cx="5584984" cy="799963"/>
          </a:xfrm>
          <a:prstGeom prst="rect">
            <a:avLst/>
          </a:prstGeom>
        </p:spPr>
        <p:txBody>
          <a:bodyPr lIns="0" tIns="0" rIns="0" bIns="0" rtlCol="0" anchor="t">
            <a:spAutoFit/>
          </a:bodyPr>
          <a:lstStyle/>
          <a:p>
            <a:pPr algn="ctr">
              <a:spcBef>
                <a:spcPct val="0"/>
              </a:spcBef>
            </a:pPr>
            <a:r>
              <a:rPr lang="en-US" sz="2599" dirty="0">
                <a:solidFill>
                  <a:srgbClr val="043296"/>
                </a:solidFill>
                <a:latin typeface="Fira Sans Medium"/>
              </a:rPr>
              <a:t>developing metacognitive awareness</a:t>
            </a:r>
          </a:p>
        </p:txBody>
      </p:sp>
      <p:sp>
        <p:nvSpPr>
          <p:cNvPr id="21" name="TextBox 21"/>
          <p:cNvSpPr txBox="1"/>
          <p:nvPr/>
        </p:nvSpPr>
        <p:spPr>
          <a:xfrm>
            <a:off x="3911494" y="6092351"/>
            <a:ext cx="3000970" cy="799963"/>
          </a:xfrm>
          <a:prstGeom prst="rect">
            <a:avLst/>
          </a:prstGeom>
        </p:spPr>
        <p:txBody>
          <a:bodyPr lIns="0" tIns="0" rIns="0" bIns="0" rtlCol="0" anchor="t">
            <a:spAutoFit/>
          </a:bodyPr>
          <a:lstStyle/>
          <a:p>
            <a:pPr algn="ctr">
              <a:spcBef>
                <a:spcPct val="0"/>
              </a:spcBef>
            </a:pPr>
            <a:r>
              <a:rPr lang="en-US" sz="2599" dirty="0">
                <a:solidFill>
                  <a:srgbClr val="043296"/>
                </a:solidFill>
                <a:latin typeface="Fira Sans Medium"/>
              </a:rPr>
              <a:t>promoting initiative</a:t>
            </a:r>
          </a:p>
        </p:txBody>
      </p:sp>
      <p:sp>
        <p:nvSpPr>
          <p:cNvPr id="22" name="TextBox 22"/>
          <p:cNvSpPr txBox="1"/>
          <p:nvPr/>
        </p:nvSpPr>
        <p:spPr>
          <a:xfrm>
            <a:off x="3871072" y="7577260"/>
            <a:ext cx="3081814" cy="799963"/>
          </a:xfrm>
          <a:prstGeom prst="rect">
            <a:avLst/>
          </a:prstGeom>
        </p:spPr>
        <p:txBody>
          <a:bodyPr lIns="0" tIns="0" rIns="0" bIns="0" rtlCol="0" anchor="t">
            <a:spAutoFit/>
          </a:bodyPr>
          <a:lstStyle/>
          <a:p>
            <a:pPr algn="ctr">
              <a:spcBef>
                <a:spcPct val="0"/>
              </a:spcBef>
            </a:pPr>
            <a:r>
              <a:rPr lang="en-US" sz="2599" dirty="0">
                <a:solidFill>
                  <a:srgbClr val="043296"/>
                </a:solidFill>
                <a:latin typeface="Fira Sans Medium"/>
              </a:rPr>
              <a:t>encourage creativity</a:t>
            </a:r>
          </a:p>
        </p:txBody>
      </p:sp>
      <p:sp>
        <p:nvSpPr>
          <p:cNvPr id="23" name="TextBox 23"/>
          <p:cNvSpPr txBox="1"/>
          <p:nvPr/>
        </p:nvSpPr>
        <p:spPr>
          <a:xfrm>
            <a:off x="11806268" y="6157685"/>
            <a:ext cx="4863227" cy="799963"/>
          </a:xfrm>
          <a:prstGeom prst="rect">
            <a:avLst/>
          </a:prstGeom>
        </p:spPr>
        <p:txBody>
          <a:bodyPr lIns="0" tIns="0" rIns="0" bIns="0" rtlCol="0" anchor="t">
            <a:spAutoFit/>
          </a:bodyPr>
          <a:lstStyle/>
          <a:p>
            <a:pPr algn="ctr">
              <a:spcBef>
                <a:spcPct val="0"/>
              </a:spcBef>
            </a:pPr>
            <a:r>
              <a:rPr lang="en-US" sz="2599" dirty="0">
                <a:solidFill>
                  <a:srgbClr val="043296"/>
                </a:solidFill>
                <a:latin typeface="Fira Sans Medium"/>
              </a:rPr>
              <a:t>fostering  active </a:t>
            </a:r>
            <a:r>
              <a:rPr lang="en-US" sz="2599" dirty="0" err="1">
                <a:solidFill>
                  <a:srgbClr val="043296"/>
                </a:solidFill>
                <a:latin typeface="Fira Sans Medium"/>
              </a:rPr>
              <a:t>problemsolving</a:t>
            </a:r>
            <a:endParaRPr lang="en-US" sz="2599" dirty="0">
              <a:solidFill>
                <a:srgbClr val="043296"/>
              </a:solidFill>
              <a:latin typeface="Fira Sans Medium"/>
            </a:endParaRPr>
          </a:p>
        </p:txBody>
      </p:sp>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39257" y="4788967"/>
            <a:ext cx="520414" cy="673720"/>
          </a:xfrm>
          <a:prstGeom prst="rect">
            <a:avLst/>
          </a:prstGeom>
        </p:spPr>
      </p:pic>
      <p:pic>
        <p:nvPicPr>
          <p:cNvPr id="25"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473485" y="6406424"/>
            <a:ext cx="686186" cy="431139"/>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81152" y="9515866"/>
            <a:ext cx="16924915" cy="771134"/>
          </a:xfrm>
          <a:prstGeom prst="rect">
            <a:avLst/>
          </a:prstGeom>
        </p:spPr>
      </p:pic>
      <p:pic>
        <p:nvPicPr>
          <p:cNvPr id="27" name="Immagine 26" descr="Immagine che contiene testo, grafica vettoriale, clipart">
            <a:extLst>
              <a:ext uri="{FF2B5EF4-FFF2-40B4-BE49-F238E27FC236}">
                <a16:creationId xmlns:a16="http://schemas.microsoft.com/office/drawing/2014/main" id="{53D60316-3068-E560-3CFF-0A46C134C89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8" name="Immagine 27" descr="Immagine che contiene testo">
            <a:extLst>
              <a:ext uri="{FF2B5EF4-FFF2-40B4-BE49-F238E27FC236}">
                <a16:creationId xmlns:a16="http://schemas.microsoft.com/office/drawing/2014/main" id="{B142DBEE-1902-88AD-1EC2-20FB7903C31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536179" y="811741"/>
            <a:ext cx="6652126" cy="8647764"/>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66"/>
            <a:ext cx="16924915" cy="771134"/>
          </a:xfrm>
          <a:prstGeom prst="rect">
            <a:avLst/>
          </a:prstGeom>
        </p:spPr>
      </p:pic>
      <p:sp>
        <p:nvSpPr>
          <p:cNvPr id="6" name="TextBox 6"/>
          <p:cNvSpPr txBox="1"/>
          <p:nvPr/>
        </p:nvSpPr>
        <p:spPr>
          <a:xfrm>
            <a:off x="725841" y="2292514"/>
            <a:ext cx="8418159" cy="1076325"/>
          </a:xfrm>
          <a:prstGeom prst="rect">
            <a:avLst/>
          </a:prstGeom>
        </p:spPr>
        <p:txBody>
          <a:bodyPr lIns="0" tIns="0" rIns="0" bIns="0" rtlCol="0" anchor="t">
            <a:spAutoFit/>
          </a:bodyPr>
          <a:lstStyle/>
          <a:p>
            <a:pPr algn="ctr">
              <a:lnSpc>
                <a:spcPts val="8486"/>
              </a:lnSpc>
              <a:spcBef>
                <a:spcPct val="0"/>
              </a:spcBef>
            </a:pPr>
            <a:r>
              <a:rPr lang="en-US" sz="7071" spc="-7">
                <a:solidFill>
                  <a:srgbClr val="043296"/>
                </a:solidFill>
                <a:latin typeface="Fira Sans Medium"/>
              </a:rPr>
              <a:t>How does it work?</a:t>
            </a:r>
          </a:p>
        </p:txBody>
      </p:sp>
      <p:sp>
        <p:nvSpPr>
          <p:cNvPr id="7" name="TextBox 7"/>
          <p:cNvSpPr txBox="1"/>
          <p:nvPr/>
        </p:nvSpPr>
        <p:spPr>
          <a:xfrm>
            <a:off x="1028700" y="3686675"/>
            <a:ext cx="7598151" cy="3129915"/>
          </a:xfrm>
          <a:prstGeom prst="rect">
            <a:avLst/>
          </a:prstGeom>
        </p:spPr>
        <p:txBody>
          <a:bodyPr lIns="0" tIns="0" rIns="0" bIns="0" rtlCol="0" anchor="t">
            <a:spAutoFit/>
          </a:bodyPr>
          <a:lstStyle/>
          <a:p>
            <a:pPr algn="ctr">
              <a:lnSpc>
                <a:spcPts val="4155"/>
              </a:lnSpc>
            </a:pPr>
            <a:r>
              <a:rPr lang="en-US" sz="3000" dirty="0">
                <a:solidFill>
                  <a:srgbClr val="043296"/>
                </a:solidFill>
                <a:latin typeface="Fira Sans Medium"/>
              </a:rPr>
              <a:t>It comes down to five essential question:</a:t>
            </a:r>
          </a:p>
          <a:p>
            <a:pPr marL="647700" lvl="1" indent="-323850">
              <a:lnSpc>
                <a:spcPts val="4155"/>
              </a:lnSpc>
              <a:buFont typeface="Arial"/>
              <a:buChar char="•"/>
            </a:pPr>
            <a:r>
              <a:rPr lang="en-US" sz="3000" dirty="0">
                <a:solidFill>
                  <a:srgbClr val="043296"/>
                </a:solidFill>
                <a:latin typeface="Fira Sans Medium"/>
              </a:rPr>
              <a:t>Defining/observing</a:t>
            </a:r>
          </a:p>
          <a:p>
            <a:pPr marL="647700" lvl="1" indent="-323850">
              <a:lnSpc>
                <a:spcPts val="4155"/>
              </a:lnSpc>
              <a:buFont typeface="Arial"/>
              <a:buChar char="•"/>
            </a:pPr>
            <a:r>
              <a:rPr lang="en-US" sz="3000" dirty="0">
                <a:solidFill>
                  <a:srgbClr val="043296"/>
                </a:solidFill>
                <a:latin typeface="Fira Sans Medium"/>
              </a:rPr>
              <a:t>Empathizing</a:t>
            </a:r>
          </a:p>
          <a:p>
            <a:pPr marL="647700" lvl="1" indent="-323850">
              <a:lnSpc>
                <a:spcPts val="4155"/>
              </a:lnSpc>
              <a:buFont typeface="Arial"/>
              <a:buChar char="•"/>
            </a:pPr>
            <a:r>
              <a:rPr lang="en-US" sz="3000" dirty="0">
                <a:solidFill>
                  <a:srgbClr val="043296"/>
                </a:solidFill>
                <a:latin typeface="Fira Sans Medium"/>
              </a:rPr>
              <a:t>Visualizing</a:t>
            </a:r>
          </a:p>
          <a:p>
            <a:pPr marL="647700" lvl="1" indent="-323850">
              <a:lnSpc>
                <a:spcPts val="4155"/>
              </a:lnSpc>
              <a:buFont typeface="Arial"/>
              <a:buChar char="•"/>
            </a:pPr>
            <a:r>
              <a:rPr lang="en-US" sz="3000" dirty="0">
                <a:solidFill>
                  <a:srgbClr val="043296"/>
                </a:solidFill>
                <a:latin typeface="Fira Sans Medium"/>
              </a:rPr>
              <a:t>Creating prototypes</a:t>
            </a:r>
          </a:p>
          <a:p>
            <a:pPr marL="647700" lvl="1" indent="-323850">
              <a:lnSpc>
                <a:spcPts val="4155"/>
              </a:lnSpc>
              <a:spcBef>
                <a:spcPct val="0"/>
              </a:spcBef>
              <a:buFont typeface="Arial"/>
              <a:buChar char="•"/>
            </a:pPr>
            <a:r>
              <a:rPr lang="en-US" sz="3000" dirty="0">
                <a:solidFill>
                  <a:srgbClr val="043296"/>
                </a:solidFill>
                <a:latin typeface="Fira Sans Medium"/>
              </a:rPr>
              <a:t>Testing/refining</a:t>
            </a:r>
          </a:p>
        </p:txBody>
      </p:sp>
      <p:pic>
        <p:nvPicPr>
          <p:cNvPr id="8" name="Immagine 7" descr="Immagine che contiene testo, grafica vettoriale, clipart">
            <a:extLst>
              <a:ext uri="{FF2B5EF4-FFF2-40B4-BE49-F238E27FC236}">
                <a16:creationId xmlns:a16="http://schemas.microsoft.com/office/drawing/2014/main" id="{92FD72B3-66C0-2893-8C1A-1F2EA9E907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32511FB5-FE1C-A0AE-6E1C-B5443DB16F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092260" y="1628826"/>
            <a:ext cx="11585761" cy="1076325"/>
          </a:xfrm>
          <a:prstGeom prst="rect">
            <a:avLst/>
          </a:prstGeom>
        </p:spPr>
        <p:txBody>
          <a:bodyPr lIns="0" tIns="0" rIns="0" bIns="0" rtlCol="0" anchor="t">
            <a:spAutoFit/>
          </a:bodyPr>
          <a:lstStyle/>
          <a:p>
            <a:pPr algn="ctr">
              <a:lnSpc>
                <a:spcPts val="8486"/>
              </a:lnSpc>
              <a:spcBef>
                <a:spcPct val="0"/>
              </a:spcBef>
            </a:pPr>
            <a:r>
              <a:rPr lang="en-US" sz="7071" spc="-7">
                <a:solidFill>
                  <a:srgbClr val="043296"/>
                </a:solidFill>
                <a:latin typeface="Fira Sans Medium"/>
              </a:rPr>
              <a:t>Design Thinking </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6" name="TextBox 6"/>
          <p:cNvSpPr txBox="1"/>
          <p:nvPr/>
        </p:nvSpPr>
        <p:spPr>
          <a:xfrm>
            <a:off x="2461871" y="3333057"/>
            <a:ext cx="13271627" cy="4693080"/>
          </a:xfrm>
          <a:prstGeom prst="rect">
            <a:avLst/>
          </a:prstGeom>
        </p:spPr>
        <p:txBody>
          <a:bodyPr lIns="0" tIns="0" rIns="0" bIns="0" rtlCol="0" anchor="t">
            <a:spAutoFit/>
          </a:bodyPr>
          <a:lstStyle/>
          <a:p>
            <a:pPr marL="1349584" lvl="2" indent="-457200">
              <a:lnSpc>
                <a:spcPts val="4184"/>
              </a:lnSpc>
              <a:buFont typeface="Arial" panose="020B0604020202020204" pitchFamily="34" charset="0"/>
              <a:buChar char="•"/>
            </a:pPr>
            <a:r>
              <a:rPr lang="en-US" sz="3099" dirty="0">
                <a:solidFill>
                  <a:srgbClr val="043296"/>
                </a:solidFill>
                <a:latin typeface="Fira Sans Medium"/>
              </a:rPr>
              <a:t>Help Students develop an innovator's </a:t>
            </a:r>
            <a:r>
              <a:rPr lang="en-US" sz="3099" dirty="0" err="1">
                <a:solidFill>
                  <a:srgbClr val="043296"/>
                </a:solidFill>
                <a:latin typeface="Fira Sans Medium"/>
              </a:rPr>
              <a:t>mindeset</a:t>
            </a:r>
            <a:endParaRPr lang="en-US" sz="3099" dirty="0">
              <a:solidFill>
                <a:srgbClr val="043296"/>
              </a:solidFill>
              <a:latin typeface="Fira Sans Medium"/>
            </a:endParaRPr>
          </a:p>
          <a:p>
            <a:pPr marL="1349584" lvl="2" indent="-457200">
              <a:lnSpc>
                <a:spcPts val="4184"/>
              </a:lnSpc>
              <a:buFont typeface="Arial" panose="020B0604020202020204" pitchFamily="34" charset="0"/>
              <a:buChar char="•"/>
            </a:pPr>
            <a:r>
              <a:rPr lang="en-US" sz="3099" dirty="0">
                <a:solidFill>
                  <a:srgbClr val="043296"/>
                </a:solidFill>
                <a:latin typeface="Fira Sans Medium"/>
              </a:rPr>
              <a:t>connect what students learn in class to real world challenges</a:t>
            </a:r>
          </a:p>
          <a:p>
            <a:pPr marL="1349584" lvl="2" indent="-457200">
              <a:lnSpc>
                <a:spcPts val="4184"/>
              </a:lnSpc>
              <a:buFont typeface="Arial" panose="020B0604020202020204" pitchFamily="34" charset="0"/>
              <a:buChar char="•"/>
            </a:pPr>
            <a:r>
              <a:rPr lang="en-US" sz="3099" dirty="0">
                <a:solidFill>
                  <a:srgbClr val="043296"/>
                </a:solidFill>
                <a:latin typeface="Fira Sans Medium"/>
              </a:rPr>
              <a:t>foster problem-solving</a:t>
            </a:r>
          </a:p>
          <a:p>
            <a:pPr marL="1349584" lvl="2" indent="-457200">
              <a:lnSpc>
                <a:spcPts val="4184"/>
              </a:lnSpc>
              <a:buFont typeface="Arial" panose="020B0604020202020204" pitchFamily="34" charset="0"/>
              <a:buChar char="•"/>
            </a:pPr>
            <a:r>
              <a:rPr lang="en-US" sz="3099" dirty="0">
                <a:solidFill>
                  <a:srgbClr val="043296"/>
                </a:solidFill>
                <a:latin typeface="Fira Sans Medium"/>
              </a:rPr>
              <a:t>makes student collaborate and work with each other</a:t>
            </a:r>
          </a:p>
          <a:p>
            <a:pPr marL="1349584" lvl="2" indent="-457200">
              <a:lnSpc>
                <a:spcPts val="4184"/>
              </a:lnSpc>
              <a:buFont typeface="Arial" panose="020B0604020202020204" pitchFamily="34" charset="0"/>
              <a:buChar char="•"/>
            </a:pPr>
            <a:r>
              <a:rPr lang="en-US" sz="3099" dirty="0">
                <a:solidFill>
                  <a:srgbClr val="043296"/>
                </a:solidFill>
                <a:latin typeface="Fira Sans Medium"/>
              </a:rPr>
              <a:t>helps students build empathy </a:t>
            </a:r>
          </a:p>
          <a:p>
            <a:pPr marL="1349584" lvl="2" indent="-457200">
              <a:lnSpc>
                <a:spcPts val="4184"/>
              </a:lnSpc>
              <a:buFont typeface="Arial" panose="020B0604020202020204" pitchFamily="34" charset="0"/>
              <a:buChar char="•"/>
            </a:pPr>
            <a:r>
              <a:rPr lang="en-US" sz="3099" dirty="0">
                <a:solidFill>
                  <a:srgbClr val="043296"/>
                </a:solidFill>
                <a:latin typeface="Fira Sans Medium"/>
              </a:rPr>
              <a:t>makes student feel empowered </a:t>
            </a:r>
          </a:p>
          <a:p>
            <a:pPr marL="1349584" lvl="2" indent="-457200">
              <a:lnSpc>
                <a:spcPts val="4184"/>
              </a:lnSpc>
              <a:buFont typeface="Arial" panose="020B0604020202020204" pitchFamily="34" charset="0"/>
              <a:buChar char="•"/>
            </a:pPr>
            <a:r>
              <a:rPr lang="en-US" sz="3099" dirty="0">
                <a:solidFill>
                  <a:srgbClr val="043296"/>
                </a:solidFill>
                <a:latin typeface="Fira Sans Medium"/>
              </a:rPr>
              <a:t>foster the kind of creative thinking and solution-thinking required in 21st century society.</a:t>
            </a:r>
          </a:p>
          <a:p>
            <a:pPr algn="l">
              <a:lnSpc>
                <a:spcPts val="2916"/>
              </a:lnSpc>
            </a:pPr>
            <a:endParaRPr lang="en-US" sz="3099" dirty="0">
              <a:solidFill>
                <a:srgbClr val="043296"/>
              </a:solidFill>
              <a:latin typeface="Fira Sans Medium"/>
            </a:endParaRPr>
          </a:p>
        </p:txBody>
      </p:sp>
      <p:pic>
        <p:nvPicPr>
          <p:cNvPr id="7" name="Immagine 6" descr="Immagine che contiene testo, grafica vettoriale, clipart">
            <a:extLst>
              <a:ext uri="{FF2B5EF4-FFF2-40B4-BE49-F238E27FC236}">
                <a16:creationId xmlns:a16="http://schemas.microsoft.com/office/drawing/2014/main" id="{0E6BFBAE-1E65-D5B9-CF48-E30565729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2EDFC187-F2B4-59EC-E39D-E218A026C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54002" y="1028700"/>
            <a:ext cx="7933998" cy="1108467"/>
          </a:xfrm>
          <a:prstGeom prst="rect">
            <a:avLst/>
          </a:prstGeom>
        </p:spPr>
      </p:pic>
      <p:sp>
        <p:nvSpPr>
          <p:cNvPr id="6" name="TextBox 6"/>
          <p:cNvSpPr txBox="1"/>
          <p:nvPr/>
        </p:nvSpPr>
        <p:spPr>
          <a:xfrm>
            <a:off x="9636921" y="2399916"/>
            <a:ext cx="8430062" cy="1028257"/>
          </a:xfrm>
          <a:prstGeom prst="rect">
            <a:avLst/>
          </a:prstGeom>
        </p:spPr>
        <p:txBody>
          <a:bodyPr lIns="0" tIns="0" rIns="0" bIns="0" rtlCol="0" anchor="t">
            <a:spAutoFit/>
          </a:bodyPr>
          <a:lstStyle/>
          <a:p>
            <a:pPr algn="ctr">
              <a:lnSpc>
                <a:spcPts val="8448"/>
              </a:lnSpc>
            </a:pPr>
            <a:r>
              <a:rPr lang="en-US" sz="6099">
                <a:solidFill>
                  <a:srgbClr val="043296"/>
                </a:solidFill>
                <a:latin typeface="Fira Sans Medium"/>
              </a:rPr>
              <a:t>Design a Board game!</a:t>
            </a:r>
          </a:p>
        </p:txBody>
      </p:sp>
      <p:sp>
        <p:nvSpPr>
          <p:cNvPr id="7" name="TextBox 7"/>
          <p:cNvSpPr txBox="1"/>
          <p:nvPr/>
        </p:nvSpPr>
        <p:spPr>
          <a:xfrm>
            <a:off x="11754731" y="892226"/>
            <a:ext cx="9136637" cy="1193806"/>
          </a:xfrm>
          <a:prstGeom prst="rect">
            <a:avLst/>
          </a:prstGeom>
        </p:spPr>
        <p:txBody>
          <a:bodyPr lIns="0" tIns="0" rIns="0" bIns="0" rtlCol="0" anchor="t">
            <a:spAutoFit/>
          </a:bodyPr>
          <a:lstStyle/>
          <a:p>
            <a:pPr algn="l">
              <a:lnSpc>
                <a:spcPts val="9799"/>
              </a:lnSpc>
            </a:pPr>
            <a:r>
              <a:rPr lang="en-US" sz="6999">
                <a:solidFill>
                  <a:srgbClr val="FFFFFF"/>
                </a:solidFill>
                <a:latin typeface="Fira Sans Medium"/>
              </a:rPr>
              <a:t>Activity</a:t>
            </a:r>
          </a:p>
        </p:txBody>
      </p:sp>
      <p:pic>
        <p:nvPicPr>
          <p:cNvPr id="8" name="Immagine 7" descr="Immagine che contiene testo">
            <a:extLst>
              <a:ext uri="{FF2B5EF4-FFF2-40B4-BE49-F238E27FC236}">
                <a16:creationId xmlns:a16="http://schemas.microsoft.com/office/drawing/2014/main" id="{5EA0A5C7-1B21-1A55-E26A-4D061E7E53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9" name="Immagine 8">
            <a:extLst>
              <a:ext uri="{FF2B5EF4-FFF2-40B4-BE49-F238E27FC236}">
                <a16:creationId xmlns:a16="http://schemas.microsoft.com/office/drawing/2014/main" id="{79D6E94B-AE39-FF10-EDD5-132F9CD085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92260" y="1370357"/>
            <a:ext cx="11585761" cy="2152650"/>
          </a:xfrm>
          <a:prstGeom prst="rect">
            <a:avLst/>
          </a:prstGeom>
        </p:spPr>
        <p:txBody>
          <a:bodyPr lIns="0" tIns="0" rIns="0" bIns="0" rtlCol="0" anchor="t">
            <a:spAutoFit/>
          </a:bodyPr>
          <a:lstStyle/>
          <a:p>
            <a:pPr algn="ctr">
              <a:lnSpc>
                <a:spcPts val="8486"/>
              </a:lnSpc>
              <a:spcBef>
                <a:spcPct val="0"/>
              </a:spcBef>
            </a:pPr>
            <a:r>
              <a:rPr lang="en-US" sz="7071" spc="-7">
                <a:solidFill>
                  <a:srgbClr val="043296"/>
                </a:solidFill>
                <a:latin typeface="Fira Sans Medium"/>
              </a:rPr>
              <a:t>Assessment for STEAM learning</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6" name="TextBox 6"/>
          <p:cNvSpPr txBox="1"/>
          <p:nvPr/>
        </p:nvSpPr>
        <p:spPr>
          <a:xfrm>
            <a:off x="1652520" y="3970179"/>
            <a:ext cx="9790921" cy="4701540"/>
          </a:xfrm>
          <a:prstGeom prst="rect">
            <a:avLst/>
          </a:prstGeom>
        </p:spPr>
        <p:txBody>
          <a:bodyPr lIns="0" tIns="0" rIns="0" bIns="0" rtlCol="0" anchor="t">
            <a:spAutoFit/>
          </a:bodyPr>
          <a:lstStyle/>
          <a:p>
            <a:pPr>
              <a:lnSpc>
                <a:spcPts val="4155"/>
              </a:lnSpc>
              <a:spcBef>
                <a:spcPct val="0"/>
              </a:spcBef>
            </a:pPr>
            <a:r>
              <a:rPr lang="en-US" sz="3000">
                <a:solidFill>
                  <a:srgbClr val="043296"/>
                </a:solidFill>
                <a:latin typeface="Fira Sans Medium"/>
              </a:rPr>
              <a:t>There are many aspects of STEAM learning that you may want to assess, including:</a:t>
            </a:r>
          </a:p>
          <a:p>
            <a:pPr marL="647700" lvl="1" indent="-323850">
              <a:lnSpc>
                <a:spcPts val="4155"/>
              </a:lnSpc>
              <a:buFont typeface="Arial"/>
              <a:buChar char="•"/>
            </a:pPr>
            <a:r>
              <a:rPr lang="en-US" sz="3000">
                <a:solidFill>
                  <a:srgbClr val="043296"/>
                </a:solidFill>
                <a:latin typeface="Fira Sans Medium"/>
              </a:rPr>
              <a:t>student persistence </a:t>
            </a:r>
          </a:p>
          <a:p>
            <a:pPr marL="647700" lvl="1" indent="-323850">
              <a:lnSpc>
                <a:spcPts val="4155"/>
              </a:lnSpc>
              <a:buFont typeface="Arial"/>
              <a:buChar char="•"/>
            </a:pPr>
            <a:r>
              <a:rPr lang="en-US" sz="3000">
                <a:solidFill>
                  <a:srgbClr val="043296"/>
                </a:solidFill>
                <a:latin typeface="Fira Sans Medium"/>
              </a:rPr>
              <a:t>improvement progress </a:t>
            </a:r>
          </a:p>
          <a:p>
            <a:pPr marL="647700" lvl="1" indent="-323850">
              <a:lnSpc>
                <a:spcPts val="4155"/>
              </a:lnSpc>
              <a:buFont typeface="Arial"/>
              <a:buChar char="•"/>
            </a:pPr>
            <a:r>
              <a:rPr lang="en-US" sz="3000">
                <a:solidFill>
                  <a:srgbClr val="043296"/>
                </a:solidFill>
                <a:latin typeface="Fira Sans Medium"/>
              </a:rPr>
              <a:t>meeting of curriculum objectives </a:t>
            </a:r>
          </a:p>
          <a:p>
            <a:pPr marL="647700" lvl="1" indent="-323850">
              <a:lnSpc>
                <a:spcPts val="4155"/>
              </a:lnSpc>
              <a:buFont typeface="Arial"/>
              <a:buChar char="•"/>
            </a:pPr>
            <a:r>
              <a:rPr lang="en-US" sz="3000">
                <a:solidFill>
                  <a:srgbClr val="043296"/>
                </a:solidFill>
                <a:latin typeface="Fira Sans Medium"/>
              </a:rPr>
              <a:t>collaboration and teamwork </a:t>
            </a:r>
          </a:p>
          <a:p>
            <a:pPr marL="647700" lvl="1" indent="-323850">
              <a:lnSpc>
                <a:spcPts val="4155"/>
              </a:lnSpc>
              <a:buFont typeface="Arial"/>
              <a:buChar char="•"/>
            </a:pPr>
            <a:r>
              <a:rPr lang="en-US" sz="3000">
                <a:solidFill>
                  <a:srgbClr val="043296"/>
                </a:solidFill>
                <a:latin typeface="Fira Sans Medium"/>
              </a:rPr>
              <a:t>content knowledge </a:t>
            </a:r>
          </a:p>
          <a:p>
            <a:pPr marL="647700" lvl="1" indent="-323850">
              <a:lnSpc>
                <a:spcPts val="4155"/>
              </a:lnSpc>
              <a:buFont typeface="Arial"/>
              <a:buChar char="•"/>
            </a:pPr>
            <a:r>
              <a:rPr lang="en-US" sz="3000">
                <a:solidFill>
                  <a:srgbClr val="043296"/>
                </a:solidFill>
                <a:latin typeface="Fira Sans Medium"/>
              </a:rPr>
              <a:t>content application </a:t>
            </a:r>
          </a:p>
          <a:p>
            <a:pPr marL="647700" lvl="1" indent="-323850">
              <a:lnSpc>
                <a:spcPts val="4155"/>
              </a:lnSpc>
              <a:buFont typeface="Arial"/>
              <a:buChar char="•"/>
            </a:pPr>
            <a:r>
              <a:rPr lang="en-US" sz="3000">
                <a:solidFill>
                  <a:srgbClr val="043296"/>
                </a:solidFill>
                <a:latin typeface="Fira Sans Medium"/>
              </a:rPr>
              <a:t>design success</a:t>
            </a:r>
          </a:p>
        </p:txBody>
      </p:sp>
      <p:pic>
        <p:nvPicPr>
          <p:cNvPr id="7" name="Picture 7"/>
          <p:cNvPicPr>
            <a:picLocks noChangeAspect="1"/>
          </p:cNvPicPr>
          <p:nvPr/>
        </p:nvPicPr>
        <p:blipFill>
          <a:blip r:embed="rId4"/>
          <a:srcRect l="28843" r="31673"/>
          <a:stretch>
            <a:fillRect/>
          </a:stretch>
        </p:blipFill>
        <p:spPr>
          <a:xfrm>
            <a:off x="11796901" y="3719012"/>
            <a:ext cx="4700152" cy="5261023"/>
          </a:xfrm>
          <a:prstGeom prst="rect">
            <a:avLst/>
          </a:prstGeom>
        </p:spPr>
      </p:pic>
      <p:pic>
        <p:nvPicPr>
          <p:cNvPr id="8" name="Immagine 7" descr="Immagine che contiene testo, grafica vettoriale, clipart">
            <a:extLst>
              <a:ext uri="{FF2B5EF4-FFF2-40B4-BE49-F238E27FC236}">
                <a16:creationId xmlns:a16="http://schemas.microsoft.com/office/drawing/2014/main" id="{F350CD3C-42B8-0F22-2928-B1E130B003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1CFFD481-8525-AF88-F47D-23137A27D2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sp>
        <p:nvSpPr>
          <p:cNvPr id="3" name="TextBox 3"/>
          <p:cNvSpPr txBox="1"/>
          <p:nvPr/>
        </p:nvSpPr>
        <p:spPr>
          <a:xfrm>
            <a:off x="7274709" y="1289542"/>
            <a:ext cx="10248852" cy="1193806"/>
          </a:xfrm>
          <a:prstGeom prst="rect">
            <a:avLst/>
          </a:prstGeom>
        </p:spPr>
        <p:txBody>
          <a:bodyPr lIns="0" tIns="0" rIns="0" bIns="0" rtlCol="0" anchor="t">
            <a:spAutoFit/>
          </a:bodyPr>
          <a:lstStyle/>
          <a:p>
            <a:pPr algn="l">
              <a:lnSpc>
                <a:spcPts val="9799"/>
              </a:lnSpc>
            </a:pPr>
            <a:r>
              <a:rPr lang="en-US" sz="6999">
                <a:solidFill>
                  <a:srgbClr val="FFFFFF"/>
                </a:solidFill>
                <a:latin typeface="Fira Sans Medium"/>
              </a:rPr>
              <a:t>The assessment can be:</a:t>
            </a:r>
          </a:p>
        </p:txBody>
      </p:sp>
      <p:pic>
        <p:nvPicPr>
          <p:cNvPr id="6" name="Picture 6"/>
          <p:cNvPicPr>
            <a:picLocks noChangeAspect="1"/>
          </p:cNvPicPr>
          <p:nvPr/>
        </p:nvPicPr>
        <p:blipFill>
          <a:blip r:embed="rId4"/>
          <a:srcRect l="1230" r="39174" b="-1"/>
          <a:stretch>
            <a:fillRect/>
          </a:stretch>
        </p:blipFill>
        <p:spPr>
          <a:xfrm>
            <a:off x="0" y="4303914"/>
            <a:ext cx="5376300" cy="6017856"/>
          </a:xfrm>
          <a:prstGeom prst="rect">
            <a:avLst/>
          </a:prstGeom>
        </p:spPr>
      </p:pic>
      <p:grpSp>
        <p:nvGrpSpPr>
          <p:cNvPr id="7" name="Group 7"/>
          <p:cNvGrpSpPr/>
          <p:nvPr/>
        </p:nvGrpSpPr>
        <p:grpSpPr>
          <a:xfrm>
            <a:off x="6310847" y="4010999"/>
            <a:ext cx="4753907" cy="635016"/>
            <a:chOff x="0" y="0"/>
            <a:chExt cx="14561200" cy="1945053"/>
          </a:xfrm>
        </p:grpSpPr>
        <p:sp>
          <p:nvSpPr>
            <p:cNvPr id="8" name="Freeform 8"/>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9" name="TextBox 9"/>
          <p:cNvSpPr txBox="1"/>
          <p:nvPr/>
        </p:nvSpPr>
        <p:spPr>
          <a:xfrm>
            <a:off x="6398187" y="4180089"/>
            <a:ext cx="4486183" cy="426720"/>
          </a:xfrm>
          <a:prstGeom prst="rect">
            <a:avLst/>
          </a:prstGeom>
        </p:spPr>
        <p:txBody>
          <a:bodyPr lIns="0" tIns="0" rIns="0" bIns="0" rtlCol="0" anchor="t">
            <a:spAutoFit/>
          </a:bodyPr>
          <a:lstStyle/>
          <a:p>
            <a:pPr algn="ctr">
              <a:lnSpc>
                <a:spcPts val="3240"/>
              </a:lnSpc>
            </a:pPr>
            <a:r>
              <a:rPr lang="en-US" sz="3000" spc="-3">
                <a:solidFill>
                  <a:srgbClr val="043296"/>
                </a:solidFill>
                <a:latin typeface="Fira Sans Medium"/>
              </a:rPr>
              <a:t>Teacher assessment </a:t>
            </a:r>
          </a:p>
        </p:txBody>
      </p:sp>
      <p:grpSp>
        <p:nvGrpSpPr>
          <p:cNvPr id="10" name="Group 10"/>
          <p:cNvGrpSpPr/>
          <p:nvPr/>
        </p:nvGrpSpPr>
        <p:grpSpPr>
          <a:xfrm>
            <a:off x="12083929" y="3986405"/>
            <a:ext cx="4460397" cy="595809"/>
            <a:chOff x="0" y="0"/>
            <a:chExt cx="5947195" cy="794413"/>
          </a:xfrm>
        </p:grpSpPr>
        <p:grpSp>
          <p:nvGrpSpPr>
            <p:cNvPr id="11" name="Group 11"/>
            <p:cNvGrpSpPr/>
            <p:nvPr/>
          </p:nvGrpSpPr>
          <p:grpSpPr>
            <a:xfrm>
              <a:off x="0" y="0"/>
              <a:ext cx="5947195" cy="794413"/>
              <a:chOff x="0" y="0"/>
              <a:chExt cx="14561200" cy="1945053"/>
            </a:xfrm>
          </p:grpSpPr>
          <p:sp>
            <p:nvSpPr>
              <p:cNvPr id="12" name="Freeform 12"/>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13" name="TextBox 13"/>
            <p:cNvSpPr txBox="1"/>
            <p:nvPr/>
          </p:nvSpPr>
          <p:spPr>
            <a:xfrm>
              <a:off x="0" y="169484"/>
              <a:ext cx="5120012" cy="578485"/>
            </a:xfrm>
            <a:prstGeom prst="rect">
              <a:avLst/>
            </a:prstGeom>
          </p:spPr>
          <p:txBody>
            <a:bodyPr lIns="0" tIns="0" rIns="0" bIns="0" rtlCol="0" anchor="t">
              <a:spAutoFit/>
            </a:bodyPr>
            <a:lstStyle/>
            <a:p>
              <a:pPr algn="ctr">
                <a:lnSpc>
                  <a:spcPts val="3240"/>
                </a:lnSpc>
              </a:pPr>
              <a:r>
                <a:rPr lang="en-US" sz="3000" spc="-3" dirty="0">
                  <a:solidFill>
                    <a:srgbClr val="043296"/>
                  </a:solidFill>
                  <a:latin typeface="Fira Sans Medium"/>
                </a:rPr>
                <a:t>Peer assessment </a:t>
              </a:r>
            </a:p>
          </p:txBody>
        </p:sp>
      </p:grpSp>
      <p:grpSp>
        <p:nvGrpSpPr>
          <p:cNvPr id="14" name="Group 14"/>
          <p:cNvGrpSpPr/>
          <p:nvPr/>
        </p:nvGrpSpPr>
        <p:grpSpPr>
          <a:xfrm>
            <a:off x="6272817" y="5211003"/>
            <a:ext cx="4791936" cy="640096"/>
            <a:chOff x="0" y="0"/>
            <a:chExt cx="14561200" cy="1945053"/>
          </a:xfrm>
        </p:grpSpPr>
        <p:sp>
          <p:nvSpPr>
            <p:cNvPr id="15" name="Freeform 15"/>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16" name="TextBox 16"/>
          <p:cNvSpPr txBox="1"/>
          <p:nvPr/>
        </p:nvSpPr>
        <p:spPr>
          <a:xfrm>
            <a:off x="6553268" y="5380092"/>
            <a:ext cx="3710775" cy="426720"/>
          </a:xfrm>
          <a:prstGeom prst="rect">
            <a:avLst/>
          </a:prstGeom>
        </p:spPr>
        <p:txBody>
          <a:bodyPr lIns="0" tIns="0" rIns="0" bIns="0" rtlCol="0" anchor="t">
            <a:spAutoFit/>
          </a:bodyPr>
          <a:lstStyle/>
          <a:p>
            <a:pPr algn="ctr">
              <a:lnSpc>
                <a:spcPts val="3240"/>
              </a:lnSpc>
            </a:pPr>
            <a:r>
              <a:rPr lang="en-US" sz="3000" spc="-3">
                <a:solidFill>
                  <a:srgbClr val="043296"/>
                </a:solidFill>
                <a:latin typeface="Fira Sans Medium"/>
              </a:rPr>
              <a:t>Group assessment </a:t>
            </a:r>
          </a:p>
        </p:txBody>
      </p:sp>
      <p:grpSp>
        <p:nvGrpSpPr>
          <p:cNvPr id="17" name="Group 17"/>
          <p:cNvGrpSpPr/>
          <p:nvPr/>
        </p:nvGrpSpPr>
        <p:grpSpPr>
          <a:xfrm>
            <a:off x="11782346" y="5231916"/>
            <a:ext cx="4864259" cy="619183"/>
            <a:chOff x="0" y="0"/>
            <a:chExt cx="6485679" cy="825577"/>
          </a:xfrm>
        </p:grpSpPr>
        <p:grpSp>
          <p:nvGrpSpPr>
            <p:cNvPr id="18" name="Group 18"/>
            <p:cNvGrpSpPr/>
            <p:nvPr/>
          </p:nvGrpSpPr>
          <p:grpSpPr>
            <a:xfrm>
              <a:off x="305181" y="0"/>
              <a:ext cx="6180499" cy="825577"/>
              <a:chOff x="0" y="0"/>
              <a:chExt cx="14561200" cy="1945053"/>
            </a:xfrm>
          </p:grpSpPr>
          <p:sp>
            <p:nvSpPr>
              <p:cNvPr id="19" name="Freeform 19"/>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20" name="TextBox 20"/>
            <p:cNvSpPr txBox="1"/>
            <p:nvPr/>
          </p:nvSpPr>
          <p:spPr>
            <a:xfrm>
              <a:off x="0" y="156880"/>
              <a:ext cx="5740340" cy="578485"/>
            </a:xfrm>
            <a:prstGeom prst="rect">
              <a:avLst/>
            </a:prstGeom>
          </p:spPr>
          <p:txBody>
            <a:bodyPr lIns="0" tIns="0" rIns="0" bIns="0" rtlCol="0" anchor="t">
              <a:spAutoFit/>
            </a:bodyPr>
            <a:lstStyle/>
            <a:p>
              <a:pPr algn="ctr">
                <a:lnSpc>
                  <a:spcPts val="3240"/>
                </a:lnSpc>
              </a:pPr>
              <a:r>
                <a:rPr lang="en-US" sz="3000" spc="-3">
                  <a:solidFill>
                    <a:srgbClr val="043296"/>
                  </a:solidFill>
                  <a:latin typeface="Fira Sans Medium"/>
                </a:rPr>
                <a:t>Self-assessment</a:t>
              </a:r>
            </a:p>
          </p:txBody>
        </p:sp>
      </p:grpSp>
      <p:grpSp>
        <p:nvGrpSpPr>
          <p:cNvPr id="21" name="Group 21"/>
          <p:cNvGrpSpPr/>
          <p:nvPr/>
        </p:nvGrpSpPr>
        <p:grpSpPr>
          <a:xfrm>
            <a:off x="8668785" y="6937987"/>
            <a:ext cx="5705397" cy="843439"/>
            <a:chOff x="0" y="76773"/>
            <a:chExt cx="7607197" cy="1124585"/>
          </a:xfrm>
        </p:grpSpPr>
        <p:grpSp>
          <p:nvGrpSpPr>
            <p:cNvPr id="22" name="Group 22"/>
            <p:cNvGrpSpPr/>
            <p:nvPr/>
          </p:nvGrpSpPr>
          <p:grpSpPr>
            <a:xfrm>
              <a:off x="0" y="85697"/>
              <a:ext cx="7607197" cy="1016153"/>
              <a:chOff x="0" y="0"/>
              <a:chExt cx="14561200" cy="1945053"/>
            </a:xfrm>
          </p:grpSpPr>
          <p:sp>
            <p:nvSpPr>
              <p:cNvPr id="23" name="Freeform 23"/>
              <p:cNvSpPr/>
              <p:nvPr/>
            </p:nvSpPr>
            <p:spPr>
              <a:xfrm>
                <a:off x="0" y="0"/>
                <a:ext cx="14561186" cy="1945009"/>
              </a:xfrm>
              <a:custGeom>
                <a:avLst/>
                <a:gdLst/>
                <a:ahLst/>
                <a:cxnLst/>
                <a:rect l="l" t="t" r="r" b="b"/>
                <a:pathLst>
                  <a:path w="14561186" h="1945009">
                    <a:moveTo>
                      <a:pt x="0" y="194464"/>
                    </a:moveTo>
                    <a:cubicBezTo>
                      <a:pt x="0" y="87049"/>
                      <a:pt x="89027" y="0"/>
                      <a:pt x="198882" y="0"/>
                    </a:cubicBezTo>
                    <a:lnTo>
                      <a:pt x="14362303" y="0"/>
                    </a:lnTo>
                    <a:cubicBezTo>
                      <a:pt x="14472158" y="0"/>
                      <a:pt x="14561186" y="87049"/>
                      <a:pt x="14561186" y="194464"/>
                    </a:cubicBezTo>
                    <a:lnTo>
                      <a:pt x="14561186" y="1750545"/>
                    </a:lnTo>
                    <a:cubicBezTo>
                      <a:pt x="14561186" y="1857960"/>
                      <a:pt x="14472158" y="1945009"/>
                      <a:pt x="14362303" y="1945009"/>
                    </a:cubicBezTo>
                    <a:lnTo>
                      <a:pt x="198882" y="1945009"/>
                    </a:lnTo>
                    <a:cubicBezTo>
                      <a:pt x="89027" y="1945009"/>
                      <a:pt x="0" y="1857960"/>
                      <a:pt x="0" y="1750545"/>
                    </a:cubicBezTo>
                    <a:close/>
                  </a:path>
                </a:pathLst>
              </a:custGeom>
              <a:solidFill>
                <a:srgbClr val="EFE2F8"/>
              </a:solidFill>
            </p:spPr>
          </p:sp>
        </p:grpSp>
        <p:sp>
          <p:nvSpPr>
            <p:cNvPr id="24" name="TextBox 24"/>
            <p:cNvSpPr txBox="1"/>
            <p:nvPr/>
          </p:nvSpPr>
          <p:spPr>
            <a:xfrm>
              <a:off x="171035" y="76773"/>
              <a:ext cx="6969686" cy="1124585"/>
            </a:xfrm>
            <a:prstGeom prst="rect">
              <a:avLst/>
            </a:prstGeom>
          </p:spPr>
          <p:txBody>
            <a:bodyPr lIns="0" tIns="0" rIns="0" bIns="0" rtlCol="0" anchor="t">
              <a:spAutoFit/>
            </a:bodyPr>
            <a:lstStyle/>
            <a:p>
              <a:pPr algn="ctr">
                <a:lnSpc>
                  <a:spcPts val="3240"/>
                </a:lnSpc>
              </a:pPr>
              <a:r>
                <a:rPr lang="en-US" sz="3000" spc="-3" dirty="0">
                  <a:solidFill>
                    <a:srgbClr val="043296"/>
                  </a:solidFill>
                  <a:latin typeface="Fira Sans Medium"/>
                </a:rPr>
                <a:t>What about students assessing teachers?!</a:t>
              </a:r>
            </a:p>
          </p:txBody>
        </p:sp>
      </p:grpSp>
      <p:pic>
        <p:nvPicPr>
          <p:cNvPr id="25" name="Immagine 24" descr="Immagine che contiene testo, grafica vettoriale, clipart">
            <a:extLst>
              <a:ext uri="{FF2B5EF4-FFF2-40B4-BE49-F238E27FC236}">
                <a16:creationId xmlns:a16="http://schemas.microsoft.com/office/drawing/2014/main" id="{834852C5-5B09-BF2F-6562-3300FF4E45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6" name="Immagine 25" descr="Immagine che contiene testo">
            <a:extLst>
              <a:ext uri="{FF2B5EF4-FFF2-40B4-BE49-F238E27FC236}">
                <a16:creationId xmlns:a16="http://schemas.microsoft.com/office/drawing/2014/main" id="{45C4ADF4-C793-D0B3-8EC8-C3FAB3180C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61488" y="766027"/>
            <a:ext cx="11585761" cy="1933575"/>
          </a:xfrm>
          <a:prstGeom prst="rect">
            <a:avLst/>
          </a:prstGeom>
        </p:spPr>
        <p:txBody>
          <a:bodyPr lIns="0" tIns="0" rIns="0" bIns="0" rtlCol="0" anchor="t">
            <a:spAutoFit/>
          </a:bodyPr>
          <a:lstStyle/>
          <a:p>
            <a:pPr algn="ctr">
              <a:lnSpc>
                <a:spcPts val="7646"/>
              </a:lnSpc>
              <a:spcBef>
                <a:spcPct val="0"/>
              </a:spcBef>
            </a:pPr>
            <a:r>
              <a:rPr lang="en-US" sz="6371" spc="-6">
                <a:solidFill>
                  <a:srgbClr val="043296"/>
                </a:solidFill>
                <a:latin typeface="Fira Sans Medium"/>
              </a:rPr>
              <a:t>How to do formative assessment in a STEAM class?</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542" y="9515866"/>
            <a:ext cx="16924915" cy="771134"/>
          </a:xfrm>
          <a:prstGeom prst="rect">
            <a:avLst/>
          </a:prstGeom>
        </p:spPr>
      </p:pic>
      <p:grpSp>
        <p:nvGrpSpPr>
          <p:cNvPr id="6" name="Group 6"/>
          <p:cNvGrpSpPr/>
          <p:nvPr/>
        </p:nvGrpSpPr>
        <p:grpSpPr>
          <a:xfrm>
            <a:off x="2461871" y="3473906"/>
            <a:ext cx="14455774" cy="444375"/>
            <a:chOff x="0" y="0"/>
            <a:chExt cx="19274366" cy="592500"/>
          </a:xfrm>
        </p:grpSpPr>
        <p:sp>
          <p:nvSpPr>
            <p:cNvPr id="7" name="Freeform 7"/>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8" name="Freeform 8"/>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3693D7"/>
            </a:solidFill>
          </p:spPr>
        </p:sp>
      </p:grpSp>
      <p:grpSp>
        <p:nvGrpSpPr>
          <p:cNvPr id="9" name="Group 9"/>
          <p:cNvGrpSpPr/>
          <p:nvPr/>
        </p:nvGrpSpPr>
        <p:grpSpPr>
          <a:xfrm>
            <a:off x="3183230" y="3230366"/>
            <a:ext cx="10127614" cy="515655"/>
            <a:chOff x="0" y="0"/>
            <a:chExt cx="13503486" cy="687540"/>
          </a:xfrm>
        </p:grpSpPr>
        <p:sp>
          <p:nvSpPr>
            <p:cNvPr id="10" name="Freeform 10"/>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3693D7"/>
            </a:solidFill>
          </p:spPr>
        </p:sp>
        <p:sp>
          <p:nvSpPr>
            <p:cNvPr id="11" name="Freeform 11"/>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sp>
        <p:nvSpPr>
          <p:cNvPr id="12" name="TextBox 12"/>
          <p:cNvSpPr txBox="1"/>
          <p:nvPr/>
        </p:nvSpPr>
        <p:spPr>
          <a:xfrm>
            <a:off x="3461488" y="3297538"/>
            <a:ext cx="9571098" cy="372999"/>
          </a:xfrm>
          <a:prstGeom prst="rect">
            <a:avLst/>
          </a:prstGeom>
        </p:spPr>
        <p:txBody>
          <a:bodyPr lIns="0" tIns="0" rIns="0" bIns="0" rtlCol="0" anchor="t">
            <a:spAutoFit/>
          </a:bodyPr>
          <a:lstStyle/>
          <a:p>
            <a:pPr algn="l">
              <a:lnSpc>
                <a:spcPts val="2808"/>
              </a:lnSpc>
            </a:pPr>
            <a:r>
              <a:rPr lang="en-US" sz="2600" spc="-2" dirty="0">
                <a:solidFill>
                  <a:srgbClr val="FFFFFF"/>
                </a:solidFill>
                <a:latin typeface="Fira Sans Medium"/>
              </a:rPr>
              <a:t>Learning Journal</a:t>
            </a:r>
          </a:p>
        </p:txBody>
      </p:sp>
      <p:grpSp>
        <p:nvGrpSpPr>
          <p:cNvPr id="13" name="Group 13"/>
          <p:cNvGrpSpPr/>
          <p:nvPr/>
        </p:nvGrpSpPr>
        <p:grpSpPr>
          <a:xfrm>
            <a:off x="2461871" y="4222346"/>
            <a:ext cx="14455774" cy="444375"/>
            <a:chOff x="0" y="0"/>
            <a:chExt cx="19274366" cy="592500"/>
          </a:xfrm>
        </p:grpSpPr>
        <p:sp>
          <p:nvSpPr>
            <p:cNvPr id="14" name="Freeform 14"/>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15" name="Freeform 15"/>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858EF0"/>
            </a:solidFill>
          </p:spPr>
        </p:sp>
      </p:grpSp>
      <p:grpSp>
        <p:nvGrpSpPr>
          <p:cNvPr id="16" name="Group 16"/>
          <p:cNvGrpSpPr/>
          <p:nvPr/>
        </p:nvGrpSpPr>
        <p:grpSpPr>
          <a:xfrm>
            <a:off x="3183230" y="3978806"/>
            <a:ext cx="10127614" cy="515655"/>
            <a:chOff x="0" y="0"/>
            <a:chExt cx="13503486" cy="687540"/>
          </a:xfrm>
        </p:grpSpPr>
        <p:sp>
          <p:nvSpPr>
            <p:cNvPr id="17" name="Freeform 17"/>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858EF0"/>
            </a:solidFill>
          </p:spPr>
        </p:sp>
        <p:sp>
          <p:nvSpPr>
            <p:cNvPr id="18" name="Freeform 18"/>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sp>
        <p:nvSpPr>
          <p:cNvPr id="19" name="TextBox 19"/>
          <p:cNvSpPr txBox="1"/>
          <p:nvPr/>
        </p:nvSpPr>
        <p:spPr>
          <a:xfrm>
            <a:off x="3461488" y="4083911"/>
            <a:ext cx="9571098" cy="372999"/>
          </a:xfrm>
          <a:prstGeom prst="rect">
            <a:avLst/>
          </a:prstGeom>
        </p:spPr>
        <p:txBody>
          <a:bodyPr lIns="0" tIns="0" rIns="0" bIns="0" rtlCol="0" anchor="t">
            <a:spAutoFit/>
          </a:bodyPr>
          <a:lstStyle/>
          <a:p>
            <a:pPr algn="l">
              <a:lnSpc>
                <a:spcPts val="2808"/>
              </a:lnSpc>
            </a:pPr>
            <a:r>
              <a:rPr lang="en-US" sz="2600" spc="-2" dirty="0">
                <a:solidFill>
                  <a:srgbClr val="FFFFFF"/>
                </a:solidFill>
                <a:latin typeface="Fira Sans Medium"/>
              </a:rPr>
              <a:t>Rubrics </a:t>
            </a:r>
          </a:p>
        </p:txBody>
      </p:sp>
      <p:grpSp>
        <p:nvGrpSpPr>
          <p:cNvPr id="20" name="Group 20"/>
          <p:cNvGrpSpPr/>
          <p:nvPr/>
        </p:nvGrpSpPr>
        <p:grpSpPr>
          <a:xfrm>
            <a:off x="2461871" y="4970786"/>
            <a:ext cx="14455774" cy="444375"/>
            <a:chOff x="0" y="0"/>
            <a:chExt cx="19274366" cy="592500"/>
          </a:xfrm>
        </p:grpSpPr>
        <p:sp>
          <p:nvSpPr>
            <p:cNvPr id="21" name="Freeform 21"/>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22" name="Freeform 22"/>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90278E"/>
            </a:solidFill>
          </p:spPr>
        </p:sp>
      </p:grpSp>
      <p:grpSp>
        <p:nvGrpSpPr>
          <p:cNvPr id="23" name="Group 23"/>
          <p:cNvGrpSpPr/>
          <p:nvPr/>
        </p:nvGrpSpPr>
        <p:grpSpPr>
          <a:xfrm>
            <a:off x="3183230" y="4727246"/>
            <a:ext cx="10127614" cy="515655"/>
            <a:chOff x="0" y="0"/>
            <a:chExt cx="13503486" cy="687540"/>
          </a:xfrm>
        </p:grpSpPr>
        <p:sp>
          <p:nvSpPr>
            <p:cNvPr id="24" name="Freeform 24"/>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90278E"/>
            </a:solidFill>
          </p:spPr>
        </p:sp>
        <p:sp>
          <p:nvSpPr>
            <p:cNvPr id="25" name="Freeform 25"/>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sp>
        <p:nvSpPr>
          <p:cNvPr id="26" name="TextBox 26"/>
          <p:cNvSpPr txBox="1"/>
          <p:nvPr/>
        </p:nvSpPr>
        <p:spPr>
          <a:xfrm>
            <a:off x="3461488" y="4832890"/>
            <a:ext cx="9571098" cy="372999"/>
          </a:xfrm>
          <a:prstGeom prst="rect">
            <a:avLst/>
          </a:prstGeom>
        </p:spPr>
        <p:txBody>
          <a:bodyPr lIns="0" tIns="0" rIns="0" bIns="0" rtlCol="0" anchor="t">
            <a:spAutoFit/>
          </a:bodyPr>
          <a:lstStyle/>
          <a:p>
            <a:pPr algn="l">
              <a:lnSpc>
                <a:spcPts val="2808"/>
              </a:lnSpc>
            </a:pPr>
            <a:r>
              <a:rPr lang="en-US" sz="2600" spc="-2" dirty="0">
                <a:solidFill>
                  <a:srgbClr val="FFFFFF"/>
                </a:solidFill>
                <a:latin typeface="Fira Sans Medium"/>
              </a:rPr>
              <a:t>Portfolios </a:t>
            </a:r>
          </a:p>
        </p:txBody>
      </p:sp>
      <p:grpSp>
        <p:nvGrpSpPr>
          <p:cNvPr id="27" name="Group 27"/>
          <p:cNvGrpSpPr/>
          <p:nvPr/>
        </p:nvGrpSpPr>
        <p:grpSpPr>
          <a:xfrm>
            <a:off x="2461871" y="5719226"/>
            <a:ext cx="14455774" cy="444375"/>
            <a:chOff x="0" y="0"/>
            <a:chExt cx="19274366" cy="592500"/>
          </a:xfrm>
        </p:grpSpPr>
        <p:sp>
          <p:nvSpPr>
            <p:cNvPr id="28" name="Freeform 28"/>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29" name="Freeform 29"/>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3693D7"/>
            </a:solidFill>
          </p:spPr>
        </p:sp>
      </p:grpSp>
      <p:grpSp>
        <p:nvGrpSpPr>
          <p:cNvPr id="30" name="Group 30"/>
          <p:cNvGrpSpPr/>
          <p:nvPr/>
        </p:nvGrpSpPr>
        <p:grpSpPr>
          <a:xfrm>
            <a:off x="3183230" y="5475686"/>
            <a:ext cx="10127614" cy="515655"/>
            <a:chOff x="0" y="0"/>
            <a:chExt cx="13503486" cy="687540"/>
          </a:xfrm>
        </p:grpSpPr>
        <p:sp>
          <p:nvSpPr>
            <p:cNvPr id="31" name="Freeform 31"/>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3693D7"/>
            </a:solidFill>
          </p:spPr>
        </p:sp>
        <p:sp>
          <p:nvSpPr>
            <p:cNvPr id="32" name="Freeform 32"/>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sp>
        <p:nvSpPr>
          <p:cNvPr id="33" name="TextBox 33"/>
          <p:cNvSpPr txBox="1"/>
          <p:nvPr/>
        </p:nvSpPr>
        <p:spPr>
          <a:xfrm>
            <a:off x="3461488" y="5567019"/>
            <a:ext cx="9571098" cy="372999"/>
          </a:xfrm>
          <a:prstGeom prst="rect">
            <a:avLst/>
          </a:prstGeom>
        </p:spPr>
        <p:txBody>
          <a:bodyPr lIns="0" tIns="0" rIns="0" bIns="0" rtlCol="0" anchor="t">
            <a:spAutoFit/>
          </a:bodyPr>
          <a:lstStyle/>
          <a:p>
            <a:pPr algn="l">
              <a:lnSpc>
                <a:spcPts val="2808"/>
              </a:lnSpc>
            </a:pPr>
            <a:r>
              <a:rPr lang="en-US" sz="2600" spc="-2" dirty="0">
                <a:solidFill>
                  <a:srgbClr val="FFFFFF"/>
                </a:solidFill>
                <a:latin typeface="Fira Sans Medium"/>
              </a:rPr>
              <a:t>Round of oral feedback </a:t>
            </a:r>
          </a:p>
        </p:txBody>
      </p:sp>
      <p:grpSp>
        <p:nvGrpSpPr>
          <p:cNvPr id="34" name="Group 34"/>
          <p:cNvGrpSpPr/>
          <p:nvPr/>
        </p:nvGrpSpPr>
        <p:grpSpPr>
          <a:xfrm>
            <a:off x="2461871" y="6467666"/>
            <a:ext cx="14455774" cy="444375"/>
            <a:chOff x="0" y="0"/>
            <a:chExt cx="19274366" cy="592500"/>
          </a:xfrm>
        </p:grpSpPr>
        <p:sp>
          <p:nvSpPr>
            <p:cNvPr id="35" name="Freeform 35"/>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36" name="Freeform 36"/>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043296"/>
            </a:solidFill>
          </p:spPr>
        </p:sp>
      </p:grpSp>
      <p:grpSp>
        <p:nvGrpSpPr>
          <p:cNvPr id="37" name="Group 37"/>
          <p:cNvGrpSpPr/>
          <p:nvPr/>
        </p:nvGrpSpPr>
        <p:grpSpPr>
          <a:xfrm>
            <a:off x="3183230" y="6224126"/>
            <a:ext cx="10127614" cy="515655"/>
            <a:chOff x="0" y="0"/>
            <a:chExt cx="13503486" cy="687540"/>
          </a:xfrm>
        </p:grpSpPr>
        <p:sp>
          <p:nvSpPr>
            <p:cNvPr id="38" name="Freeform 38"/>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043296"/>
            </a:solidFill>
          </p:spPr>
        </p:sp>
        <p:sp>
          <p:nvSpPr>
            <p:cNvPr id="39" name="Freeform 39"/>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sp>
        <p:nvSpPr>
          <p:cNvPr id="40" name="TextBox 40"/>
          <p:cNvSpPr txBox="1"/>
          <p:nvPr/>
        </p:nvSpPr>
        <p:spPr>
          <a:xfrm>
            <a:off x="3461488" y="6300994"/>
            <a:ext cx="9571098" cy="372999"/>
          </a:xfrm>
          <a:prstGeom prst="rect">
            <a:avLst/>
          </a:prstGeom>
        </p:spPr>
        <p:txBody>
          <a:bodyPr lIns="0" tIns="0" rIns="0" bIns="0" rtlCol="0" anchor="t">
            <a:spAutoFit/>
          </a:bodyPr>
          <a:lstStyle/>
          <a:p>
            <a:pPr algn="l">
              <a:lnSpc>
                <a:spcPts val="2808"/>
              </a:lnSpc>
            </a:pPr>
            <a:r>
              <a:rPr lang="en-US" sz="2600" spc="-2" dirty="0">
                <a:solidFill>
                  <a:srgbClr val="FFFFFF"/>
                </a:solidFill>
                <a:latin typeface="Fira Sans Medium"/>
              </a:rPr>
              <a:t>Anonymous written feedback </a:t>
            </a:r>
          </a:p>
        </p:txBody>
      </p:sp>
      <p:grpSp>
        <p:nvGrpSpPr>
          <p:cNvPr id="41" name="Group 41"/>
          <p:cNvGrpSpPr/>
          <p:nvPr/>
        </p:nvGrpSpPr>
        <p:grpSpPr>
          <a:xfrm>
            <a:off x="2461871" y="7216106"/>
            <a:ext cx="14455774" cy="444375"/>
            <a:chOff x="0" y="0"/>
            <a:chExt cx="19274366" cy="592500"/>
          </a:xfrm>
        </p:grpSpPr>
        <p:sp>
          <p:nvSpPr>
            <p:cNvPr id="42" name="Freeform 42"/>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43" name="Freeform 43"/>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3693D7"/>
            </a:solidFill>
          </p:spPr>
        </p:sp>
      </p:grpSp>
      <p:grpSp>
        <p:nvGrpSpPr>
          <p:cNvPr id="44" name="Group 44"/>
          <p:cNvGrpSpPr/>
          <p:nvPr/>
        </p:nvGrpSpPr>
        <p:grpSpPr>
          <a:xfrm>
            <a:off x="3183230" y="6972566"/>
            <a:ext cx="10127614" cy="515655"/>
            <a:chOff x="0" y="0"/>
            <a:chExt cx="13503486" cy="687540"/>
          </a:xfrm>
        </p:grpSpPr>
        <p:sp>
          <p:nvSpPr>
            <p:cNvPr id="45" name="Freeform 45"/>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3693D7"/>
            </a:solidFill>
          </p:spPr>
        </p:sp>
        <p:sp>
          <p:nvSpPr>
            <p:cNvPr id="46" name="Freeform 46"/>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sp>
        <p:nvSpPr>
          <p:cNvPr id="47" name="TextBox 47"/>
          <p:cNvSpPr txBox="1"/>
          <p:nvPr/>
        </p:nvSpPr>
        <p:spPr>
          <a:xfrm>
            <a:off x="3461488" y="7078210"/>
            <a:ext cx="9571098" cy="372999"/>
          </a:xfrm>
          <a:prstGeom prst="rect">
            <a:avLst/>
          </a:prstGeom>
        </p:spPr>
        <p:txBody>
          <a:bodyPr lIns="0" tIns="0" rIns="0" bIns="0" rtlCol="0" anchor="t">
            <a:spAutoFit/>
          </a:bodyPr>
          <a:lstStyle/>
          <a:p>
            <a:pPr algn="l">
              <a:lnSpc>
                <a:spcPts val="2808"/>
              </a:lnSpc>
            </a:pPr>
            <a:r>
              <a:rPr lang="en-US" sz="2600" spc="-2" dirty="0">
                <a:solidFill>
                  <a:srgbClr val="FFFFFF"/>
                </a:solidFill>
                <a:latin typeface="Fira Sans Medium"/>
              </a:rPr>
              <a:t>Two stars and a wish </a:t>
            </a:r>
          </a:p>
        </p:txBody>
      </p:sp>
      <p:grpSp>
        <p:nvGrpSpPr>
          <p:cNvPr id="48" name="Group 48"/>
          <p:cNvGrpSpPr/>
          <p:nvPr/>
        </p:nvGrpSpPr>
        <p:grpSpPr>
          <a:xfrm>
            <a:off x="2461871" y="7964546"/>
            <a:ext cx="14455774" cy="444375"/>
            <a:chOff x="0" y="0"/>
            <a:chExt cx="19274366" cy="592500"/>
          </a:xfrm>
        </p:grpSpPr>
        <p:sp>
          <p:nvSpPr>
            <p:cNvPr id="49" name="Freeform 49"/>
            <p:cNvSpPr/>
            <p:nvPr/>
          </p:nvSpPr>
          <p:spPr>
            <a:xfrm>
              <a:off x="19050" y="19050"/>
              <a:ext cx="19236310" cy="554355"/>
            </a:xfrm>
            <a:custGeom>
              <a:avLst/>
              <a:gdLst/>
              <a:ahLst/>
              <a:cxnLst/>
              <a:rect l="l" t="t" r="r" b="b"/>
              <a:pathLst>
                <a:path w="19236310" h="554355">
                  <a:moveTo>
                    <a:pt x="0" y="0"/>
                  </a:moveTo>
                  <a:lnTo>
                    <a:pt x="19236310" y="0"/>
                  </a:lnTo>
                  <a:lnTo>
                    <a:pt x="19236310" y="554355"/>
                  </a:lnTo>
                  <a:lnTo>
                    <a:pt x="0" y="554355"/>
                  </a:lnTo>
                  <a:close/>
                </a:path>
              </a:pathLst>
            </a:custGeom>
            <a:solidFill>
              <a:srgbClr val="FFFFFF">
                <a:alpha val="89804"/>
              </a:srgbClr>
            </a:solidFill>
          </p:spPr>
        </p:sp>
        <p:sp>
          <p:nvSpPr>
            <p:cNvPr id="50" name="Freeform 50"/>
            <p:cNvSpPr/>
            <p:nvPr/>
          </p:nvSpPr>
          <p:spPr>
            <a:xfrm>
              <a:off x="0" y="0"/>
              <a:ext cx="19274410" cy="592455"/>
            </a:xfrm>
            <a:custGeom>
              <a:avLst/>
              <a:gdLst/>
              <a:ahLst/>
              <a:cxnLst/>
              <a:rect l="l" t="t" r="r" b="b"/>
              <a:pathLst>
                <a:path w="19274410" h="592455">
                  <a:moveTo>
                    <a:pt x="19050" y="0"/>
                  </a:moveTo>
                  <a:lnTo>
                    <a:pt x="19255360" y="0"/>
                  </a:lnTo>
                  <a:cubicBezTo>
                    <a:pt x="19265900" y="0"/>
                    <a:pt x="19274410" y="8509"/>
                    <a:pt x="19274410" y="19050"/>
                  </a:cubicBezTo>
                  <a:lnTo>
                    <a:pt x="19274410" y="573405"/>
                  </a:lnTo>
                  <a:cubicBezTo>
                    <a:pt x="19274410" y="583946"/>
                    <a:pt x="19265900" y="592455"/>
                    <a:pt x="19255360" y="592455"/>
                  </a:cubicBezTo>
                  <a:lnTo>
                    <a:pt x="19050" y="592455"/>
                  </a:lnTo>
                  <a:cubicBezTo>
                    <a:pt x="8509" y="592455"/>
                    <a:pt x="0" y="583946"/>
                    <a:pt x="0" y="573405"/>
                  </a:cubicBezTo>
                  <a:lnTo>
                    <a:pt x="0" y="19050"/>
                  </a:lnTo>
                  <a:cubicBezTo>
                    <a:pt x="0" y="8509"/>
                    <a:pt x="8509" y="0"/>
                    <a:pt x="19050" y="0"/>
                  </a:cubicBezTo>
                  <a:moveTo>
                    <a:pt x="19050" y="38100"/>
                  </a:moveTo>
                  <a:lnTo>
                    <a:pt x="19050" y="19050"/>
                  </a:lnTo>
                  <a:lnTo>
                    <a:pt x="38100" y="19050"/>
                  </a:lnTo>
                  <a:lnTo>
                    <a:pt x="38100" y="573405"/>
                  </a:lnTo>
                  <a:lnTo>
                    <a:pt x="19050" y="573405"/>
                  </a:lnTo>
                  <a:lnTo>
                    <a:pt x="19050" y="554355"/>
                  </a:lnTo>
                  <a:lnTo>
                    <a:pt x="19255360" y="554355"/>
                  </a:lnTo>
                  <a:lnTo>
                    <a:pt x="19255360" y="573405"/>
                  </a:lnTo>
                  <a:lnTo>
                    <a:pt x="19236310" y="573405"/>
                  </a:lnTo>
                  <a:lnTo>
                    <a:pt x="19236310" y="19050"/>
                  </a:lnTo>
                  <a:lnTo>
                    <a:pt x="19255360" y="19050"/>
                  </a:lnTo>
                  <a:lnTo>
                    <a:pt x="19255360" y="38100"/>
                  </a:lnTo>
                  <a:lnTo>
                    <a:pt x="19050" y="38100"/>
                  </a:lnTo>
                  <a:close/>
                </a:path>
              </a:pathLst>
            </a:custGeom>
            <a:solidFill>
              <a:srgbClr val="858EF0"/>
            </a:solidFill>
          </p:spPr>
        </p:sp>
      </p:grpSp>
      <p:grpSp>
        <p:nvGrpSpPr>
          <p:cNvPr id="51" name="Group 51"/>
          <p:cNvGrpSpPr/>
          <p:nvPr/>
        </p:nvGrpSpPr>
        <p:grpSpPr>
          <a:xfrm>
            <a:off x="3183230" y="7721006"/>
            <a:ext cx="10127614" cy="515655"/>
            <a:chOff x="0" y="0"/>
            <a:chExt cx="13503486" cy="687540"/>
          </a:xfrm>
        </p:grpSpPr>
        <p:sp>
          <p:nvSpPr>
            <p:cNvPr id="52" name="Freeform 52"/>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858EF0"/>
            </a:solidFill>
          </p:spPr>
        </p:sp>
        <p:sp>
          <p:nvSpPr>
            <p:cNvPr id="53" name="Freeform 53"/>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sp>
        <p:nvSpPr>
          <p:cNvPr id="54" name="TextBox 54"/>
          <p:cNvSpPr txBox="1"/>
          <p:nvPr/>
        </p:nvSpPr>
        <p:spPr>
          <a:xfrm>
            <a:off x="3461488" y="7812312"/>
            <a:ext cx="9571098" cy="372999"/>
          </a:xfrm>
          <a:prstGeom prst="rect">
            <a:avLst/>
          </a:prstGeom>
        </p:spPr>
        <p:txBody>
          <a:bodyPr lIns="0" tIns="0" rIns="0" bIns="0" rtlCol="0" anchor="t">
            <a:spAutoFit/>
          </a:bodyPr>
          <a:lstStyle/>
          <a:p>
            <a:pPr algn="l">
              <a:lnSpc>
                <a:spcPts val="2808"/>
              </a:lnSpc>
            </a:pPr>
            <a:r>
              <a:rPr lang="en-US" sz="2600" spc="-2" dirty="0">
                <a:solidFill>
                  <a:srgbClr val="FFFFFF"/>
                </a:solidFill>
                <a:latin typeface="Fira Sans Medium"/>
              </a:rPr>
              <a:t>Venn diagram</a:t>
            </a:r>
          </a:p>
        </p:txBody>
      </p:sp>
      <p:grpSp>
        <p:nvGrpSpPr>
          <p:cNvPr id="55" name="Group 55"/>
          <p:cNvGrpSpPr/>
          <p:nvPr/>
        </p:nvGrpSpPr>
        <p:grpSpPr>
          <a:xfrm>
            <a:off x="3183230" y="8469446"/>
            <a:ext cx="10127614" cy="515655"/>
            <a:chOff x="0" y="0"/>
            <a:chExt cx="13503486" cy="687540"/>
          </a:xfrm>
        </p:grpSpPr>
        <p:sp>
          <p:nvSpPr>
            <p:cNvPr id="56" name="Freeform 56"/>
            <p:cNvSpPr/>
            <p:nvPr/>
          </p:nvSpPr>
          <p:spPr>
            <a:xfrm>
              <a:off x="19050" y="19050"/>
              <a:ext cx="13465429" cy="649351"/>
            </a:xfrm>
            <a:custGeom>
              <a:avLst/>
              <a:gdLst/>
              <a:ahLst/>
              <a:cxnLst/>
              <a:rect l="l" t="t" r="r" b="b"/>
              <a:pathLst>
                <a:path w="13465429" h="649351">
                  <a:moveTo>
                    <a:pt x="0" y="108204"/>
                  </a:moveTo>
                  <a:cubicBezTo>
                    <a:pt x="0" y="48387"/>
                    <a:pt x="51181" y="0"/>
                    <a:pt x="114300" y="0"/>
                  </a:cubicBezTo>
                  <a:lnTo>
                    <a:pt x="13351129" y="0"/>
                  </a:lnTo>
                  <a:cubicBezTo>
                    <a:pt x="13414248" y="0"/>
                    <a:pt x="13465429" y="48514"/>
                    <a:pt x="13465429" y="108204"/>
                  </a:cubicBezTo>
                  <a:lnTo>
                    <a:pt x="13465429" y="541147"/>
                  </a:lnTo>
                  <a:cubicBezTo>
                    <a:pt x="13465429" y="600964"/>
                    <a:pt x="13414248" y="649351"/>
                    <a:pt x="13351129" y="649351"/>
                  </a:cubicBezTo>
                  <a:lnTo>
                    <a:pt x="114300" y="649351"/>
                  </a:lnTo>
                  <a:cubicBezTo>
                    <a:pt x="51181" y="649351"/>
                    <a:pt x="0" y="600837"/>
                    <a:pt x="0" y="541147"/>
                  </a:cubicBezTo>
                  <a:close/>
                </a:path>
              </a:pathLst>
            </a:custGeom>
            <a:solidFill>
              <a:srgbClr val="90278E"/>
            </a:solidFill>
          </p:spPr>
        </p:sp>
        <p:sp>
          <p:nvSpPr>
            <p:cNvPr id="57" name="Freeform 57"/>
            <p:cNvSpPr/>
            <p:nvPr/>
          </p:nvSpPr>
          <p:spPr>
            <a:xfrm>
              <a:off x="0" y="0"/>
              <a:ext cx="13503529" cy="687578"/>
            </a:xfrm>
            <a:custGeom>
              <a:avLst/>
              <a:gdLst/>
              <a:ahLst/>
              <a:cxnLst/>
              <a:rect l="l" t="t" r="r" b="b"/>
              <a:pathLst>
                <a:path w="13503529" h="687578">
                  <a:moveTo>
                    <a:pt x="0" y="127254"/>
                  </a:moveTo>
                  <a:cubicBezTo>
                    <a:pt x="0" y="56007"/>
                    <a:pt x="60706" y="0"/>
                    <a:pt x="133350" y="0"/>
                  </a:cubicBezTo>
                  <a:lnTo>
                    <a:pt x="13370179" y="0"/>
                  </a:lnTo>
                  <a:lnTo>
                    <a:pt x="13370179" y="19050"/>
                  </a:lnTo>
                  <a:lnTo>
                    <a:pt x="13370179" y="0"/>
                  </a:lnTo>
                  <a:cubicBezTo>
                    <a:pt x="13442823" y="0"/>
                    <a:pt x="13503529" y="56007"/>
                    <a:pt x="13503529" y="127254"/>
                  </a:cubicBezTo>
                  <a:lnTo>
                    <a:pt x="13484479" y="127254"/>
                  </a:lnTo>
                  <a:lnTo>
                    <a:pt x="13503529" y="127254"/>
                  </a:lnTo>
                  <a:lnTo>
                    <a:pt x="13503529" y="560197"/>
                  </a:lnTo>
                  <a:lnTo>
                    <a:pt x="13484479" y="560197"/>
                  </a:lnTo>
                  <a:lnTo>
                    <a:pt x="13503529" y="560197"/>
                  </a:lnTo>
                  <a:cubicBezTo>
                    <a:pt x="13503529" y="631444"/>
                    <a:pt x="13442823" y="687451"/>
                    <a:pt x="13370179" y="687451"/>
                  </a:cubicBezTo>
                  <a:lnTo>
                    <a:pt x="13370179" y="668401"/>
                  </a:lnTo>
                  <a:lnTo>
                    <a:pt x="13370179" y="687451"/>
                  </a:lnTo>
                  <a:lnTo>
                    <a:pt x="133350" y="687451"/>
                  </a:lnTo>
                  <a:lnTo>
                    <a:pt x="133350" y="668401"/>
                  </a:lnTo>
                  <a:lnTo>
                    <a:pt x="133350" y="687451"/>
                  </a:lnTo>
                  <a:cubicBezTo>
                    <a:pt x="60706" y="687578"/>
                    <a:pt x="0" y="631571"/>
                    <a:pt x="0" y="560197"/>
                  </a:cubicBezTo>
                  <a:lnTo>
                    <a:pt x="0" y="127254"/>
                  </a:lnTo>
                  <a:lnTo>
                    <a:pt x="19050" y="127254"/>
                  </a:lnTo>
                  <a:lnTo>
                    <a:pt x="0" y="127254"/>
                  </a:lnTo>
                  <a:moveTo>
                    <a:pt x="38100" y="127254"/>
                  </a:moveTo>
                  <a:lnTo>
                    <a:pt x="38100" y="560197"/>
                  </a:lnTo>
                  <a:lnTo>
                    <a:pt x="19050" y="560197"/>
                  </a:lnTo>
                  <a:lnTo>
                    <a:pt x="38100" y="560197"/>
                  </a:lnTo>
                  <a:cubicBezTo>
                    <a:pt x="38100" y="608457"/>
                    <a:pt x="79756" y="649351"/>
                    <a:pt x="133350" y="649351"/>
                  </a:cubicBezTo>
                  <a:lnTo>
                    <a:pt x="13370179" y="649351"/>
                  </a:lnTo>
                  <a:cubicBezTo>
                    <a:pt x="13423773" y="649351"/>
                    <a:pt x="13465429" y="608457"/>
                    <a:pt x="13465429" y="560197"/>
                  </a:cubicBezTo>
                  <a:lnTo>
                    <a:pt x="13465429" y="127254"/>
                  </a:lnTo>
                  <a:cubicBezTo>
                    <a:pt x="13465429" y="78994"/>
                    <a:pt x="13423773" y="38100"/>
                    <a:pt x="13370179" y="38100"/>
                  </a:cubicBezTo>
                  <a:lnTo>
                    <a:pt x="133350" y="38100"/>
                  </a:lnTo>
                  <a:lnTo>
                    <a:pt x="133350" y="19050"/>
                  </a:lnTo>
                  <a:lnTo>
                    <a:pt x="133350" y="38100"/>
                  </a:lnTo>
                  <a:cubicBezTo>
                    <a:pt x="79756" y="38100"/>
                    <a:pt x="38100" y="78994"/>
                    <a:pt x="38100" y="127254"/>
                  </a:cubicBezTo>
                  <a:close/>
                </a:path>
              </a:pathLst>
            </a:custGeom>
            <a:solidFill>
              <a:srgbClr val="FFFFFF"/>
            </a:solidFill>
          </p:spPr>
        </p:sp>
      </p:grpSp>
      <p:sp>
        <p:nvSpPr>
          <p:cNvPr id="58" name="TextBox 58"/>
          <p:cNvSpPr txBox="1"/>
          <p:nvPr/>
        </p:nvSpPr>
        <p:spPr>
          <a:xfrm>
            <a:off x="3461488" y="8552301"/>
            <a:ext cx="9571098" cy="372999"/>
          </a:xfrm>
          <a:prstGeom prst="rect">
            <a:avLst/>
          </a:prstGeom>
        </p:spPr>
        <p:txBody>
          <a:bodyPr lIns="0" tIns="0" rIns="0" bIns="0" rtlCol="0" anchor="t">
            <a:spAutoFit/>
          </a:bodyPr>
          <a:lstStyle/>
          <a:p>
            <a:pPr algn="l">
              <a:lnSpc>
                <a:spcPts val="2808"/>
              </a:lnSpc>
            </a:pPr>
            <a:r>
              <a:rPr lang="en-US" sz="2600" spc="-2" dirty="0">
                <a:solidFill>
                  <a:srgbClr val="FFFFFF"/>
                </a:solidFill>
                <a:latin typeface="Fira Sans Medium"/>
              </a:rPr>
              <a:t> Quizzes</a:t>
            </a:r>
          </a:p>
        </p:txBody>
      </p:sp>
      <p:pic>
        <p:nvPicPr>
          <p:cNvPr id="59" name="Immagine 58" descr="Immagine che contiene testo, grafica vettoriale, clipart">
            <a:extLst>
              <a:ext uri="{FF2B5EF4-FFF2-40B4-BE49-F238E27FC236}">
                <a16:creationId xmlns:a16="http://schemas.microsoft.com/office/drawing/2014/main" id="{1488E52A-63EE-A654-0CBB-09ECDD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60" name="Immagine 59" descr="Immagine che contiene testo">
            <a:extLst>
              <a:ext uri="{FF2B5EF4-FFF2-40B4-BE49-F238E27FC236}">
                <a16:creationId xmlns:a16="http://schemas.microsoft.com/office/drawing/2014/main" id="{A617A4AE-C5E0-891B-4FCC-A798DA711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6000"/>
          </a:blip>
          <a:srcRect t="12499" b="1250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542" y="9515866"/>
            <a:ext cx="16924915" cy="771134"/>
          </a:xfrm>
          <a:prstGeom prst="rect">
            <a:avLst/>
          </a:prstGeom>
        </p:spPr>
      </p:pic>
      <p:sp>
        <p:nvSpPr>
          <p:cNvPr id="6" name="TextBox 6"/>
          <p:cNvSpPr txBox="1"/>
          <p:nvPr/>
        </p:nvSpPr>
        <p:spPr>
          <a:xfrm>
            <a:off x="3073784" y="4181475"/>
            <a:ext cx="11585761" cy="1085850"/>
          </a:xfrm>
          <a:prstGeom prst="rect">
            <a:avLst/>
          </a:prstGeom>
        </p:spPr>
        <p:txBody>
          <a:bodyPr lIns="0" tIns="0" rIns="0" bIns="0" rtlCol="0" anchor="t">
            <a:spAutoFit/>
          </a:bodyPr>
          <a:lstStyle/>
          <a:p>
            <a:pPr algn="ctr">
              <a:lnSpc>
                <a:spcPts val="8606"/>
              </a:lnSpc>
              <a:spcBef>
                <a:spcPct val="0"/>
              </a:spcBef>
            </a:pPr>
            <a:r>
              <a:rPr lang="en-US" sz="7171" spc="-7">
                <a:solidFill>
                  <a:srgbClr val="043296"/>
                </a:solidFill>
                <a:latin typeface="Fira Sans Medium"/>
              </a:rPr>
              <a:t>The STEAM learning Journal</a:t>
            </a:r>
          </a:p>
        </p:txBody>
      </p:sp>
      <p:pic>
        <p:nvPicPr>
          <p:cNvPr id="7" name="Immagine 6" descr="Immagine che contiene testo">
            <a:extLst>
              <a:ext uri="{FF2B5EF4-FFF2-40B4-BE49-F238E27FC236}">
                <a16:creationId xmlns:a16="http://schemas.microsoft.com/office/drawing/2014/main" id="{6C3E85AF-572D-E8C7-5DD4-877B4EDDB8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8" name="Immagine 7">
            <a:extLst>
              <a:ext uri="{FF2B5EF4-FFF2-40B4-BE49-F238E27FC236}">
                <a16:creationId xmlns:a16="http://schemas.microsoft.com/office/drawing/2014/main" id="{A9280232-C69D-0EF3-E15B-7B8977A919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pic>
        <p:nvPicPr>
          <p:cNvPr id="5" name="Picture 5"/>
          <p:cNvPicPr>
            <a:picLocks noChangeAspect="1"/>
          </p:cNvPicPr>
          <p:nvPr/>
        </p:nvPicPr>
        <p:blipFill>
          <a:blip r:embed="rId4"/>
          <a:srcRect/>
          <a:stretch>
            <a:fillRect/>
          </a:stretch>
        </p:blipFill>
        <p:spPr>
          <a:xfrm>
            <a:off x="10032212" y="3949788"/>
            <a:ext cx="7227088" cy="4815047"/>
          </a:xfrm>
          <a:prstGeom prst="rect">
            <a:avLst/>
          </a:prstGeom>
        </p:spPr>
      </p:pic>
      <p:sp>
        <p:nvSpPr>
          <p:cNvPr id="6" name="TextBox 6"/>
          <p:cNvSpPr txBox="1"/>
          <p:nvPr/>
        </p:nvSpPr>
        <p:spPr>
          <a:xfrm>
            <a:off x="821479" y="3892638"/>
            <a:ext cx="8322521" cy="3653790"/>
          </a:xfrm>
          <a:prstGeom prst="rect">
            <a:avLst/>
          </a:prstGeom>
        </p:spPr>
        <p:txBody>
          <a:bodyPr lIns="0" tIns="0" rIns="0" bIns="0" rtlCol="0" anchor="t">
            <a:spAutoFit/>
          </a:bodyPr>
          <a:lstStyle/>
          <a:p>
            <a:pPr marL="647700" lvl="1" indent="-323850" algn="just">
              <a:lnSpc>
                <a:spcPts val="4155"/>
              </a:lnSpc>
              <a:buFont typeface="Arial"/>
              <a:buChar char="•"/>
            </a:pPr>
            <a:r>
              <a:rPr lang="en-US" sz="3000">
                <a:solidFill>
                  <a:srgbClr val="043296"/>
                </a:solidFill>
                <a:latin typeface="Fira Sans Medium"/>
              </a:rPr>
              <a:t>It is a place where to record everything that happens during the STEAM class. Students can record ideas, datas, observation, discoveries, design sketches, and more.</a:t>
            </a:r>
          </a:p>
          <a:p>
            <a:pPr marL="647700" lvl="1" indent="-323850" algn="just">
              <a:lnSpc>
                <a:spcPts val="4155"/>
              </a:lnSpc>
              <a:buFont typeface="Arial"/>
              <a:buChar char="•"/>
            </a:pPr>
            <a:r>
              <a:rPr lang="en-US" sz="3000">
                <a:solidFill>
                  <a:srgbClr val="043296"/>
                </a:solidFill>
                <a:latin typeface="Fira Sans Medium"/>
              </a:rPr>
              <a:t>It provides student with a place to reflect on their learning through drawing and writing</a:t>
            </a:r>
          </a:p>
        </p:txBody>
      </p:sp>
      <p:sp>
        <p:nvSpPr>
          <p:cNvPr id="7" name="TextBox 7"/>
          <p:cNvSpPr txBox="1"/>
          <p:nvPr/>
        </p:nvSpPr>
        <p:spPr>
          <a:xfrm>
            <a:off x="6779116" y="1418920"/>
            <a:ext cx="9511452" cy="954292"/>
          </a:xfrm>
          <a:prstGeom prst="rect">
            <a:avLst/>
          </a:prstGeom>
        </p:spPr>
        <p:txBody>
          <a:bodyPr lIns="0" tIns="0" rIns="0" bIns="0" rtlCol="0" anchor="t">
            <a:spAutoFit/>
          </a:bodyPr>
          <a:lstStyle/>
          <a:p>
            <a:pPr algn="ctr">
              <a:lnSpc>
                <a:spcPts val="7755"/>
              </a:lnSpc>
              <a:spcBef>
                <a:spcPct val="0"/>
              </a:spcBef>
            </a:pPr>
            <a:r>
              <a:rPr lang="en-US" sz="5599">
                <a:solidFill>
                  <a:srgbClr val="FFFFFF"/>
                </a:solidFill>
                <a:latin typeface="Fira Sans Medium"/>
              </a:rPr>
              <a:t>The STEAM learning Journal</a:t>
            </a:r>
          </a:p>
        </p:txBody>
      </p:sp>
      <p:pic>
        <p:nvPicPr>
          <p:cNvPr id="8" name="Immagine 7" descr="Immagine che contiene testo">
            <a:extLst>
              <a:ext uri="{FF2B5EF4-FFF2-40B4-BE49-F238E27FC236}">
                <a16:creationId xmlns:a16="http://schemas.microsoft.com/office/drawing/2014/main" id="{1F6C6EA3-1312-4816-A68F-86EB0F9450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9" name="Immagine 8">
            <a:extLst>
              <a:ext uri="{FF2B5EF4-FFF2-40B4-BE49-F238E27FC236}">
                <a16:creationId xmlns:a16="http://schemas.microsoft.com/office/drawing/2014/main" id="{D1ED4C67-766E-6BCB-DCFB-BFB5F7A7A8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AE222AEE-B6A9-DB22-8374-8DE111E60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234" y="1046961"/>
            <a:ext cx="7524750" cy="3333750"/>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75"/>
            <a:ext cx="16924915" cy="771125"/>
          </a:xfrm>
          <a:prstGeom prst="rect">
            <a:avLst/>
          </a:prstGeom>
        </p:spPr>
      </p:pic>
      <p:sp>
        <p:nvSpPr>
          <p:cNvPr id="5" name="TextBox 5"/>
          <p:cNvSpPr txBox="1"/>
          <p:nvPr/>
        </p:nvSpPr>
        <p:spPr>
          <a:xfrm>
            <a:off x="3510006" y="4794739"/>
            <a:ext cx="11932507" cy="3083174"/>
          </a:xfrm>
          <a:prstGeom prst="rect">
            <a:avLst/>
          </a:prstGeom>
        </p:spPr>
        <p:txBody>
          <a:bodyPr lIns="0" tIns="0" rIns="0" bIns="0" rtlCol="0" anchor="t">
            <a:spAutoFit/>
          </a:bodyPr>
          <a:lstStyle/>
          <a:p>
            <a:pPr marL="639581" lvl="1" indent="-319791" algn="just">
              <a:lnSpc>
                <a:spcPts val="4102"/>
              </a:lnSpc>
              <a:buFont typeface="Arial"/>
              <a:buChar char="•"/>
            </a:pPr>
            <a:r>
              <a:rPr lang="en-US" sz="2962">
                <a:solidFill>
                  <a:srgbClr val="1836B2"/>
                </a:solidFill>
                <a:latin typeface="Fira Sans Medium"/>
              </a:rPr>
              <a:t>STEAM is a process of application. It allows students to create meaning for themselves and the others</a:t>
            </a:r>
          </a:p>
          <a:p>
            <a:pPr marL="639581" lvl="1" indent="-319791" algn="just">
              <a:lnSpc>
                <a:spcPts val="4102"/>
              </a:lnSpc>
              <a:buFont typeface="Arial"/>
              <a:buChar char="•"/>
            </a:pPr>
            <a:r>
              <a:rPr lang="en-US" sz="2962">
                <a:solidFill>
                  <a:srgbClr val="1836B2"/>
                </a:solidFill>
                <a:latin typeface="Fira Sans Medium"/>
              </a:rPr>
              <a:t>Students and Teachers engaged in STEAM make more real-life connection; school is not the place of learning anymore, but the learning experience itself.</a:t>
            </a:r>
          </a:p>
          <a:p>
            <a:pPr marL="639581" lvl="1" indent="-319791" algn="just">
              <a:lnSpc>
                <a:spcPts val="4102"/>
              </a:lnSpc>
              <a:buFont typeface="Arial"/>
              <a:buChar char="•"/>
            </a:pPr>
            <a:r>
              <a:rPr lang="en-US" sz="2962">
                <a:solidFill>
                  <a:srgbClr val="1836B2"/>
                </a:solidFill>
                <a:latin typeface="Fira Sans Medium"/>
              </a:rPr>
              <a:t>Teachers may implement STEAM with Project based learning.</a:t>
            </a:r>
          </a:p>
        </p:txBody>
      </p:sp>
      <p:pic>
        <p:nvPicPr>
          <p:cNvPr id="7" name="Immagine 6" descr="Immagine che contiene testo, grafica vettoriale, clipart">
            <a:extLst>
              <a:ext uri="{FF2B5EF4-FFF2-40B4-BE49-F238E27FC236}">
                <a16:creationId xmlns:a16="http://schemas.microsoft.com/office/drawing/2014/main" id="{E0A6B661-0688-82C0-7F04-C1C05298A6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8" name="Immagine 7" descr="Immagine che contiene testo">
            <a:extLst>
              <a:ext uri="{FF2B5EF4-FFF2-40B4-BE49-F238E27FC236}">
                <a16:creationId xmlns:a16="http://schemas.microsoft.com/office/drawing/2014/main" id="{4BBCFCE3-72E9-1289-3FE6-D999A03294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84418" y="1025576"/>
            <a:ext cx="12203582" cy="1704975"/>
          </a:xfrm>
          <a:prstGeom prst="rect">
            <a:avLst/>
          </a:prstGeom>
        </p:spPr>
      </p:pic>
      <p:sp>
        <p:nvSpPr>
          <p:cNvPr id="5" name="TextBox 5"/>
          <p:cNvSpPr txBox="1"/>
          <p:nvPr/>
        </p:nvSpPr>
        <p:spPr>
          <a:xfrm>
            <a:off x="6084418" y="3521126"/>
            <a:ext cx="10308218" cy="5179842"/>
          </a:xfrm>
          <a:prstGeom prst="rect">
            <a:avLst/>
          </a:prstGeom>
        </p:spPr>
        <p:txBody>
          <a:bodyPr lIns="0" tIns="0" rIns="0" bIns="0" rtlCol="0" anchor="t">
            <a:spAutoFit/>
          </a:bodyPr>
          <a:lstStyle/>
          <a:p>
            <a:pPr marL="802237" lvl="1" indent="-401118" algn="just">
              <a:lnSpc>
                <a:spcPts val="5146"/>
              </a:lnSpc>
              <a:buFont typeface="Arial"/>
              <a:buChar char="•"/>
            </a:pPr>
            <a:r>
              <a:rPr lang="en-US" sz="3715">
                <a:solidFill>
                  <a:srgbClr val="043296"/>
                </a:solidFill>
                <a:latin typeface="Fira Sans Medium"/>
              </a:rPr>
              <a:t>Formative assessment: Students reflect on their own learning. Ask your students to share them in a group discussion periodically.</a:t>
            </a:r>
          </a:p>
          <a:p>
            <a:pPr marL="802237" lvl="1" indent="-401118" algn="just">
              <a:lnSpc>
                <a:spcPts val="5146"/>
              </a:lnSpc>
              <a:buFont typeface="Arial"/>
              <a:buChar char="•"/>
            </a:pPr>
            <a:r>
              <a:rPr lang="en-US" sz="3715">
                <a:solidFill>
                  <a:srgbClr val="043296"/>
                </a:solidFill>
                <a:latin typeface="Fira Sans Medium"/>
              </a:rPr>
              <a:t>Summative assessment: score the learning journal periodically with a single-point rubric.</a:t>
            </a:r>
          </a:p>
          <a:p>
            <a:pPr algn="just">
              <a:lnSpc>
                <a:spcPts val="5146"/>
              </a:lnSpc>
            </a:pPr>
            <a:endParaRPr lang="en-US" sz="3715">
              <a:solidFill>
                <a:srgbClr val="043296"/>
              </a:solidFill>
              <a:latin typeface="Fira Sans Medium"/>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4725" y="4130803"/>
            <a:ext cx="4913678" cy="4827688"/>
          </a:xfrm>
          <a:prstGeom prst="rect">
            <a:avLst/>
          </a:prstGeom>
        </p:spPr>
      </p:pic>
      <p:sp>
        <p:nvSpPr>
          <p:cNvPr id="7" name="TextBox 7"/>
          <p:cNvSpPr txBox="1"/>
          <p:nvPr/>
        </p:nvSpPr>
        <p:spPr>
          <a:xfrm>
            <a:off x="6779116" y="1418920"/>
            <a:ext cx="9511452" cy="954292"/>
          </a:xfrm>
          <a:prstGeom prst="rect">
            <a:avLst/>
          </a:prstGeom>
        </p:spPr>
        <p:txBody>
          <a:bodyPr lIns="0" tIns="0" rIns="0" bIns="0" rtlCol="0" anchor="t">
            <a:spAutoFit/>
          </a:bodyPr>
          <a:lstStyle/>
          <a:p>
            <a:pPr algn="ctr">
              <a:lnSpc>
                <a:spcPts val="7755"/>
              </a:lnSpc>
              <a:spcBef>
                <a:spcPct val="0"/>
              </a:spcBef>
            </a:pPr>
            <a:r>
              <a:rPr lang="en-US" sz="5599">
                <a:solidFill>
                  <a:srgbClr val="FFFFFF"/>
                </a:solidFill>
                <a:latin typeface="Fira Sans Medium"/>
              </a:rPr>
              <a:t>The STEAM learning Journal</a:t>
            </a:r>
          </a:p>
        </p:txBody>
      </p:sp>
      <p:pic>
        <p:nvPicPr>
          <p:cNvPr id="8" name="Immagine 7" descr="Immagine che contiene testo">
            <a:extLst>
              <a:ext uri="{FF2B5EF4-FFF2-40B4-BE49-F238E27FC236}">
                <a16:creationId xmlns:a16="http://schemas.microsoft.com/office/drawing/2014/main" id="{74AC54C8-06F4-20EB-53DF-FA2C8C8F15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pic>
        <p:nvPicPr>
          <p:cNvPr id="9" name="Immagine 8">
            <a:extLst>
              <a:ext uri="{FF2B5EF4-FFF2-40B4-BE49-F238E27FC236}">
                <a16:creationId xmlns:a16="http://schemas.microsoft.com/office/drawing/2014/main" id="{FF25F61A-FB07-2BB3-B309-714D0F1316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152" y="114300"/>
            <a:ext cx="1376247" cy="8945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75"/>
            <a:ext cx="16924915" cy="771125"/>
          </a:xfrm>
          <a:prstGeom prst="rect">
            <a:avLst/>
          </a:prstGeom>
        </p:spPr>
      </p:pic>
      <p:sp>
        <p:nvSpPr>
          <p:cNvPr id="5" name="TextBox 5"/>
          <p:cNvSpPr txBox="1"/>
          <p:nvPr/>
        </p:nvSpPr>
        <p:spPr>
          <a:xfrm>
            <a:off x="681152" y="2254527"/>
            <a:ext cx="6995395" cy="1211543"/>
          </a:xfrm>
          <a:prstGeom prst="rect">
            <a:avLst/>
          </a:prstGeom>
        </p:spPr>
        <p:txBody>
          <a:bodyPr lIns="0" tIns="0" rIns="0" bIns="0" rtlCol="0" anchor="t">
            <a:spAutoFit/>
          </a:bodyPr>
          <a:lstStyle/>
          <a:p>
            <a:pPr algn="ctr">
              <a:lnSpc>
                <a:spcPts val="9872"/>
              </a:lnSpc>
            </a:pPr>
            <a:r>
              <a:rPr lang="en-US" sz="7051">
                <a:solidFill>
                  <a:srgbClr val="1836B2"/>
                </a:solidFill>
                <a:latin typeface="Fira Sans Medium Bold"/>
              </a:rPr>
              <a:t>STEAM and PBL</a:t>
            </a:r>
          </a:p>
        </p:txBody>
      </p:sp>
      <p:sp>
        <p:nvSpPr>
          <p:cNvPr id="6" name="TextBox 6"/>
          <p:cNvSpPr txBox="1"/>
          <p:nvPr/>
        </p:nvSpPr>
        <p:spPr>
          <a:xfrm>
            <a:off x="1028700" y="3890096"/>
            <a:ext cx="6452957" cy="2054474"/>
          </a:xfrm>
          <a:prstGeom prst="rect">
            <a:avLst/>
          </a:prstGeom>
        </p:spPr>
        <p:txBody>
          <a:bodyPr lIns="0" tIns="0" rIns="0" bIns="0" rtlCol="0" anchor="t">
            <a:spAutoFit/>
          </a:bodyPr>
          <a:lstStyle/>
          <a:p>
            <a:pPr algn="just">
              <a:lnSpc>
                <a:spcPts val="4102"/>
              </a:lnSpc>
            </a:pPr>
            <a:r>
              <a:rPr lang="en-US" sz="2962">
                <a:solidFill>
                  <a:srgbClr val="1836B2"/>
                </a:solidFill>
                <a:latin typeface="Fira Sans Medium"/>
              </a:rPr>
              <a:t>Teachers may implement STEAM with Project-based-learning. </a:t>
            </a:r>
          </a:p>
          <a:p>
            <a:pPr algn="just">
              <a:lnSpc>
                <a:spcPts val="4102"/>
              </a:lnSpc>
            </a:pPr>
            <a:r>
              <a:rPr lang="en-US" sz="2962">
                <a:solidFill>
                  <a:srgbClr val="1836B2"/>
                </a:solidFill>
                <a:latin typeface="Fira Sans Medium"/>
              </a:rPr>
              <a:t>What PBL and STEAM do have in common? </a:t>
            </a:r>
          </a:p>
        </p:txBody>
      </p:sp>
      <p:grpSp>
        <p:nvGrpSpPr>
          <p:cNvPr id="7" name="Group 7"/>
          <p:cNvGrpSpPr/>
          <p:nvPr/>
        </p:nvGrpSpPr>
        <p:grpSpPr>
          <a:xfrm>
            <a:off x="7959464" y="1588457"/>
            <a:ext cx="10082169" cy="1126252"/>
            <a:chOff x="0" y="0"/>
            <a:chExt cx="13442892" cy="1501670"/>
          </a:xfrm>
        </p:grpSpPr>
        <p:grpSp>
          <p:nvGrpSpPr>
            <p:cNvPr id="8" name="Group 8"/>
            <p:cNvGrpSpPr/>
            <p:nvPr/>
          </p:nvGrpSpPr>
          <p:grpSpPr>
            <a:xfrm>
              <a:off x="0" y="0"/>
              <a:ext cx="12399782" cy="1501670"/>
              <a:chOff x="0" y="0"/>
              <a:chExt cx="13662236" cy="1654559"/>
            </a:xfrm>
          </p:grpSpPr>
          <p:sp>
            <p:nvSpPr>
              <p:cNvPr id="9" name="Freeform 9"/>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10" name="Group 10"/>
            <p:cNvGrpSpPr/>
            <p:nvPr/>
          </p:nvGrpSpPr>
          <p:grpSpPr>
            <a:xfrm>
              <a:off x="556874" y="462324"/>
              <a:ext cx="693497" cy="693497"/>
              <a:chOff x="0" y="0"/>
              <a:chExt cx="1109244" cy="1109244"/>
            </a:xfrm>
          </p:grpSpPr>
          <p:sp>
            <p:nvSpPr>
              <p:cNvPr id="11" name="Freeform 11"/>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4"/>
                <a:stretch>
                  <a:fillRect r="-2" b="-2"/>
                </a:stretch>
              </a:blipFill>
            </p:spPr>
          </p:sp>
        </p:grpSp>
        <p:sp>
          <p:nvSpPr>
            <p:cNvPr id="12" name="TextBox 12"/>
            <p:cNvSpPr txBox="1"/>
            <p:nvPr/>
          </p:nvSpPr>
          <p:spPr>
            <a:xfrm>
              <a:off x="2381969" y="567772"/>
              <a:ext cx="11060923" cy="482600"/>
            </a:xfrm>
            <a:prstGeom prst="rect">
              <a:avLst/>
            </a:prstGeom>
          </p:spPr>
          <p:txBody>
            <a:bodyPr lIns="0" tIns="0" rIns="0" bIns="0" rtlCol="0" anchor="t">
              <a:spAutoFit/>
            </a:bodyPr>
            <a:lstStyle/>
            <a:p>
              <a:pPr algn="l">
                <a:lnSpc>
                  <a:spcPts val="2879"/>
                </a:lnSpc>
              </a:pPr>
              <a:r>
                <a:rPr lang="en-US" sz="2400">
                  <a:solidFill>
                    <a:srgbClr val="043296"/>
                  </a:solidFill>
                  <a:latin typeface="Fira Sans Medium"/>
                </a:rPr>
                <a:t>STEAM Learning is inquiry based, as it is PBL</a:t>
              </a:r>
            </a:p>
          </p:txBody>
        </p:sp>
      </p:grpSp>
      <p:grpSp>
        <p:nvGrpSpPr>
          <p:cNvPr id="13" name="Group 13"/>
          <p:cNvGrpSpPr/>
          <p:nvPr/>
        </p:nvGrpSpPr>
        <p:grpSpPr>
          <a:xfrm>
            <a:off x="7959464" y="3244389"/>
            <a:ext cx="9981769" cy="1126252"/>
            <a:chOff x="0" y="0"/>
            <a:chExt cx="13309026" cy="1501670"/>
          </a:xfrm>
        </p:grpSpPr>
        <p:grpSp>
          <p:nvGrpSpPr>
            <p:cNvPr id="14" name="Group 14"/>
            <p:cNvGrpSpPr/>
            <p:nvPr/>
          </p:nvGrpSpPr>
          <p:grpSpPr>
            <a:xfrm>
              <a:off x="0" y="0"/>
              <a:ext cx="12399782" cy="1501670"/>
              <a:chOff x="0" y="0"/>
              <a:chExt cx="13662236" cy="1654559"/>
            </a:xfrm>
          </p:grpSpPr>
          <p:sp>
            <p:nvSpPr>
              <p:cNvPr id="15" name="Freeform 15"/>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16" name="Group 16"/>
            <p:cNvGrpSpPr/>
            <p:nvPr/>
          </p:nvGrpSpPr>
          <p:grpSpPr>
            <a:xfrm>
              <a:off x="420756" y="257596"/>
              <a:ext cx="969482" cy="969482"/>
              <a:chOff x="0" y="0"/>
              <a:chExt cx="1109244" cy="1109244"/>
            </a:xfrm>
          </p:grpSpPr>
          <p:sp>
            <p:nvSpPr>
              <p:cNvPr id="17" name="Freeform 17"/>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5"/>
                <a:stretch>
                  <a:fillRect r="-2" b="-2"/>
                </a:stretch>
              </a:blipFill>
            </p:spPr>
          </p:sp>
        </p:grpSp>
        <p:sp>
          <p:nvSpPr>
            <p:cNvPr id="18" name="TextBox 18"/>
            <p:cNvSpPr txBox="1"/>
            <p:nvPr/>
          </p:nvSpPr>
          <p:spPr>
            <a:xfrm>
              <a:off x="2248102" y="268235"/>
              <a:ext cx="11060923" cy="965200"/>
            </a:xfrm>
            <a:prstGeom prst="rect">
              <a:avLst/>
            </a:prstGeom>
          </p:spPr>
          <p:txBody>
            <a:bodyPr lIns="0" tIns="0" rIns="0" bIns="0" rtlCol="0" anchor="t">
              <a:spAutoFit/>
            </a:bodyPr>
            <a:lstStyle/>
            <a:p>
              <a:pPr algn="l">
                <a:lnSpc>
                  <a:spcPts val="2879"/>
                </a:lnSpc>
              </a:pPr>
              <a:r>
                <a:rPr lang="en-US" sz="2400">
                  <a:solidFill>
                    <a:srgbClr val="043296"/>
                  </a:solidFill>
                  <a:latin typeface="Fira Sans Medium"/>
                </a:rPr>
                <a:t>Questions are driven by the learners, and failure is reframed as part of the learning process</a:t>
              </a:r>
            </a:p>
          </p:txBody>
        </p:sp>
      </p:grpSp>
      <p:grpSp>
        <p:nvGrpSpPr>
          <p:cNvPr id="19" name="Group 19"/>
          <p:cNvGrpSpPr/>
          <p:nvPr/>
        </p:nvGrpSpPr>
        <p:grpSpPr>
          <a:xfrm>
            <a:off x="7959464" y="4818317"/>
            <a:ext cx="10150731" cy="1126252"/>
            <a:chOff x="0" y="0"/>
            <a:chExt cx="13534309" cy="1501670"/>
          </a:xfrm>
        </p:grpSpPr>
        <p:grpSp>
          <p:nvGrpSpPr>
            <p:cNvPr id="20" name="Group 20"/>
            <p:cNvGrpSpPr/>
            <p:nvPr/>
          </p:nvGrpSpPr>
          <p:grpSpPr>
            <a:xfrm>
              <a:off x="0" y="0"/>
              <a:ext cx="12399782" cy="1501670"/>
              <a:chOff x="0" y="0"/>
              <a:chExt cx="13662236" cy="1654559"/>
            </a:xfrm>
          </p:grpSpPr>
          <p:sp>
            <p:nvSpPr>
              <p:cNvPr id="21" name="Freeform 21"/>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22" name="Group 22"/>
            <p:cNvGrpSpPr/>
            <p:nvPr/>
          </p:nvGrpSpPr>
          <p:grpSpPr>
            <a:xfrm>
              <a:off x="420756" y="291920"/>
              <a:ext cx="917831" cy="917831"/>
              <a:chOff x="0" y="0"/>
              <a:chExt cx="1109244" cy="1109244"/>
            </a:xfrm>
          </p:grpSpPr>
          <p:sp>
            <p:nvSpPr>
              <p:cNvPr id="23" name="Freeform 23"/>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6"/>
                <a:stretch>
                  <a:fillRect r="-2" b="-2"/>
                </a:stretch>
              </a:blipFill>
            </p:spPr>
          </p:sp>
        </p:grpSp>
        <p:sp>
          <p:nvSpPr>
            <p:cNvPr id="24" name="TextBox 24"/>
            <p:cNvSpPr txBox="1"/>
            <p:nvPr/>
          </p:nvSpPr>
          <p:spPr>
            <a:xfrm>
              <a:off x="2473385" y="403655"/>
              <a:ext cx="11060923" cy="965200"/>
            </a:xfrm>
            <a:prstGeom prst="rect">
              <a:avLst/>
            </a:prstGeom>
          </p:spPr>
          <p:txBody>
            <a:bodyPr lIns="0" tIns="0" rIns="0" bIns="0" rtlCol="0" anchor="t">
              <a:spAutoFit/>
            </a:bodyPr>
            <a:lstStyle/>
            <a:p>
              <a:pPr algn="l">
                <a:lnSpc>
                  <a:spcPts val="2879"/>
                </a:lnSpc>
              </a:pPr>
              <a:r>
                <a:rPr lang="en-US" sz="2400">
                  <a:solidFill>
                    <a:srgbClr val="043296"/>
                  </a:solidFill>
                  <a:latin typeface="Fira Sans Medium"/>
                </a:rPr>
                <a:t>Goals, decisions, and solutions are generated by the students</a:t>
              </a:r>
            </a:p>
          </p:txBody>
        </p:sp>
      </p:grpSp>
      <p:grpSp>
        <p:nvGrpSpPr>
          <p:cNvPr id="25" name="Group 25"/>
          <p:cNvGrpSpPr/>
          <p:nvPr/>
        </p:nvGrpSpPr>
        <p:grpSpPr>
          <a:xfrm>
            <a:off x="7959464" y="6391275"/>
            <a:ext cx="10150731" cy="1126252"/>
            <a:chOff x="0" y="0"/>
            <a:chExt cx="13534309" cy="1501670"/>
          </a:xfrm>
        </p:grpSpPr>
        <p:grpSp>
          <p:nvGrpSpPr>
            <p:cNvPr id="26" name="Group 26"/>
            <p:cNvGrpSpPr/>
            <p:nvPr/>
          </p:nvGrpSpPr>
          <p:grpSpPr>
            <a:xfrm>
              <a:off x="0" y="0"/>
              <a:ext cx="12399782" cy="1501670"/>
              <a:chOff x="0" y="0"/>
              <a:chExt cx="13662236" cy="1654559"/>
            </a:xfrm>
          </p:grpSpPr>
          <p:sp>
            <p:nvSpPr>
              <p:cNvPr id="27" name="Freeform 27"/>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28" name="Group 28"/>
            <p:cNvGrpSpPr/>
            <p:nvPr/>
          </p:nvGrpSpPr>
          <p:grpSpPr>
            <a:xfrm>
              <a:off x="420756" y="266700"/>
              <a:ext cx="917831" cy="917831"/>
              <a:chOff x="0" y="0"/>
              <a:chExt cx="1109244" cy="1109244"/>
            </a:xfrm>
          </p:grpSpPr>
          <p:sp>
            <p:nvSpPr>
              <p:cNvPr id="29" name="Freeform 29"/>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7"/>
                <a:stretch>
                  <a:fillRect r="-2" b="-2"/>
                </a:stretch>
              </a:blipFill>
            </p:spPr>
          </p:sp>
        </p:grpSp>
        <p:sp>
          <p:nvSpPr>
            <p:cNvPr id="30" name="TextBox 30"/>
            <p:cNvSpPr txBox="1"/>
            <p:nvPr/>
          </p:nvSpPr>
          <p:spPr>
            <a:xfrm>
              <a:off x="2473385" y="509535"/>
              <a:ext cx="11060923" cy="482600"/>
            </a:xfrm>
            <a:prstGeom prst="rect">
              <a:avLst/>
            </a:prstGeom>
          </p:spPr>
          <p:txBody>
            <a:bodyPr lIns="0" tIns="0" rIns="0" bIns="0" rtlCol="0" anchor="t">
              <a:spAutoFit/>
            </a:bodyPr>
            <a:lstStyle/>
            <a:p>
              <a:pPr algn="l">
                <a:lnSpc>
                  <a:spcPts val="2879"/>
                </a:lnSpc>
              </a:pPr>
              <a:r>
                <a:rPr lang="en-US" sz="2400">
                  <a:solidFill>
                    <a:srgbClr val="043296"/>
                  </a:solidFill>
                  <a:latin typeface="Fira Sans Medium"/>
                </a:rPr>
                <a:t>Students control their own investigation</a:t>
              </a:r>
            </a:p>
          </p:txBody>
        </p:sp>
      </p:grpSp>
      <p:grpSp>
        <p:nvGrpSpPr>
          <p:cNvPr id="31" name="Group 31"/>
          <p:cNvGrpSpPr/>
          <p:nvPr/>
        </p:nvGrpSpPr>
        <p:grpSpPr>
          <a:xfrm>
            <a:off x="7959464" y="7955677"/>
            <a:ext cx="9299836" cy="1126252"/>
            <a:chOff x="0" y="0"/>
            <a:chExt cx="12399782" cy="1501670"/>
          </a:xfrm>
        </p:grpSpPr>
        <p:grpSp>
          <p:nvGrpSpPr>
            <p:cNvPr id="32" name="Group 32"/>
            <p:cNvGrpSpPr/>
            <p:nvPr/>
          </p:nvGrpSpPr>
          <p:grpSpPr>
            <a:xfrm>
              <a:off x="0" y="0"/>
              <a:ext cx="12399782" cy="1501670"/>
              <a:chOff x="0" y="0"/>
              <a:chExt cx="13662236" cy="1654559"/>
            </a:xfrm>
          </p:grpSpPr>
          <p:sp>
            <p:nvSpPr>
              <p:cNvPr id="33" name="Freeform 33"/>
              <p:cNvSpPr/>
              <p:nvPr/>
            </p:nvSpPr>
            <p:spPr>
              <a:xfrm>
                <a:off x="0" y="0"/>
                <a:ext cx="13662279" cy="1654518"/>
              </a:xfrm>
              <a:custGeom>
                <a:avLst/>
                <a:gdLst/>
                <a:ahLst/>
                <a:cxnLst/>
                <a:rect l="l" t="t" r="r" b="b"/>
                <a:pathLst>
                  <a:path w="13662279" h="1654518">
                    <a:moveTo>
                      <a:pt x="0" y="165452"/>
                    </a:moveTo>
                    <a:cubicBezTo>
                      <a:pt x="0" y="74078"/>
                      <a:pt x="90297" y="0"/>
                      <a:pt x="201676" y="0"/>
                    </a:cubicBezTo>
                    <a:lnTo>
                      <a:pt x="13460603" y="0"/>
                    </a:lnTo>
                    <a:cubicBezTo>
                      <a:pt x="13571982" y="0"/>
                      <a:pt x="13662279" y="74078"/>
                      <a:pt x="13662279" y="165452"/>
                    </a:cubicBezTo>
                    <a:lnTo>
                      <a:pt x="13662279" y="1489066"/>
                    </a:lnTo>
                    <a:cubicBezTo>
                      <a:pt x="13662279" y="1580440"/>
                      <a:pt x="13571982" y="1654518"/>
                      <a:pt x="13460603" y="1654518"/>
                    </a:cubicBezTo>
                    <a:lnTo>
                      <a:pt x="201676" y="1654518"/>
                    </a:lnTo>
                    <a:cubicBezTo>
                      <a:pt x="90297" y="1654518"/>
                      <a:pt x="0" y="1580440"/>
                      <a:pt x="0" y="1489066"/>
                    </a:cubicBezTo>
                    <a:close/>
                  </a:path>
                </a:pathLst>
              </a:custGeom>
              <a:solidFill>
                <a:srgbClr val="EFE2F8"/>
              </a:solidFill>
            </p:spPr>
          </p:sp>
        </p:grpSp>
        <p:grpSp>
          <p:nvGrpSpPr>
            <p:cNvPr id="34" name="Group 34"/>
            <p:cNvGrpSpPr/>
            <p:nvPr/>
          </p:nvGrpSpPr>
          <p:grpSpPr>
            <a:xfrm>
              <a:off x="229615" y="268235"/>
              <a:ext cx="965200" cy="965200"/>
              <a:chOff x="0" y="0"/>
              <a:chExt cx="1109244" cy="1109244"/>
            </a:xfrm>
          </p:grpSpPr>
          <p:sp>
            <p:nvSpPr>
              <p:cNvPr id="35" name="Freeform 35"/>
              <p:cNvSpPr/>
              <p:nvPr/>
            </p:nvSpPr>
            <p:spPr>
              <a:xfrm>
                <a:off x="0" y="0"/>
                <a:ext cx="1109218" cy="1109218"/>
              </a:xfrm>
              <a:custGeom>
                <a:avLst/>
                <a:gdLst/>
                <a:ahLst/>
                <a:cxnLst/>
                <a:rect l="l" t="t" r="r" b="b"/>
                <a:pathLst>
                  <a:path w="1109218" h="1109218">
                    <a:moveTo>
                      <a:pt x="0" y="0"/>
                    </a:moveTo>
                    <a:lnTo>
                      <a:pt x="1109218" y="0"/>
                    </a:lnTo>
                    <a:lnTo>
                      <a:pt x="1109218" y="1109218"/>
                    </a:lnTo>
                    <a:lnTo>
                      <a:pt x="0" y="1109218"/>
                    </a:lnTo>
                    <a:close/>
                  </a:path>
                </a:pathLst>
              </a:custGeom>
              <a:blipFill>
                <a:blip r:embed="rId8"/>
                <a:stretch>
                  <a:fillRect r="-2" b="-2"/>
                </a:stretch>
              </a:blipFill>
            </p:spPr>
          </p:sp>
        </p:grpSp>
        <p:sp>
          <p:nvSpPr>
            <p:cNvPr id="36" name="TextBox 36"/>
            <p:cNvSpPr txBox="1"/>
            <p:nvPr/>
          </p:nvSpPr>
          <p:spPr>
            <a:xfrm>
              <a:off x="1338859" y="268235"/>
              <a:ext cx="11060923" cy="965200"/>
            </a:xfrm>
            <a:prstGeom prst="rect">
              <a:avLst/>
            </a:prstGeom>
          </p:spPr>
          <p:txBody>
            <a:bodyPr lIns="0" tIns="0" rIns="0" bIns="0" rtlCol="0" anchor="t">
              <a:spAutoFit/>
            </a:bodyPr>
            <a:lstStyle/>
            <a:p>
              <a:pPr algn="l">
                <a:lnSpc>
                  <a:spcPts val="2879"/>
                </a:lnSpc>
              </a:pPr>
              <a:r>
                <a:rPr lang="en-US" sz="2400">
                  <a:solidFill>
                    <a:srgbClr val="043296"/>
                  </a:solidFill>
                  <a:latin typeface="Fira Sans Medium"/>
                </a:rPr>
                <a:t>For the inquiry to be authentically STEAM it should result in a product that provides a solution to a real problem </a:t>
              </a:r>
            </a:p>
          </p:txBody>
        </p:sp>
      </p:grpSp>
      <p:pic>
        <p:nvPicPr>
          <p:cNvPr id="37" name="Immagine 36" descr="Immagine che contiene testo, grafica vettoriale, clipart">
            <a:extLst>
              <a:ext uri="{FF2B5EF4-FFF2-40B4-BE49-F238E27FC236}">
                <a16:creationId xmlns:a16="http://schemas.microsoft.com/office/drawing/2014/main" id="{4C0B2180-897D-6A1B-0FF4-0C31CE098F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38" name="Immagine 37" descr="Immagine che contiene testo">
            <a:extLst>
              <a:ext uri="{FF2B5EF4-FFF2-40B4-BE49-F238E27FC236}">
                <a16:creationId xmlns:a16="http://schemas.microsoft.com/office/drawing/2014/main" id="{C44BF92D-B168-5D57-1BA5-8D8AD5B8C1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75"/>
            <a:ext cx="16924915" cy="771125"/>
          </a:xfrm>
          <a:prstGeom prst="rect">
            <a:avLst/>
          </a:prstGeom>
        </p:spPr>
      </p:pic>
      <p:sp>
        <p:nvSpPr>
          <p:cNvPr id="5" name="TextBox 5"/>
          <p:cNvSpPr txBox="1"/>
          <p:nvPr/>
        </p:nvSpPr>
        <p:spPr>
          <a:xfrm>
            <a:off x="3521941" y="3489628"/>
            <a:ext cx="11243336" cy="2911222"/>
          </a:xfrm>
          <a:prstGeom prst="rect">
            <a:avLst/>
          </a:prstGeom>
        </p:spPr>
        <p:txBody>
          <a:bodyPr lIns="0" tIns="0" rIns="0" bIns="0" rtlCol="0" anchor="t">
            <a:spAutoFit/>
          </a:bodyPr>
          <a:lstStyle/>
          <a:p>
            <a:pPr algn="just">
              <a:lnSpc>
                <a:spcPts val="5816"/>
              </a:lnSpc>
            </a:pPr>
            <a:r>
              <a:rPr lang="en-US" sz="4199">
                <a:solidFill>
                  <a:srgbClr val="1836B2"/>
                </a:solidFill>
                <a:latin typeface="Fira Sans Medium"/>
              </a:rPr>
              <a:t>If students can address real problems in their social and environmental context, they will be able to make the connections between STEAM knowledge and their impact on  everyday life.</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972294" y="-1028702"/>
            <a:ext cx="9358012" cy="1028700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88457" y="-771126"/>
            <a:ext cx="9358012" cy="10287002"/>
          </a:xfrm>
          <a:prstGeom prst="rect">
            <a:avLst/>
          </a:prstGeom>
        </p:spPr>
      </p:pic>
      <p:pic>
        <p:nvPicPr>
          <p:cNvPr id="8" name="Immagine 7" descr="Immagine che contiene testo, grafica vettoriale, clipart">
            <a:extLst>
              <a:ext uri="{FF2B5EF4-FFF2-40B4-BE49-F238E27FC236}">
                <a16:creationId xmlns:a16="http://schemas.microsoft.com/office/drawing/2014/main" id="{15306466-0C8F-9B13-F3A2-C0CF5BA2D3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7C68270E-DBF7-04F9-5014-E2E3A5E614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75"/>
            <a:ext cx="16924915" cy="771125"/>
          </a:xfrm>
          <a:prstGeom prst="rect">
            <a:avLst/>
          </a:prstGeom>
        </p:spPr>
      </p:pic>
      <p:sp>
        <p:nvSpPr>
          <p:cNvPr id="3" name="TextBox 3"/>
          <p:cNvSpPr txBox="1"/>
          <p:nvPr/>
        </p:nvSpPr>
        <p:spPr>
          <a:xfrm>
            <a:off x="2906651" y="1891016"/>
            <a:ext cx="13724086" cy="1483995"/>
          </a:xfrm>
          <a:prstGeom prst="rect">
            <a:avLst/>
          </a:prstGeom>
        </p:spPr>
        <p:txBody>
          <a:bodyPr lIns="0" tIns="0" rIns="0" bIns="0" rtlCol="0" anchor="t">
            <a:spAutoFit/>
          </a:bodyPr>
          <a:lstStyle/>
          <a:p>
            <a:pPr algn="ctr">
              <a:lnSpc>
                <a:spcPts val="12180"/>
              </a:lnSpc>
            </a:pPr>
            <a:r>
              <a:rPr lang="en-US" sz="8700">
                <a:solidFill>
                  <a:srgbClr val="1836B2"/>
                </a:solidFill>
                <a:latin typeface="Fira Sans Medium Bold"/>
              </a:rPr>
              <a:t>What is PBL?</a:t>
            </a:r>
          </a:p>
        </p:txBody>
      </p:sp>
      <p:sp>
        <p:nvSpPr>
          <p:cNvPr id="6" name="TextBox 6"/>
          <p:cNvSpPr txBox="1"/>
          <p:nvPr/>
        </p:nvSpPr>
        <p:spPr>
          <a:xfrm>
            <a:off x="5808772" y="4114266"/>
            <a:ext cx="8440630" cy="3083174"/>
          </a:xfrm>
          <a:prstGeom prst="rect">
            <a:avLst/>
          </a:prstGeom>
        </p:spPr>
        <p:txBody>
          <a:bodyPr lIns="0" tIns="0" rIns="0" bIns="0" rtlCol="0" anchor="t">
            <a:spAutoFit/>
          </a:bodyPr>
          <a:lstStyle/>
          <a:p>
            <a:pPr algn="just">
              <a:lnSpc>
                <a:spcPts val="4102"/>
              </a:lnSpc>
            </a:pPr>
            <a:r>
              <a:rPr lang="en-US" sz="2962">
                <a:solidFill>
                  <a:srgbClr val="1836B2"/>
                </a:solidFill>
                <a:latin typeface="Fira Sans Medium"/>
              </a:rPr>
              <a:t>Project Based Learning is a teaching method in which students gain knowledge and skills by working for an extended period of time to investigate and respond to an authentic, engaging and complex question, problem, or challenge.</a:t>
            </a:r>
          </a:p>
        </p:txBody>
      </p:sp>
      <p:pic>
        <p:nvPicPr>
          <p:cNvPr id="7" name="Picture 7"/>
          <p:cNvPicPr>
            <a:picLocks noChangeAspect="1"/>
          </p:cNvPicPr>
          <p:nvPr/>
        </p:nvPicPr>
        <p:blipFill>
          <a:blip r:embed="rId4"/>
          <a:srcRect l="38496" r="5" b="4"/>
          <a:stretch>
            <a:fillRect/>
          </a:stretch>
        </p:blipFill>
        <p:spPr>
          <a:xfrm>
            <a:off x="-1093833" y="1141609"/>
            <a:ext cx="8000968" cy="8003781"/>
          </a:xfrm>
          <a:prstGeom prst="rect">
            <a:avLst/>
          </a:prstGeom>
        </p:spPr>
      </p:pic>
      <p:pic>
        <p:nvPicPr>
          <p:cNvPr id="8" name="Immagine 7" descr="Immagine che contiene testo, grafica vettoriale, clipart">
            <a:extLst>
              <a:ext uri="{FF2B5EF4-FFF2-40B4-BE49-F238E27FC236}">
                <a16:creationId xmlns:a16="http://schemas.microsoft.com/office/drawing/2014/main" id="{6123A858-9008-FF55-90CA-B8BF6761F9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F6732F3A-E95A-9271-05F4-EEC568982C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58354" y="1590752"/>
            <a:ext cx="11853449" cy="1349989"/>
            <a:chOff x="0" y="0"/>
            <a:chExt cx="15804598" cy="1799986"/>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9240" b="9240"/>
            <a:stretch>
              <a:fillRect/>
            </a:stretch>
          </p:blipFill>
          <p:spPr>
            <a:xfrm>
              <a:off x="0" y="0"/>
              <a:ext cx="15804598" cy="1799986"/>
            </a:xfrm>
            <a:prstGeom prst="rect">
              <a:avLst/>
            </a:prstGeom>
          </p:spPr>
        </p:pic>
        <p:sp>
          <p:nvSpPr>
            <p:cNvPr id="4" name="TextBox 4"/>
            <p:cNvSpPr txBox="1"/>
            <p:nvPr/>
          </p:nvSpPr>
          <p:spPr>
            <a:xfrm>
              <a:off x="514194" y="59672"/>
              <a:ext cx="11939270" cy="1547292"/>
            </a:xfrm>
            <a:prstGeom prst="rect">
              <a:avLst/>
            </a:prstGeom>
          </p:spPr>
          <p:txBody>
            <a:bodyPr lIns="0" tIns="0" rIns="0" bIns="0" rtlCol="0" anchor="t">
              <a:spAutoFit/>
            </a:bodyPr>
            <a:lstStyle/>
            <a:p>
              <a:pPr algn="l">
                <a:lnSpc>
                  <a:spcPts val="9799"/>
                </a:lnSpc>
              </a:pPr>
              <a:r>
                <a:rPr lang="en-US" sz="6999">
                  <a:solidFill>
                    <a:srgbClr val="FFFFFF"/>
                  </a:solidFill>
                  <a:latin typeface="Fira Sans Medium"/>
                </a:rPr>
                <a:t>Let's watch this video!</a:t>
              </a:r>
            </a:p>
          </p:txBody>
        </p:sp>
      </p:grpSp>
      <p:pic>
        <p:nvPicPr>
          <p:cNvPr id="7" name="Picture 7"/>
          <p:cNvPicPr>
            <a:picLocks noChangeAspect="1"/>
          </p:cNvPicPr>
          <p:nvPr>
            <a:videoFile r:link="rId1"/>
          </p:nvPr>
        </p:nvPicPr>
        <p:blipFill>
          <a:blip r:embed="rId5"/>
          <a:stretch>
            <a:fillRect/>
          </a:stretch>
        </p:blipFill>
        <p:spPr>
          <a:xfrm>
            <a:off x="3790465" y="3429972"/>
            <a:ext cx="10361473" cy="5828328"/>
          </a:xfrm>
          <a:prstGeom prst="rect">
            <a:avLst/>
          </a:prstGeom>
        </p:spPr>
      </p:pic>
      <p:pic>
        <p:nvPicPr>
          <p:cNvPr id="8" name="Immagine 7" descr="Immagine che contiene testo, grafica vettoriale, clipart">
            <a:extLst>
              <a:ext uri="{FF2B5EF4-FFF2-40B4-BE49-F238E27FC236}">
                <a16:creationId xmlns:a16="http://schemas.microsoft.com/office/drawing/2014/main" id="{B1FA46E5-9D01-4B55-FF35-5B4732FCA5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C11D1022-51E8-725A-9D59-AA0FBDBBFB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0373" y="2057400"/>
            <a:ext cx="12352120" cy="82296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1152" y="9515866"/>
            <a:ext cx="16924915" cy="771134"/>
          </a:xfrm>
          <a:prstGeom prst="rect">
            <a:avLst/>
          </a:prstGeom>
        </p:spPr>
      </p:pic>
      <p:grpSp>
        <p:nvGrpSpPr>
          <p:cNvPr id="6" name="Group 6"/>
          <p:cNvGrpSpPr/>
          <p:nvPr/>
        </p:nvGrpSpPr>
        <p:grpSpPr>
          <a:xfrm>
            <a:off x="5714579" y="2421098"/>
            <a:ext cx="7606470" cy="1427961"/>
            <a:chOff x="0" y="0"/>
            <a:chExt cx="11960340" cy="2245312"/>
          </a:xfrm>
        </p:grpSpPr>
        <p:sp>
          <p:nvSpPr>
            <p:cNvPr id="7" name="Freeform 7"/>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grpSp>
        <p:nvGrpSpPr>
          <p:cNvPr id="8" name="Group 8"/>
          <p:cNvGrpSpPr/>
          <p:nvPr/>
        </p:nvGrpSpPr>
        <p:grpSpPr>
          <a:xfrm>
            <a:off x="5714579" y="4206050"/>
            <a:ext cx="7606470" cy="1427961"/>
            <a:chOff x="0" y="0"/>
            <a:chExt cx="11960340" cy="2245312"/>
          </a:xfrm>
        </p:grpSpPr>
        <p:sp>
          <p:nvSpPr>
            <p:cNvPr id="9" name="Freeform 9"/>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grpSp>
        <p:nvGrpSpPr>
          <p:cNvPr id="10" name="Group 10"/>
          <p:cNvGrpSpPr/>
          <p:nvPr/>
        </p:nvGrpSpPr>
        <p:grpSpPr>
          <a:xfrm>
            <a:off x="5714579" y="5991003"/>
            <a:ext cx="7606470" cy="1427961"/>
            <a:chOff x="0" y="0"/>
            <a:chExt cx="11960340" cy="2245312"/>
          </a:xfrm>
        </p:grpSpPr>
        <p:sp>
          <p:nvSpPr>
            <p:cNvPr id="11" name="Freeform 11"/>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grpSp>
        <p:nvGrpSpPr>
          <p:cNvPr id="12" name="Group 12"/>
          <p:cNvGrpSpPr/>
          <p:nvPr/>
        </p:nvGrpSpPr>
        <p:grpSpPr>
          <a:xfrm>
            <a:off x="5714579" y="7775955"/>
            <a:ext cx="7606470" cy="1427961"/>
            <a:chOff x="0" y="0"/>
            <a:chExt cx="11960340" cy="2245312"/>
          </a:xfrm>
        </p:grpSpPr>
        <p:sp>
          <p:nvSpPr>
            <p:cNvPr id="13" name="Freeform 13"/>
            <p:cNvSpPr/>
            <p:nvPr/>
          </p:nvSpPr>
          <p:spPr>
            <a:xfrm>
              <a:off x="0" y="0"/>
              <a:ext cx="11960352" cy="2245360"/>
            </a:xfrm>
            <a:custGeom>
              <a:avLst/>
              <a:gdLst/>
              <a:ahLst/>
              <a:cxnLst/>
              <a:rect l="l" t="t" r="r" b="b"/>
              <a:pathLst>
                <a:path w="11960352" h="2245360">
                  <a:moveTo>
                    <a:pt x="0" y="224536"/>
                  </a:moveTo>
                  <a:cubicBezTo>
                    <a:pt x="0" y="100584"/>
                    <a:pt x="100584" y="0"/>
                    <a:pt x="224536" y="0"/>
                  </a:cubicBezTo>
                  <a:lnTo>
                    <a:pt x="11735816" y="0"/>
                  </a:lnTo>
                  <a:cubicBezTo>
                    <a:pt x="11859768" y="0"/>
                    <a:pt x="11960352" y="100584"/>
                    <a:pt x="11960352" y="224536"/>
                  </a:cubicBezTo>
                  <a:lnTo>
                    <a:pt x="11960352" y="2020824"/>
                  </a:lnTo>
                  <a:cubicBezTo>
                    <a:pt x="11960352" y="2144776"/>
                    <a:pt x="11859768" y="2245360"/>
                    <a:pt x="11735816" y="2245360"/>
                  </a:cubicBezTo>
                  <a:lnTo>
                    <a:pt x="224536" y="2245360"/>
                  </a:lnTo>
                  <a:cubicBezTo>
                    <a:pt x="100584" y="2245360"/>
                    <a:pt x="0" y="2144776"/>
                    <a:pt x="0" y="2020824"/>
                  </a:cubicBezTo>
                  <a:close/>
                </a:path>
              </a:pathLst>
            </a:custGeom>
            <a:solidFill>
              <a:srgbClr val="EFE2F8"/>
            </a:solidFill>
          </p:spPr>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38460" y="2852700"/>
            <a:ext cx="662295" cy="564757"/>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95891" y="4538636"/>
            <a:ext cx="736025" cy="736025"/>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256702" y="6319811"/>
            <a:ext cx="782903" cy="6620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236433" y="8127862"/>
            <a:ext cx="829442" cy="679106"/>
          </a:xfrm>
          <a:prstGeom prst="rect">
            <a:avLst/>
          </a:prstGeom>
        </p:spPr>
      </p:pic>
      <p:sp>
        <p:nvSpPr>
          <p:cNvPr id="18" name="TextBox 18"/>
          <p:cNvSpPr txBox="1"/>
          <p:nvPr/>
        </p:nvSpPr>
        <p:spPr>
          <a:xfrm>
            <a:off x="6256702" y="461581"/>
            <a:ext cx="6522225" cy="1483995"/>
          </a:xfrm>
          <a:prstGeom prst="rect">
            <a:avLst/>
          </a:prstGeom>
        </p:spPr>
        <p:txBody>
          <a:bodyPr lIns="0" tIns="0" rIns="0" bIns="0" rtlCol="0" anchor="t">
            <a:spAutoFit/>
          </a:bodyPr>
          <a:lstStyle/>
          <a:p>
            <a:pPr algn="l">
              <a:lnSpc>
                <a:spcPts val="12180"/>
              </a:lnSpc>
            </a:pPr>
            <a:r>
              <a:rPr lang="en-US" sz="8700">
                <a:solidFill>
                  <a:srgbClr val="1836B2"/>
                </a:solidFill>
                <a:latin typeface="Fira Sans Medium Bold"/>
              </a:rPr>
              <a:t>To sum up...</a:t>
            </a:r>
          </a:p>
        </p:txBody>
      </p:sp>
      <p:sp>
        <p:nvSpPr>
          <p:cNvPr id="19" name="TextBox 19"/>
          <p:cNvSpPr txBox="1"/>
          <p:nvPr/>
        </p:nvSpPr>
        <p:spPr>
          <a:xfrm>
            <a:off x="7460587" y="2750710"/>
            <a:ext cx="5763748" cy="733425"/>
          </a:xfrm>
          <a:prstGeom prst="rect">
            <a:avLst/>
          </a:prstGeom>
        </p:spPr>
        <p:txBody>
          <a:bodyPr lIns="0" tIns="0" rIns="0" bIns="0" rtlCol="0" anchor="t">
            <a:spAutoFit/>
          </a:bodyPr>
          <a:lstStyle/>
          <a:p>
            <a:pPr algn="l">
              <a:lnSpc>
                <a:spcPts val="2900"/>
              </a:lnSpc>
            </a:pPr>
            <a:r>
              <a:rPr lang="en-US" sz="2416" dirty="0">
                <a:solidFill>
                  <a:srgbClr val="043296"/>
                </a:solidFill>
                <a:latin typeface="Fira Sans Medium"/>
              </a:rPr>
              <a:t>Students have to solve a real-life problem</a:t>
            </a:r>
          </a:p>
        </p:txBody>
      </p:sp>
      <p:sp>
        <p:nvSpPr>
          <p:cNvPr id="20" name="TextBox 20"/>
          <p:cNvSpPr txBox="1"/>
          <p:nvPr/>
        </p:nvSpPr>
        <p:spPr>
          <a:xfrm>
            <a:off x="7460587" y="4541236"/>
            <a:ext cx="5763748" cy="733425"/>
          </a:xfrm>
          <a:prstGeom prst="rect">
            <a:avLst/>
          </a:prstGeom>
        </p:spPr>
        <p:txBody>
          <a:bodyPr lIns="0" tIns="0" rIns="0" bIns="0" rtlCol="0" anchor="t">
            <a:spAutoFit/>
          </a:bodyPr>
          <a:lstStyle/>
          <a:p>
            <a:pPr algn="l">
              <a:lnSpc>
                <a:spcPts val="2900"/>
              </a:lnSpc>
            </a:pPr>
            <a:r>
              <a:rPr lang="en-US" sz="2416" dirty="0">
                <a:solidFill>
                  <a:srgbClr val="043296"/>
                </a:solidFill>
                <a:latin typeface="Fira Sans Medium"/>
              </a:rPr>
              <a:t>They do researches and together find a solution to the inquiry.</a:t>
            </a:r>
          </a:p>
        </p:txBody>
      </p:sp>
      <p:sp>
        <p:nvSpPr>
          <p:cNvPr id="21" name="TextBox 21"/>
          <p:cNvSpPr txBox="1"/>
          <p:nvPr/>
        </p:nvSpPr>
        <p:spPr>
          <a:xfrm>
            <a:off x="7460587" y="6147856"/>
            <a:ext cx="5763748" cy="1095375"/>
          </a:xfrm>
          <a:prstGeom prst="rect">
            <a:avLst/>
          </a:prstGeom>
        </p:spPr>
        <p:txBody>
          <a:bodyPr lIns="0" tIns="0" rIns="0" bIns="0" rtlCol="0" anchor="t">
            <a:spAutoFit/>
          </a:bodyPr>
          <a:lstStyle/>
          <a:p>
            <a:pPr algn="l">
              <a:lnSpc>
                <a:spcPts val="2900"/>
              </a:lnSpc>
            </a:pPr>
            <a:r>
              <a:rPr lang="en-US" sz="2416" dirty="0">
                <a:solidFill>
                  <a:srgbClr val="043296"/>
                </a:solidFill>
                <a:latin typeface="Fira Sans Medium"/>
              </a:rPr>
              <a:t>They combine their previous knowledge with their researches and with what they are learning</a:t>
            </a:r>
          </a:p>
        </p:txBody>
      </p:sp>
      <p:sp>
        <p:nvSpPr>
          <p:cNvPr id="22" name="TextBox 22"/>
          <p:cNvSpPr txBox="1"/>
          <p:nvPr/>
        </p:nvSpPr>
        <p:spPr>
          <a:xfrm>
            <a:off x="7460587" y="8094430"/>
            <a:ext cx="5763748" cy="736444"/>
          </a:xfrm>
          <a:prstGeom prst="rect">
            <a:avLst/>
          </a:prstGeom>
        </p:spPr>
        <p:txBody>
          <a:bodyPr lIns="0" tIns="0" rIns="0" bIns="0" rtlCol="0" anchor="t">
            <a:spAutoFit/>
          </a:bodyPr>
          <a:lstStyle/>
          <a:p>
            <a:pPr algn="l">
              <a:lnSpc>
                <a:spcPts val="2900"/>
              </a:lnSpc>
            </a:pPr>
            <a:r>
              <a:rPr lang="en-US" sz="2416">
                <a:solidFill>
                  <a:srgbClr val="043296"/>
                </a:solidFill>
                <a:latin typeface="Fira Sans Medium"/>
              </a:rPr>
              <a:t>Students present their solution to an audience</a:t>
            </a:r>
          </a:p>
        </p:txBody>
      </p:sp>
      <p:pic>
        <p:nvPicPr>
          <p:cNvPr id="23" name="Immagine 22" descr="Immagine che contiene testo, grafica vettoriale, clipart">
            <a:extLst>
              <a:ext uri="{FF2B5EF4-FFF2-40B4-BE49-F238E27FC236}">
                <a16:creationId xmlns:a16="http://schemas.microsoft.com/office/drawing/2014/main" id="{A6C2BBD3-B8B3-28BF-8336-CA8AC7A2AD2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24" name="Immagine 23" descr="Immagine che contiene testo">
            <a:extLst>
              <a:ext uri="{FF2B5EF4-FFF2-40B4-BE49-F238E27FC236}">
                <a16:creationId xmlns:a16="http://schemas.microsoft.com/office/drawing/2014/main" id="{68292953-B2EA-80B0-C4CC-281CF84F534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152" y="9515866"/>
            <a:ext cx="16924915" cy="771134"/>
          </a:xfrm>
          <a:prstGeom prst="rect">
            <a:avLst/>
          </a:prstGeom>
        </p:spPr>
      </p:pic>
      <p:sp>
        <p:nvSpPr>
          <p:cNvPr id="3" name="TextBox 3"/>
          <p:cNvSpPr txBox="1"/>
          <p:nvPr/>
        </p:nvSpPr>
        <p:spPr>
          <a:xfrm>
            <a:off x="1959190" y="1864588"/>
            <a:ext cx="6522225" cy="1483995"/>
          </a:xfrm>
          <a:prstGeom prst="rect">
            <a:avLst/>
          </a:prstGeom>
        </p:spPr>
        <p:txBody>
          <a:bodyPr lIns="0" tIns="0" rIns="0" bIns="0" rtlCol="0" anchor="t">
            <a:spAutoFit/>
          </a:bodyPr>
          <a:lstStyle/>
          <a:p>
            <a:pPr algn="l">
              <a:lnSpc>
                <a:spcPts val="12180"/>
              </a:lnSpc>
            </a:pPr>
            <a:r>
              <a:rPr lang="en-US" sz="8700">
                <a:solidFill>
                  <a:srgbClr val="1836B2"/>
                </a:solidFill>
                <a:latin typeface="Fira Sans Medium Bold"/>
              </a:rPr>
              <a:t>PBL is:</a:t>
            </a:r>
          </a:p>
        </p:txBody>
      </p:sp>
      <p:pic>
        <p:nvPicPr>
          <p:cNvPr id="6" name="Picture 6"/>
          <p:cNvPicPr>
            <a:picLocks noChangeAspect="1"/>
          </p:cNvPicPr>
          <p:nvPr/>
        </p:nvPicPr>
        <p:blipFill>
          <a:blip r:embed="rId4"/>
          <a:srcRect/>
          <a:stretch>
            <a:fillRect/>
          </a:stretch>
        </p:blipFill>
        <p:spPr>
          <a:xfrm>
            <a:off x="7867136" y="2373661"/>
            <a:ext cx="8822452" cy="5539678"/>
          </a:xfrm>
          <a:prstGeom prst="rect">
            <a:avLst/>
          </a:prstGeom>
        </p:spPr>
      </p:pic>
      <p:sp>
        <p:nvSpPr>
          <p:cNvPr id="7" name="TextBox 7"/>
          <p:cNvSpPr txBox="1"/>
          <p:nvPr/>
        </p:nvSpPr>
        <p:spPr>
          <a:xfrm>
            <a:off x="1588457" y="4119485"/>
            <a:ext cx="5951788" cy="2475357"/>
          </a:xfrm>
          <a:prstGeom prst="rect">
            <a:avLst/>
          </a:prstGeom>
        </p:spPr>
        <p:txBody>
          <a:bodyPr lIns="0" tIns="0" rIns="0" bIns="0" rtlCol="0" anchor="t">
            <a:spAutoFit/>
          </a:bodyPr>
          <a:lstStyle/>
          <a:p>
            <a:pPr marL="705802" lvl="1" indent="-352901" algn="l">
              <a:lnSpc>
                <a:spcPts val="4914"/>
              </a:lnSpc>
              <a:buFont typeface="Arial"/>
              <a:buChar char="•"/>
            </a:pPr>
            <a:r>
              <a:rPr lang="en-US" sz="3900">
                <a:solidFill>
                  <a:srgbClr val="043296"/>
                </a:solidFill>
                <a:latin typeface="Fira Sans Medium"/>
              </a:rPr>
              <a:t>Interdisciplinary</a:t>
            </a:r>
          </a:p>
          <a:p>
            <a:pPr marL="705802" lvl="1" indent="-352901" algn="l">
              <a:lnSpc>
                <a:spcPts val="4914"/>
              </a:lnSpc>
              <a:buFont typeface="Arial"/>
              <a:buChar char="•"/>
            </a:pPr>
            <a:r>
              <a:rPr lang="en-US" sz="3900">
                <a:solidFill>
                  <a:srgbClr val="043296"/>
                </a:solidFill>
                <a:latin typeface="Fira Sans Medium"/>
              </a:rPr>
              <a:t>Challenging</a:t>
            </a:r>
          </a:p>
          <a:p>
            <a:pPr marL="705802" lvl="1" indent="-352901" algn="l">
              <a:lnSpc>
                <a:spcPts val="4914"/>
              </a:lnSpc>
              <a:buFont typeface="Arial"/>
              <a:buChar char="•"/>
            </a:pPr>
            <a:r>
              <a:rPr lang="en-US" sz="3900">
                <a:solidFill>
                  <a:srgbClr val="043296"/>
                </a:solidFill>
                <a:latin typeface="Fira Sans Medium"/>
              </a:rPr>
              <a:t>Connected to real-life</a:t>
            </a:r>
          </a:p>
          <a:p>
            <a:pPr marL="705802" lvl="1" indent="-352901" algn="l">
              <a:lnSpc>
                <a:spcPts val="4914"/>
              </a:lnSpc>
              <a:buFont typeface="Arial"/>
              <a:buChar char="•"/>
            </a:pPr>
            <a:r>
              <a:rPr lang="en-US" sz="3900">
                <a:solidFill>
                  <a:srgbClr val="043296"/>
                </a:solidFill>
                <a:latin typeface="Fira Sans Medium"/>
              </a:rPr>
              <a:t>Self-Directed</a:t>
            </a:r>
          </a:p>
        </p:txBody>
      </p:sp>
      <p:pic>
        <p:nvPicPr>
          <p:cNvPr id="8" name="Immagine 7" descr="Immagine che contiene testo, grafica vettoriale, clipart">
            <a:extLst>
              <a:ext uri="{FF2B5EF4-FFF2-40B4-BE49-F238E27FC236}">
                <a16:creationId xmlns:a16="http://schemas.microsoft.com/office/drawing/2014/main" id="{A09C6301-F872-50CA-65DF-C680AF11ED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2" y="114300"/>
            <a:ext cx="1376248" cy="894561"/>
          </a:xfrm>
          <a:prstGeom prst="rect">
            <a:avLst/>
          </a:prstGeom>
        </p:spPr>
      </p:pic>
      <p:pic>
        <p:nvPicPr>
          <p:cNvPr id="9" name="Immagine 8" descr="Immagine che contiene testo">
            <a:extLst>
              <a:ext uri="{FF2B5EF4-FFF2-40B4-BE49-F238E27FC236}">
                <a16:creationId xmlns:a16="http://schemas.microsoft.com/office/drawing/2014/main" id="{397FD9C5-E8EB-0826-1754-39CFEB3C71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600" y="361003"/>
            <a:ext cx="2819400" cy="5914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1059</Words>
  <Application>Microsoft Office PowerPoint</Application>
  <PresentationFormat>Personalizzato</PresentationFormat>
  <Paragraphs>135</Paragraphs>
  <Slides>30</Slides>
  <Notes>0</Notes>
  <HiddenSlides>0</HiddenSlides>
  <MMClips>2</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Fira Sans Light Bold</vt:lpstr>
      <vt:lpstr>Montserrat</vt:lpstr>
      <vt:lpstr>Calibri</vt:lpstr>
      <vt:lpstr>Fira Sans Medium</vt:lpstr>
      <vt:lpstr>Arial</vt:lpstr>
      <vt:lpstr>Fira Sans Medium Bold</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Lesson 2.pdf</dc:title>
  <cp:lastModifiedBy>Carmine Picone</cp:lastModifiedBy>
  <cp:revision>10</cp:revision>
  <dcterms:created xsi:type="dcterms:W3CDTF">2006-08-16T00:00:00Z</dcterms:created>
  <dcterms:modified xsi:type="dcterms:W3CDTF">2023-02-20T10:38:20Z</dcterms:modified>
  <dc:identifier>DAFYGcFoV8E</dc:identifier>
</cp:coreProperties>
</file>