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8288000" cy="10287000"/>
  <p:notesSz cx="6858000" cy="9144000"/>
  <p:embeddedFontLst>
    <p:embeddedFont>
      <p:font typeface="Calibri" panose="020F0502020204030204" pitchFamily="34" charset="0"/>
      <p:regular r:id="rId31"/>
      <p:bold r:id="rId32"/>
      <p:italic r:id="rId33"/>
      <p:boldItalic r:id="rId34"/>
    </p:embeddedFont>
    <p:embeddedFont>
      <p:font typeface="Fira Sans" panose="020B0503050000020004" pitchFamily="34" charset="0"/>
      <p:regular r:id="rId35"/>
      <p:bold r:id="rId36"/>
      <p:italic r:id="rId37"/>
      <p:boldItalic r:id="rId38"/>
    </p:embeddedFont>
    <p:embeddedFont>
      <p:font typeface="Fira Sans Light Bold" panose="020B0604020202020204" charset="0"/>
      <p:regular r:id="rId39"/>
    </p:embeddedFont>
    <p:embeddedFont>
      <p:font typeface="Fira Sans Medium" panose="020B0603050000020004" pitchFamily="34" charset="0"/>
      <p:regular r:id="rId40"/>
      <p:italic r:id="rId41"/>
    </p:embeddedFont>
    <p:embeddedFont>
      <p:font typeface="Fira Sans Medium Bold" panose="020B0604020202020204" charset="0"/>
      <p:regular r:id="rId42"/>
    </p:embeddedFont>
    <p:embeddedFont>
      <p:font typeface="Fira Sans Medium Bold Italics" panose="020B0604020202020204" charset="0"/>
      <p:regular r:id="rId43"/>
    </p:embeddedFont>
    <p:embeddedFont>
      <p:font typeface="Montserrat" panose="00000500000000000000" pitchFamily="50"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81" d="100"/>
          <a:sy n="81" d="100"/>
        </p:scale>
        <p:origin x="6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67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8.svg"/><Relationship Id="rId7" Type="http://schemas.openxmlformats.org/officeDocument/2006/relationships/image" Target="../media/image9.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18.sv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5" Type="http://schemas.openxmlformats.org/officeDocument/2006/relationships/image" Target="../media/image10.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41.sv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7.png"/><Relationship Id="rId7" Type="http://schemas.openxmlformats.org/officeDocument/2006/relationships/image" Target="../media/image44.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hyperlink" Target="https://www.ed.gov/stem" TargetMode="External"/><Relationship Id="rId4" Type="http://schemas.openxmlformats.org/officeDocument/2006/relationships/image" Target="../media/image18.svg"/><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7.svg"/><Relationship Id="rId7" Type="http://schemas.openxmlformats.org/officeDocument/2006/relationships/image" Target="../media/image9.jpe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8.svg"/><Relationship Id="rId7" Type="http://schemas.openxmlformats.org/officeDocument/2006/relationships/image" Target="../media/image9.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8.svg"/><Relationship Id="rId7" Type="http://schemas.openxmlformats.org/officeDocument/2006/relationships/image" Target="../media/image9.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47.sv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8.svg"/><Relationship Id="rId7" Type="http://schemas.openxmlformats.org/officeDocument/2006/relationships/image" Target="../media/image9.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8.svg"/><Relationship Id="rId7" Type="http://schemas.openxmlformats.org/officeDocument/2006/relationships/image" Target="../media/image9.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2.svg"/><Relationship Id="rId7" Type="http://schemas.openxmlformats.org/officeDocument/2006/relationships/image" Target="../media/image62.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2.svg"/><Relationship Id="rId7" Type="http://schemas.openxmlformats.org/officeDocument/2006/relationships/image" Target="../media/image64.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7.sv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7.sv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2.svg"/><Relationship Id="rId7" Type="http://schemas.openxmlformats.org/officeDocument/2006/relationships/image" Target="../media/image66.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2.svg"/><Relationship Id="rId7" Type="http://schemas.openxmlformats.org/officeDocument/2006/relationships/image" Target="../media/image9.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9.jpeg"/><Relationship Id="rId3" Type="http://schemas.openxmlformats.org/officeDocument/2006/relationships/image" Target="../media/image18.sv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svg"/><Relationship Id="rId7" Type="http://schemas.openxmlformats.org/officeDocument/2006/relationships/image" Target="../media/image9.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15.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22.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8.svg"/><Relationship Id="rId7"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69288" y="4028456"/>
            <a:ext cx="10182206" cy="6322038"/>
          </a:xfrm>
          <a:prstGeom prst="rect">
            <a:avLst/>
          </a:prstGeom>
        </p:spPr>
      </p:pic>
      <p:pic>
        <p:nvPicPr>
          <p:cNvPr id="4" name="Picture 4"/>
          <p:cNvPicPr>
            <a:picLocks noChangeAspect="1"/>
          </p:cNvPicPr>
          <p:nvPr/>
        </p:nvPicPr>
        <p:blipFill>
          <a:blip r:embed="rId4"/>
          <a:srcRect/>
          <a:stretch>
            <a:fillRect/>
          </a:stretch>
        </p:blipFill>
        <p:spPr>
          <a:xfrm>
            <a:off x="4846646" y="9005234"/>
            <a:ext cx="1477179" cy="1091266"/>
          </a:xfrm>
          <a:prstGeom prst="rect">
            <a:avLst/>
          </a:prstGeom>
        </p:spPr>
      </p:pic>
      <p:sp>
        <p:nvSpPr>
          <p:cNvPr id="6" name="TextBox 6"/>
          <p:cNvSpPr txBox="1"/>
          <p:nvPr/>
        </p:nvSpPr>
        <p:spPr>
          <a:xfrm>
            <a:off x="1028700" y="5203831"/>
            <a:ext cx="9113072" cy="1474667"/>
          </a:xfrm>
          <a:prstGeom prst="rect">
            <a:avLst/>
          </a:prstGeom>
        </p:spPr>
        <p:txBody>
          <a:bodyPr lIns="0" tIns="0" rIns="0" bIns="0" rtlCol="0" anchor="t">
            <a:spAutoFit/>
          </a:bodyPr>
          <a:lstStyle/>
          <a:p>
            <a:pPr algn="l">
              <a:lnSpc>
                <a:spcPts val="5998"/>
              </a:lnSpc>
            </a:pPr>
            <a:r>
              <a:rPr lang="en-US" sz="4299" spc="128" dirty="0">
                <a:solidFill>
                  <a:srgbClr val="043296"/>
                </a:solidFill>
                <a:latin typeface="Fira Sans Light Bold"/>
              </a:rPr>
              <a:t>Blended Training course for primary teachers</a:t>
            </a:r>
          </a:p>
        </p:txBody>
      </p:sp>
      <p:sp>
        <p:nvSpPr>
          <p:cNvPr id="7" name="TextBox 7"/>
          <p:cNvSpPr txBox="1"/>
          <p:nvPr/>
        </p:nvSpPr>
        <p:spPr>
          <a:xfrm>
            <a:off x="1138368" y="1722115"/>
            <a:ext cx="15168432" cy="596913"/>
          </a:xfrm>
          <a:prstGeom prst="rect">
            <a:avLst/>
          </a:prstGeom>
        </p:spPr>
        <p:txBody>
          <a:bodyPr lIns="0" tIns="0" rIns="0" bIns="0" rtlCol="0" anchor="t">
            <a:spAutoFit/>
          </a:bodyPr>
          <a:lstStyle/>
          <a:p>
            <a:pPr algn="l">
              <a:lnSpc>
                <a:spcPts val="4899"/>
              </a:lnSpc>
            </a:pPr>
            <a:r>
              <a:rPr lang="en-US" sz="3499" spc="104" dirty="0">
                <a:solidFill>
                  <a:srgbClr val="A066CB"/>
                </a:solidFill>
                <a:latin typeface="Fira Sans Medium Bold"/>
              </a:rPr>
              <a:t>SPACE*LAB Erasmus+ Project 2021-1-IT02-KA220-SCH-000032535</a:t>
            </a:r>
          </a:p>
        </p:txBody>
      </p:sp>
      <p:sp>
        <p:nvSpPr>
          <p:cNvPr id="8" name="TextBox 8"/>
          <p:cNvSpPr txBox="1"/>
          <p:nvPr/>
        </p:nvSpPr>
        <p:spPr>
          <a:xfrm>
            <a:off x="1028700" y="3314700"/>
            <a:ext cx="8491579" cy="1965331"/>
          </a:xfrm>
          <a:prstGeom prst="rect">
            <a:avLst/>
          </a:prstGeom>
        </p:spPr>
        <p:txBody>
          <a:bodyPr lIns="0" tIns="0" rIns="0" bIns="0" rtlCol="0" anchor="t">
            <a:spAutoFit/>
          </a:bodyPr>
          <a:lstStyle/>
          <a:p>
            <a:pPr algn="l">
              <a:lnSpc>
                <a:spcPts val="16099"/>
              </a:lnSpc>
            </a:pPr>
            <a:r>
              <a:rPr lang="en-US" sz="11499" dirty="0">
                <a:solidFill>
                  <a:srgbClr val="1836B2"/>
                </a:solidFill>
                <a:latin typeface="Montserrat"/>
              </a:rPr>
              <a:t>SPACE*Lab </a:t>
            </a:r>
          </a:p>
        </p:txBody>
      </p:sp>
      <p:sp>
        <p:nvSpPr>
          <p:cNvPr id="9" name="TextBox 9"/>
          <p:cNvSpPr txBox="1"/>
          <p:nvPr/>
        </p:nvSpPr>
        <p:spPr>
          <a:xfrm>
            <a:off x="3476413" y="621030"/>
            <a:ext cx="11335174" cy="407670"/>
          </a:xfrm>
          <a:prstGeom prst="rect">
            <a:avLst/>
          </a:prstGeom>
        </p:spPr>
        <p:txBody>
          <a:bodyPr lIns="0" tIns="0" rIns="0" bIns="0" rtlCol="0" anchor="t">
            <a:spAutoFit/>
          </a:bodyPr>
          <a:lstStyle/>
          <a:p>
            <a:pPr algn="ctr">
              <a:lnSpc>
                <a:spcPts val="1679"/>
              </a:lnSpc>
              <a:spcBef>
                <a:spcPct val="0"/>
              </a:spcBef>
            </a:pPr>
            <a:r>
              <a:rPr lang="en-US" sz="1200">
                <a:solidFill>
                  <a:srgbClr val="000000"/>
                </a:solidFill>
                <a:latin typeface="Fira Sans Medium"/>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pic>
        <p:nvPicPr>
          <p:cNvPr id="11" name="Immagine 10" descr="Immagine che contiene testo">
            <a:extLst>
              <a:ext uri="{FF2B5EF4-FFF2-40B4-BE49-F238E27FC236}">
                <a16:creationId xmlns:a16="http://schemas.microsoft.com/office/drawing/2014/main" id="{7F98675D-0C6C-A7CD-9417-B9E559B02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8700" y="9184422"/>
            <a:ext cx="3589136" cy="752983"/>
          </a:xfrm>
          <a:prstGeom prst="rect">
            <a:avLst/>
          </a:prstGeom>
        </p:spPr>
      </p:pic>
      <p:pic>
        <p:nvPicPr>
          <p:cNvPr id="13" name="Immagine 12" descr="Immagine che contiene testo, grafica vettoriale, clipart">
            <a:extLst>
              <a:ext uri="{FF2B5EF4-FFF2-40B4-BE49-F238E27FC236}">
                <a16:creationId xmlns:a16="http://schemas.microsoft.com/office/drawing/2014/main" id="{9CEAA26D-AFC1-4790-041E-FF400498E4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6886" y="2705100"/>
            <a:ext cx="3429000" cy="22288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84418" y="1025576"/>
            <a:ext cx="12203582" cy="1704975"/>
          </a:xfrm>
          <a:prstGeom prst="rect">
            <a:avLst/>
          </a:prstGeom>
        </p:spPr>
      </p:pic>
      <p:sp>
        <p:nvSpPr>
          <p:cNvPr id="3" name="TextBox 3"/>
          <p:cNvSpPr txBox="1"/>
          <p:nvPr/>
        </p:nvSpPr>
        <p:spPr>
          <a:xfrm>
            <a:off x="7274709" y="1289542"/>
            <a:ext cx="8293017" cy="1193806"/>
          </a:xfrm>
          <a:prstGeom prst="rect">
            <a:avLst/>
          </a:prstGeom>
        </p:spPr>
        <p:txBody>
          <a:bodyPr lIns="0" tIns="0" rIns="0" bIns="0" rtlCol="0" anchor="t">
            <a:spAutoFit/>
          </a:bodyPr>
          <a:lstStyle/>
          <a:p>
            <a:pPr algn="l">
              <a:lnSpc>
                <a:spcPts val="9799"/>
              </a:lnSpc>
            </a:pPr>
            <a:r>
              <a:rPr lang="en-US" sz="6999">
                <a:solidFill>
                  <a:srgbClr val="FFFFFF"/>
                </a:solidFill>
                <a:latin typeface="Fira Sans Medium"/>
              </a:rPr>
              <a:t>Literacy skills </a:t>
            </a:r>
          </a:p>
        </p:txBody>
      </p:sp>
      <p:grpSp>
        <p:nvGrpSpPr>
          <p:cNvPr id="6" name="Group 6"/>
          <p:cNvGrpSpPr/>
          <p:nvPr/>
        </p:nvGrpSpPr>
        <p:grpSpPr>
          <a:xfrm>
            <a:off x="1930400" y="3318195"/>
            <a:ext cx="14427199" cy="1753920"/>
            <a:chOff x="0" y="0"/>
            <a:chExt cx="19236266" cy="2338560"/>
          </a:xfrm>
        </p:grpSpPr>
        <p:sp>
          <p:nvSpPr>
            <p:cNvPr id="7" name="Freeform 7"/>
            <p:cNvSpPr/>
            <p:nvPr/>
          </p:nvSpPr>
          <p:spPr>
            <a:xfrm>
              <a:off x="0" y="0"/>
              <a:ext cx="19236182" cy="2338578"/>
            </a:xfrm>
            <a:custGeom>
              <a:avLst/>
              <a:gdLst/>
              <a:ahLst/>
              <a:cxnLst/>
              <a:rect l="l" t="t" r="r" b="b"/>
              <a:pathLst>
                <a:path w="19236182" h="2338578">
                  <a:moveTo>
                    <a:pt x="0" y="233807"/>
                  </a:moveTo>
                  <a:cubicBezTo>
                    <a:pt x="0" y="104648"/>
                    <a:pt x="104648" y="0"/>
                    <a:pt x="233807" y="0"/>
                  </a:cubicBezTo>
                  <a:lnTo>
                    <a:pt x="19002375" y="0"/>
                  </a:lnTo>
                  <a:cubicBezTo>
                    <a:pt x="19131535" y="0"/>
                    <a:pt x="19236182" y="104648"/>
                    <a:pt x="19236182" y="233807"/>
                  </a:cubicBezTo>
                  <a:lnTo>
                    <a:pt x="19236182" y="2104644"/>
                  </a:lnTo>
                  <a:cubicBezTo>
                    <a:pt x="19236182" y="2233803"/>
                    <a:pt x="19131535" y="2338451"/>
                    <a:pt x="19002375" y="2338451"/>
                  </a:cubicBezTo>
                  <a:lnTo>
                    <a:pt x="233807" y="2338451"/>
                  </a:lnTo>
                  <a:cubicBezTo>
                    <a:pt x="104648" y="2338578"/>
                    <a:pt x="0" y="2233803"/>
                    <a:pt x="0" y="2104644"/>
                  </a:cubicBezTo>
                  <a:close/>
                </a:path>
              </a:pathLst>
            </a:custGeom>
            <a:solidFill>
              <a:srgbClr val="EFE2F8"/>
            </a:solidFill>
          </p:spPr>
        </p:sp>
      </p:grpSp>
      <p:grpSp>
        <p:nvGrpSpPr>
          <p:cNvPr id="8" name="Group 8"/>
          <p:cNvGrpSpPr/>
          <p:nvPr/>
        </p:nvGrpSpPr>
        <p:grpSpPr>
          <a:xfrm>
            <a:off x="2460960" y="3712827"/>
            <a:ext cx="964656" cy="964656"/>
            <a:chOff x="0" y="0"/>
            <a:chExt cx="1286208" cy="1286208"/>
          </a:xfrm>
        </p:grpSpPr>
        <p:sp>
          <p:nvSpPr>
            <p:cNvPr id="9" name="Freeform 9"/>
            <p:cNvSpPr/>
            <p:nvPr/>
          </p:nvSpPr>
          <p:spPr>
            <a:xfrm>
              <a:off x="0" y="0"/>
              <a:ext cx="1286256" cy="1286256"/>
            </a:xfrm>
            <a:custGeom>
              <a:avLst/>
              <a:gdLst/>
              <a:ahLst/>
              <a:cxnLst/>
              <a:rect l="l" t="t" r="r" b="b"/>
              <a:pathLst>
                <a:path w="1286256" h="1286256">
                  <a:moveTo>
                    <a:pt x="0" y="0"/>
                  </a:moveTo>
                  <a:lnTo>
                    <a:pt x="1286256" y="0"/>
                  </a:lnTo>
                  <a:lnTo>
                    <a:pt x="1286256" y="1286256"/>
                  </a:lnTo>
                  <a:lnTo>
                    <a:pt x="0" y="1286256"/>
                  </a:lnTo>
                  <a:close/>
                </a:path>
              </a:pathLst>
            </a:custGeom>
            <a:blipFill>
              <a:blip r:embed="rId4"/>
              <a:stretch>
                <a:fillRect r="3" b="3"/>
              </a:stretch>
            </a:blipFill>
          </p:spPr>
        </p:sp>
      </p:grpSp>
      <p:sp>
        <p:nvSpPr>
          <p:cNvPr id="10" name="TextBox 10"/>
          <p:cNvSpPr txBox="1"/>
          <p:nvPr/>
        </p:nvSpPr>
        <p:spPr>
          <a:xfrm>
            <a:off x="4070403" y="3712827"/>
            <a:ext cx="12172972" cy="1381125"/>
          </a:xfrm>
          <a:prstGeom prst="rect">
            <a:avLst/>
          </a:prstGeom>
        </p:spPr>
        <p:txBody>
          <a:bodyPr lIns="0" tIns="0" rIns="0" bIns="0" rtlCol="0" anchor="t">
            <a:spAutoFit/>
          </a:bodyPr>
          <a:lstStyle/>
          <a:p>
            <a:pPr algn="l">
              <a:lnSpc>
                <a:spcPts val="3600"/>
              </a:lnSpc>
            </a:pPr>
            <a:r>
              <a:rPr lang="en-US" sz="3000" spc="-3" dirty="0">
                <a:solidFill>
                  <a:srgbClr val="043296"/>
                </a:solidFill>
                <a:latin typeface="Fira Sans Medium Bold"/>
              </a:rPr>
              <a:t>Information literacy</a:t>
            </a:r>
            <a:r>
              <a:rPr lang="en-US" sz="3000" spc="-3" dirty="0">
                <a:solidFill>
                  <a:srgbClr val="043296"/>
                </a:solidFill>
                <a:latin typeface="Fira Sans" panose="020B0503050000020004" pitchFamily="34" charset="0"/>
              </a:rPr>
              <a:t>: Understanding facts, figures, statistics, data and learn to distinguish facts form fiction</a:t>
            </a:r>
          </a:p>
          <a:p>
            <a:pPr algn="l">
              <a:lnSpc>
                <a:spcPts val="3600"/>
              </a:lnSpc>
            </a:pPr>
            <a:endParaRPr lang="en-US" sz="3000" spc="-3" dirty="0">
              <a:solidFill>
                <a:srgbClr val="043296"/>
              </a:solidFill>
              <a:latin typeface="Fira Sans Medium"/>
            </a:endParaRPr>
          </a:p>
        </p:txBody>
      </p:sp>
      <p:grpSp>
        <p:nvGrpSpPr>
          <p:cNvPr id="11" name="Group 11"/>
          <p:cNvGrpSpPr/>
          <p:nvPr/>
        </p:nvGrpSpPr>
        <p:grpSpPr>
          <a:xfrm>
            <a:off x="1930400" y="5510597"/>
            <a:ext cx="14427199" cy="1753920"/>
            <a:chOff x="0" y="0"/>
            <a:chExt cx="19236266" cy="2338560"/>
          </a:xfrm>
        </p:grpSpPr>
        <p:sp>
          <p:nvSpPr>
            <p:cNvPr id="12" name="Freeform 12"/>
            <p:cNvSpPr/>
            <p:nvPr/>
          </p:nvSpPr>
          <p:spPr>
            <a:xfrm>
              <a:off x="0" y="0"/>
              <a:ext cx="19236182" cy="2338578"/>
            </a:xfrm>
            <a:custGeom>
              <a:avLst/>
              <a:gdLst/>
              <a:ahLst/>
              <a:cxnLst/>
              <a:rect l="l" t="t" r="r" b="b"/>
              <a:pathLst>
                <a:path w="19236182" h="2338578">
                  <a:moveTo>
                    <a:pt x="0" y="233807"/>
                  </a:moveTo>
                  <a:cubicBezTo>
                    <a:pt x="0" y="104648"/>
                    <a:pt x="104648" y="0"/>
                    <a:pt x="233807" y="0"/>
                  </a:cubicBezTo>
                  <a:lnTo>
                    <a:pt x="19002375" y="0"/>
                  </a:lnTo>
                  <a:cubicBezTo>
                    <a:pt x="19131535" y="0"/>
                    <a:pt x="19236182" y="104648"/>
                    <a:pt x="19236182" y="233807"/>
                  </a:cubicBezTo>
                  <a:lnTo>
                    <a:pt x="19236182" y="2104644"/>
                  </a:lnTo>
                  <a:cubicBezTo>
                    <a:pt x="19236182" y="2233803"/>
                    <a:pt x="19131535" y="2338451"/>
                    <a:pt x="19002375" y="2338451"/>
                  </a:cubicBezTo>
                  <a:lnTo>
                    <a:pt x="233807" y="2338451"/>
                  </a:lnTo>
                  <a:cubicBezTo>
                    <a:pt x="104648" y="2338578"/>
                    <a:pt x="0" y="2233803"/>
                    <a:pt x="0" y="2104644"/>
                  </a:cubicBezTo>
                  <a:close/>
                </a:path>
              </a:pathLst>
            </a:custGeom>
            <a:solidFill>
              <a:srgbClr val="EFE2F8"/>
            </a:solidFill>
          </p:spPr>
        </p:sp>
      </p:grpSp>
      <p:grpSp>
        <p:nvGrpSpPr>
          <p:cNvPr id="13" name="Group 13"/>
          <p:cNvGrpSpPr/>
          <p:nvPr/>
        </p:nvGrpSpPr>
        <p:grpSpPr>
          <a:xfrm>
            <a:off x="2460960" y="5905228"/>
            <a:ext cx="964656" cy="964656"/>
            <a:chOff x="0" y="0"/>
            <a:chExt cx="1286208" cy="1286208"/>
          </a:xfrm>
        </p:grpSpPr>
        <p:sp>
          <p:nvSpPr>
            <p:cNvPr id="14" name="Freeform 14"/>
            <p:cNvSpPr/>
            <p:nvPr/>
          </p:nvSpPr>
          <p:spPr>
            <a:xfrm>
              <a:off x="0" y="0"/>
              <a:ext cx="1286256" cy="1286256"/>
            </a:xfrm>
            <a:custGeom>
              <a:avLst/>
              <a:gdLst/>
              <a:ahLst/>
              <a:cxnLst/>
              <a:rect l="l" t="t" r="r" b="b"/>
              <a:pathLst>
                <a:path w="1286256" h="1286256">
                  <a:moveTo>
                    <a:pt x="0" y="0"/>
                  </a:moveTo>
                  <a:lnTo>
                    <a:pt x="1286256" y="0"/>
                  </a:lnTo>
                  <a:lnTo>
                    <a:pt x="1286256" y="1286256"/>
                  </a:lnTo>
                  <a:lnTo>
                    <a:pt x="0" y="1286256"/>
                  </a:lnTo>
                  <a:close/>
                </a:path>
              </a:pathLst>
            </a:custGeom>
            <a:blipFill>
              <a:blip r:embed="rId5"/>
              <a:stretch>
                <a:fillRect r="3" b="3"/>
              </a:stretch>
            </a:blipFill>
          </p:spPr>
        </p:sp>
      </p:grpSp>
      <p:sp>
        <p:nvSpPr>
          <p:cNvPr id="15" name="TextBox 15"/>
          <p:cNvSpPr txBox="1"/>
          <p:nvPr/>
        </p:nvSpPr>
        <p:spPr>
          <a:xfrm>
            <a:off x="4070403" y="5883392"/>
            <a:ext cx="12172972" cy="1381125"/>
          </a:xfrm>
          <a:prstGeom prst="rect">
            <a:avLst/>
          </a:prstGeom>
        </p:spPr>
        <p:txBody>
          <a:bodyPr lIns="0" tIns="0" rIns="0" bIns="0" rtlCol="0" anchor="t">
            <a:spAutoFit/>
          </a:bodyPr>
          <a:lstStyle/>
          <a:p>
            <a:pPr algn="l">
              <a:lnSpc>
                <a:spcPts val="3600"/>
              </a:lnSpc>
            </a:pPr>
            <a:r>
              <a:rPr lang="en-US" sz="3000" spc="-3" dirty="0">
                <a:solidFill>
                  <a:srgbClr val="043296"/>
                </a:solidFill>
                <a:latin typeface="Fira Sans Medium Bold"/>
              </a:rPr>
              <a:t>Media literacy</a:t>
            </a:r>
            <a:r>
              <a:rPr lang="en-US" sz="3000" spc="-3" dirty="0">
                <a:solidFill>
                  <a:srgbClr val="043296"/>
                </a:solidFill>
                <a:latin typeface="Fira Sans" panose="020B0503050000020004" pitchFamily="34" charset="0"/>
              </a:rPr>
              <a:t>: Understanding the methods and outlets in which information is published </a:t>
            </a:r>
          </a:p>
          <a:p>
            <a:pPr algn="l">
              <a:lnSpc>
                <a:spcPts val="3600"/>
              </a:lnSpc>
            </a:pPr>
            <a:endParaRPr lang="en-US" sz="3000" spc="-3" dirty="0">
              <a:solidFill>
                <a:srgbClr val="043296"/>
              </a:solidFill>
              <a:latin typeface="Fira Sans Medium"/>
            </a:endParaRPr>
          </a:p>
        </p:txBody>
      </p:sp>
      <p:grpSp>
        <p:nvGrpSpPr>
          <p:cNvPr id="16" name="Group 16"/>
          <p:cNvGrpSpPr/>
          <p:nvPr/>
        </p:nvGrpSpPr>
        <p:grpSpPr>
          <a:xfrm>
            <a:off x="1930400" y="7702998"/>
            <a:ext cx="14427199" cy="1753920"/>
            <a:chOff x="0" y="0"/>
            <a:chExt cx="19236266" cy="2338560"/>
          </a:xfrm>
        </p:grpSpPr>
        <p:sp>
          <p:nvSpPr>
            <p:cNvPr id="17" name="Freeform 17"/>
            <p:cNvSpPr/>
            <p:nvPr/>
          </p:nvSpPr>
          <p:spPr>
            <a:xfrm>
              <a:off x="0" y="0"/>
              <a:ext cx="19236182" cy="2338578"/>
            </a:xfrm>
            <a:custGeom>
              <a:avLst/>
              <a:gdLst/>
              <a:ahLst/>
              <a:cxnLst/>
              <a:rect l="l" t="t" r="r" b="b"/>
              <a:pathLst>
                <a:path w="19236182" h="2338578">
                  <a:moveTo>
                    <a:pt x="0" y="233807"/>
                  </a:moveTo>
                  <a:cubicBezTo>
                    <a:pt x="0" y="104648"/>
                    <a:pt x="104648" y="0"/>
                    <a:pt x="233807" y="0"/>
                  </a:cubicBezTo>
                  <a:lnTo>
                    <a:pt x="19002375" y="0"/>
                  </a:lnTo>
                  <a:cubicBezTo>
                    <a:pt x="19131535" y="0"/>
                    <a:pt x="19236182" y="104648"/>
                    <a:pt x="19236182" y="233807"/>
                  </a:cubicBezTo>
                  <a:lnTo>
                    <a:pt x="19236182" y="2104644"/>
                  </a:lnTo>
                  <a:cubicBezTo>
                    <a:pt x="19236182" y="2233803"/>
                    <a:pt x="19131535" y="2338451"/>
                    <a:pt x="19002375" y="2338451"/>
                  </a:cubicBezTo>
                  <a:lnTo>
                    <a:pt x="233807" y="2338451"/>
                  </a:lnTo>
                  <a:cubicBezTo>
                    <a:pt x="104648" y="2338578"/>
                    <a:pt x="0" y="2233803"/>
                    <a:pt x="0" y="2104644"/>
                  </a:cubicBezTo>
                  <a:close/>
                </a:path>
              </a:pathLst>
            </a:custGeom>
            <a:solidFill>
              <a:srgbClr val="EFE2F8"/>
            </a:solidFill>
          </p:spPr>
        </p:sp>
      </p:grpSp>
      <p:grpSp>
        <p:nvGrpSpPr>
          <p:cNvPr id="18" name="Group 18"/>
          <p:cNvGrpSpPr/>
          <p:nvPr/>
        </p:nvGrpSpPr>
        <p:grpSpPr>
          <a:xfrm>
            <a:off x="2460960" y="8072502"/>
            <a:ext cx="964656" cy="964656"/>
            <a:chOff x="0" y="0"/>
            <a:chExt cx="1286208" cy="1286208"/>
          </a:xfrm>
        </p:grpSpPr>
        <p:sp>
          <p:nvSpPr>
            <p:cNvPr id="19" name="Freeform 19"/>
            <p:cNvSpPr/>
            <p:nvPr/>
          </p:nvSpPr>
          <p:spPr>
            <a:xfrm>
              <a:off x="0" y="0"/>
              <a:ext cx="1286256" cy="1286256"/>
            </a:xfrm>
            <a:custGeom>
              <a:avLst/>
              <a:gdLst/>
              <a:ahLst/>
              <a:cxnLst/>
              <a:rect l="l" t="t" r="r" b="b"/>
              <a:pathLst>
                <a:path w="1286256" h="1286256">
                  <a:moveTo>
                    <a:pt x="0" y="0"/>
                  </a:moveTo>
                  <a:lnTo>
                    <a:pt x="1286256" y="0"/>
                  </a:lnTo>
                  <a:lnTo>
                    <a:pt x="1286256" y="1286256"/>
                  </a:lnTo>
                  <a:lnTo>
                    <a:pt x="0" y="1286256"/>
                  </a:lnTo>
                  <a:close/>
                </a:path>
              </a:pathLst>
            </a:custGeom>
            <a:blipFill>
              <a:blip r:embed="rId6"/>
              <a:stretch>
                <a:fillRect r="3" b="3"/>
              </a:stretch>
            </a:blipFill>
          </p:spPr>
        </p:sp>
      </p:grpSp>
      <p:sp>
        <p:nvSpPr>
          <p:cNvPr id="20" name="TextBox 20"/>
          <p:cNvSpPr txBox="1"/>
          <p:nvPr/>
        </p:nvSpPr>
        <p:spPr>
          <a:xfrm>
            <a:off x="4070403" y="8113233"/>
            <a:ext cx="12172972" cy="923925"/>
          </a:xfrm>
          <a:prstGeom prst="rect">
            <a:avLst/>
          </a:prstGeom>
        </p:spPr>
        <p:txBody>
          <a:bodyPr lIns="0" tIns="0" rIns="0" bIns="0" rtlCol="0" anchor="t">
            <a:spAutoFit/>
          </a:bodyPr>
          <a:lstStyle/>
          <a:p>
            <a:pPr algn="l">
              <a:lnSpc>
                <a:spcPts val="3600"/>
              </a:lnSpc>
            </a:pPr>
            <a:r>
              <a:rPr lang="en-US" sz="3000" spc="-3" dirty="0">
                <a:solidFill>
                  <a:srgbClr val="043296"/>
                </a:solidFill>
                <a:latin typeface="Fira Sans Medium Bold"/>
              </a:rPr>
              <a:t>Technology literacy</a:t>
            </a:r>
            <a:r>
              <a:rPr lang="en-US" sz="3000" spc="-3" dirty="0">
                <a:solidFill>
                  <a:srgbClr val="043296"/>
                </a:solidFill>
                <a:latin typeface="Fira Sans" panose="020B0503050000020004" pitchFamily="34" charset="0"/>
              </a:rPr>
              <a:t>: Understanding the machines and applications that make the Information Age possible and the best way to use them</a:t>
            </a:r>
          </a:p>
        </p:txBody>
      </p:sp>
      <p:pic>
        <p:nvPicPr>
          <p:cNvPr id="21" name="Immagine 20" descr="Immagine che contiene testo, grafica vettoriale, clipart">
            <a:extLst>
              <a:ext uri="{FF2B5EF4-FFF2-40B4-BE49-F238E27FC236}">
                <a16:creationId xmlns:a16="http://schemas.microsoft.com/office/drawing/2014/main" id="{6B8E3071-90C6-8026-60B4-E4E799B6EC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22" name="Immagine 21" descr="Immagine che contiene testo">
            <a:extLst>
              <a:ext uri="{FF2B5EF4-FFF2-40B4-BE49-F238E27FC236}">
                <a16:creationId xmlns:a16="http://schemas.microsoft.com/office/drawing/2014/main" id="{278C8EB0-DD6A-69FD-59C6-05025B1042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84418" y="1025576"/>
            <a:ext cx="12203582" cy="1704975"/>
          </a:xfrm>
          <a:prstGeom prst="rect">
            <a:avLst/>
          </a:prstGeom>
        </p:spPr>
      </p:pic>
      <p:grpSp>
        <p:nvGrpSpPr>
          <p:cNvPr id="5" name="Group 5"/>
          <p:cNvGrpSpPr/>
          <p:nvPr/>
        </p:nvGrpSpPr>
        <p:grpSpPr>
          <a:xfrm>
            <a:off x="2298440" y="3445242"/>
            <a:ext cx="13292794" cy="998771"/>
            <a:chOff x="0" y="0"/>
            <a:chExt cx="17192624" cy="1291790"/>
          </a:xfrm>
        </p:grpSpPr>
        <p:sp>
          <p:nvSpPr>
            <p:cNvPr id="6" name="Freeform 6"/>
            <p:cNvSpPr/>
            <p:nvPr/>
          </p:nvSpPr>
          <p:spPr>
            <a:xfrm>
              <a:off x="0" y="0"/>
              <a:ext cx="17192625" cy="1291844"/>
            </a:xfrm>
            <a:custGeom>
              <a:avLst/>
              <a:gdLst/>
              <a:ahLst/>
              <a:cxnLst/>
              <a:rect l="l" t="t" r="r" b="b"/>
              <a:pathLst>
                <a:path w="17192625" h="1291844">
                  <a:moveTo>
                    <a:pt x="0" y="129159"/>
                  </a:moveTo>
                  <a:cubicBezTo>
                    <a:pt x="0" y="57785"/>
                    <a:pt x="57785" y="0"/>
                    <a:pt x="129159" y="0"/>
                  </a:cubicBezTo>
                  <a:lnTo>
                    <a:pt x="17063465" y="0"/>
                  </a:lnTo>
                  <a:cubicBezTo>
                    <a:pt x="17134839" y="0"/>
                    <a:pt x="17192625" y="57785"/>
                    <a:pt x="17192625" y="129159"/>
                  </a:cubicBezTo>
                  <a:lnTo>
                    <a:pt x="17192625" y="1162558"/>
                  </a:lnTo>
                  <a:cubicBezTo>
                    <a:pt x="17192625" y="1233932"/>
                    <a:pt x="17134839" y="1291717"/>
                    <a:pt x="17063465" y="1291717"/>
                  </a:cubicBezTo>
                  <a:lnTo>
                    <a:pt x="129159" y="1291717"/>
                  </a:lnTo>
                  <a:cubicBezTo>
                    <a:pt x="57785" y="1291844"/>
                    <a:pt x="0" y="1233932"/>
                    <a:pt x="0" y="1162558"/>
                  </a:cubicBezTo>
                  <a:close/>
                </a:path>
              </a:pathLst>
            </a:custGeom>
            <a:solidFill>
              <a:srgbClr val="EFE2F8"/>
            </a:solidFill>
          </p:spPr>
        </p:sp>
      </p:grpSp>
      <p:grpSp>
        <p:nvGrpSpPr>
          <p:cNvPr id="7" name="Group 7"/>
          <p:cNvGrpSpPr/>
          <p:nvPr/>
        </p:nvGrpSpPr>
        <p:grpSpPr>
          <a:xfrm>
            <a:off x="2298440" y="4656296"/>
            <a:ext cx="13292794" cy="998771"/>
            <a:chOff x="0" y="0"/>
            <a:chExt cx="17192624" cy="1291790"/>
          </a:xfrm>
        </p:grpSpPr>
        <p:sp>
          <p:nvSpPr>
            <p:cNvPr id="8" name="Freeform 8"/>
            <p:cNvSpPr/>
            <p:nvPr/>
          </p:nvSpPr>
          <p:spPr>
            <a:xfrm>
              <a:off x="0" y="0"/>
              <a:ext cx="17192625" cy="1291844"/>
            </a:xfrm>
            <a:custGeom>
              <a:avLst/>
              <a:gdLst/>
              <a:ahLst/>
              <a:cxnLst/>
              <a:rect l="l" t="t" r="r" b="b"/>
              <a:pathLst>
                <a:path w="17192625" h="1291844">
                  <a:moveTo>
                    <a:pt x="0" y="129159"/>
                  </a:moveTo>
                  <a:cubicBezTo>
                    <a:pt x="0" y="57785"/>
                    <a:pt x="57785" y="0"/>
                    <a:pt x="129159" y="0"/>
                  </a:cubicBezTo>
                  <a:lnTo>
                    <a:pt x="17063465" y="0"/>
                  </a:lnTo>
                  <a:cubicBezTo>
                    <a:pt x="17134839" y="0"/>
                    <a:pt x="17192625" y="57785"/>
                    <a:pt x="17192625" y="129159"/>
                  </a:cubicBezTo>
                  <a:lnTo>
                    <a:pt x="17192625" y="1162558"/>
                  </a:lnTo>
                  <a:cubicBezTo>
                    <a:pt x="17192625" y="1233932"/>
                    <a:pt x="17134839" y="1291717"/>
                    <a:pt x="17063465" y="1291717"/>
                  </a:cubicBezTo>
                  <a:lnTo>
                    <a:pt x="129159" y="1291717"/>
                  </a:lnTo>
                  <a:cubicBezTo>
                    <a:pt x="57785" y="1291844"/>
                    <a:pt x="0" y="1233932"/>
                    <a:pt x="0" y="1162558"/>
                  </a:cubicBezTo>
                  <a:close/>
                </a:path>
              </a:pathLst>
            </a:custGeom>
            <a:solidFill>
              <a:srgbClr val="EFE2F8"/>
            </a:solidFill>
          </p:spPr>
        </p:sp>
      </p:grpSp>
      <p:grpSp>
        <p:nvGrpSpPr>
          <p:cNvPr id="9" name="Group 9"/>
          <p:cNvGrpSpPr/>
          <p:nvPr/>
        </p:nvGrpSpPr>
        <p:grpSpPr>
          <a:xfrm>
            <a:off x="2298440" y="5867349"/>
            <a:ext cx="13292794" cy="998771"/>
            <a:chOff x="0" y="0"/>
            <a:chExt cx="17192624" cy="1291790"/>
          </a:xfrm>
        </p:grpSpPr>
        <p:sp>
          <p:nvSpPr>
            <p:cNvPr id="10" name="Freeform 10"/>
            <p:cNvSpPr/>
            <p:nvPr/>
          </p:nvSpPr>
          <p:spPr>
            <a:xfrm>
              <a:off x="0" y="0"/>
              <a:ext cx="17192625" cy="1291844"/>
            </a:xfrm>
            <a:custGeom>
              <a:avLst/>
              <a:gdLst/>
              <a:ahLst/>
              <a:cxnLst/>
              <a:rect l="l" t="t" r="r" b="b"/>
              <a:pathLst>
                <a:path w="17192625" h="1291844">
                  <a:moveTo>
                    <a:pt x="0" y="129159"/>
                  </a:moveTo>
                  <a:cubicBezTo>
                    <a:pt x="0" y="57785"/>
                    <a:pt x="57785" y="0"/>
                    <a:pt x="129159" y="0"/>
                  </a:cubicBezTo>
                  <a:lnTo>
                    <a:pt x="17063465" y="0"/>
                  </a:lnTo>
                  <a:cubicBezTo>
                    <a:pt x="17134839" y="0"/>
                    <a:pt x="17192625" y="57785"/>
                    <a:pt x="17192625" y="129159"/>
                  </a:cubicBezTo>
                  <a:lnTo>
                    <a:pt x="17192625" y="1162558"/>
                  </a:lnTo>
                  <a:cubicBezTo>
                    <a:pt x="17192625" y="1233932"/>
                    <a:pt x="17134839" y="1291717"/>
                    <a:pt x="17063465" y="1291717"/>
                  </a:cubicBezTo>
                  <a:lnTo>
                    <a:pt x="129159" y="1291717"/>
                  </a:lnTo>
                  <a:cubicBezTo>
                    <a:pt x="57785" y="1291844"/>
                    <a:pt x="0" y="1233932"/>
                    <a:pt x="0" y="1162558"/>
                  </a:cubicBezTo>
                  <a:close/>
                </a:path>
              </a:pathLst>
            </a:custGeom>
            <a:solidFill>
              <a:srgbClr val="EFE2F8"/>
            </a:solidFill>
          </p:spPr>
        </p:sp>
      </p:grpSp>
      <p:grpSp>
        <p:nvGrpSpPr>
          <p:cNvPr id="11" name="Group 11"/>
          <p:cNvGrpSpPr/>
          <p:nvPr/>
        </p:nvGrpSpPr>
        <p:grpSpPr>
          <a:xfrm>
            <a:off x="2298440" y="7078404"/>
            <a:ext cx="13292794" cy="998771"/>
            <a:chOff x="0" y="0"/>
            <a:chExt cx="17192624" cy="1291790"/>
          </a:xfrm>
        </p:grpSpPr>
        <p:sp>
          <p:nvSpPr>
            <p:cNvPr id="12" name="Freeform 12"/>
            <p:cNvSpPr/>
            <p:nvPr/>
          </p:nvSpPr>
          <p:spPr>
            <a:xfrm>
              <a:off x="0" y="0"/>
              <a:ext cx="17192625" cy="1291844"/>
            </a:xfrm>
            <a:custGeom>
              <a:avLst/>
              <a:gdLst/>
              <a:ahLst/>
              <a:cxnLst/>
              <a:rect l="l" t="t" r="r" b="b"/>
              <a:pathLst>
                <a:path w="17192625" h="1291844">
                  <a:moveTo>
                    <a:pt x="0" y="129159"/>
                  </a:moveTo>
                  <a:cubicBezTo>
                    <a:pt x="0" y="57785"/>
                    <a:pt x="57785" y="0"/>
                    <a:pt x="129159" y="0"/>
                  </a:cubicBezTo>
                  <a:lnTo>
                    <a:pt x="17063465" y="0"/>
                  </a:lnTo>
                  <a:cubicBezTo>
                    <a:pt x="17134839" y="0"/>
                    <a:pt x="17192625" y="57785"/>
                    <a:pt x="17192625" y="129159"/>
                  </a:cubicBezTo>
                  <a:lnTo>
                    <a:pt x="17192625" y="1162558"/>
                  </a:lnTo>
                  <a:cubicBezTo>
                    <a:pt x="17192625" y="1233932"/>
                    <a:pt x="17134839" y="1291717"/>
                    <a:pt x="17063465" y="1291717"/>
                  </a:cubicBezTo>
                  <a:lnTo>
                    <a:pt x="129159" y="1291717"/>
                  </a:lnTo>
                  <a:cubicBezTo>
                    <a:pt x="57785" y="1291844"/>
                    <a:pt x="0" y="1233932"/>
                    <a:pt x="0" y="1162558"/>
                  </a:cubicBezTo>
                  <a:close/>
                </a:path>
              </a:pathLst>
            </a:custGeom>
            <a:solidFill>
              <a:srgbClr val="EFE2F8"/>
            </a:solidFill>
          </p:spPr>
        </p:sp>
      </p:grpSp>
      <p:grpSp>
        <p:nvGrpSpPr>
          <p:cNvPr id="13" name="Group 13"/>
          <p:cNvGrpSpPr/>
          <p:nvPr/>
        </p:nvGrpSpPr>
        <p:grpSpPr>
          <a:xfrm>
            <a:off x="2298440" y="8289458"/>
            <a:ext cx="13292794" cy="998771"/>
            <a:chOff x="0" y="0"/>
            <a:chExt cx="17192624" cy="1291790"/>
          </a:xfrm>
        </p:grpSpPr>
        <p:sp>
          <p:nvSpPr>
            <p:cNvPr id="14" name="Freeform 14"/>
            <p:cNvSpPr/>
            <p:nvPr/>
          </p:nvSpPr>
          <p:spPr>
            <a:xfrm>
              <a:off x="0" y="0"/>
              <a:ext cx="17192625" cy="1291844"/>
            </a:xfrm>
            <a:custGeom>
              <a:avLst/>
              <a:gdLst/>
              <a:ahLst/>
              <a:cxnLst/>
              <a:rect l="l" t="t" r="r" b="b"/>
              <a:pathLst>
                <a:path w="17192625" h="1291844">
                  <a:moveTo>
                    <a:pt x="0" y="129159"/>
                  </a:moveTo>
                  <a:cubicBezTo>
                    <a:pt x="0" y="57785"/>
                    <a:pt x="57785" y="0"/>
                    <a:pt x="129159" y="0"/>
                  </a:cubicBezTo>
                  <a:lnTo>
                    <a:pt x="17063465" y="0"/>
                  </a:lnTo>
                  <a:cubicBezTo>
                    <a:pt x="17134839" y="0"/>
                    <a:pt x="17192625" y="57785"/>
                    <a:pt x="17192625" y="129159"/>
                  </a:cubicBezTo>
                  <a:lnTo>
                    <a:pt x="17192625" y="1162558"/>
                  </a:lnTo>
                  <a:cubicBezTo>
                    <a:pt x="17192625" y="1233932"/>
                    <a:pt x="17134839" y="1291717"/>
                    <a:pt x="17063465" y="1291717"/>
                  </a:cubicBezTo>
                  <a:lnTo>
                    <a:pt x="129159" y="1291717"/>
                  </a:lnTo>
                  <a:cubicBezTo>
                    <a:pt x="57785" y="1291844"/>
                    <a:pt x="0" y="1233932"/>
                    <a:pt x="0" y="1162558"/>
                  </a:cubicBezTo>
                  <a:close/>
                </a:path>
              </a:pathLst>
            </a:custGeom>
            <a:solidFill>
              <a:srgbClr val="EFE2F8"/>
            </a:solidFill>
          </p:spPr>
        </p:sp>
      </p:grpSp>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06186" y="3676021"/>
            <a:ext cx="668854" cy="622871"/>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22912" y="6046548"/>
            <a:ext cx="435403" cy="640375"/>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62778" y="4910061"/>
            <a:ext cx="495537" cy="581076"/>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624581" y="7261757"/>
            <a:ext cx="632064" cy="632064"/>
          </a:xfrm>
          <a:prstGeom prst="rect">
            <a:avLst/>
          </a:prstGeom>
        </p:spPr>
      </p:pic>
      <p:pic>
        <p:nvPicPr>
          <p:cNvPr id="19" name="Picture 1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701718" y="8439125"/>
            <a:ext cx="554928" cy="581076"/>
          </a:xfrm>
          <a:prstGeom prst="rect">
            <a:avLst/>
          </a:prstGeom>
        </p:spPr>
      </p:pic>
      <p:sp>
        <p:nvSpPr>
          <p:cNvPr id="20" name="TextBox 20"/>
          <p:cNvSpPr txBox="1"/>
          <p:nvPr/>
        </p:nvSpPr>
        <p:spPr>
          <a:xfrm>
            <a:off x="3679756" y="4733874"/>
            <a:ext cx="11911478" cy="923925"/>
          </a:xfrm>
          <a:prstGeom prst="rect">
            <a:avLst/>
          </a:prstGeom>
        </p:spPr>
        <p:txBody>
          <a:bodyPr lIns="0" tIns="0" rIns="0" bIns="0" rtlCol="0" anchor="t">
            <a:spAutoFit/>
          </a:bodyPr>
          <a:lstStyle/>
          <a:p>
            <a:pPr algn="l">
              <a:lnSpc>
                <a:spcPts val="3600"/>
              </a:lnSpc>
            </a:pPr>
            <a:r>
              <a:rPr lang="en-US" sz="3000" spc="-3" dirty="0">
                <a:solidFill>
                  <a:srgbClr val="043296"/>
                </a:solidFill>
                <a:latin typeface="Fira Sans Medium Bold"/>
              </a:rPr>
              <a:t>Leadership</a:t>
            </a:r>
            <a:r>
              <a:rPr lang="en-US" sz="3000" spc="-3" dirty="0">
                <a:solidFill>
                  <a:srgbClr val="043296"/>
                </a:solidFill>
                <a:latin typeface="Fira Sans" panose="020B0503050000020004" pitchFamily="34" charset="0"/>
              </a:rPr>
              <a:t>: Motivating and guiding a team to accomplish </a:t>
            </a:r>
            <a:br>
              <a:rPr lang="en-US" sz="3000" spc="-3" dirty="0">
                <a:solidFill>
                  <a:srgbClr val="043296"/>
                </a:solidFill>
                <a:latin typeface="Fira Sans" panose="020B0503050000020004" pitchFamily="34" charset="0"/>
              </a:rPr>
            </a:br>
            <a:r>
              <a:rPr lang="en-US" sz="3000" spc="-3" dirty="0">
                <a:solidFill>
                  <a:srgbClr val="043296"/>
                </a:solidFill>
                <a:latin typeface="Fira Sans" panose="020B0503050000020004" pitchFamily="34" charset="0"/>
              </a:rPr>
              <a:t>a common goal </a:t>
            </a:r>
          </a:p>
        </p:txBody>
      </p:sp>
      <p:sp>
        <p:nvSpPr>
          <p:cNvPr id="21" name="TextBox 21"/>
          <p:cNvSpPr txBox="1"/>
          <p:nvPr/>
        </p:nvSpPr>
        <p:spPr>
          <a:xfrm>
            <a:off x="7274709" y="1289542"/>
            <a:ext cx="8293017" cy="1193806"/>
          </a:xfrm>
          <a:prstGeom prst="rect">
            <a:avLst/>
          </a:prstGeom>
        </p:spPr>
        <p:txBody>
          <a:bodyPr lIns="0" tIns="0" rIns="0" bIns="0" rtlCol="0" anchor="t">
            <a:spAutoFit/>
          </a:bodyPr>
          <a:lstStyle/>
          <a:p>
            <a:pPr algn="l">
              <a:lnSpc>
                <a:spcPts val="9799"/>
              </a:lnSpc>
            </a:pPr>
            <a:r>
              <a:rPr lang="en-US" sz="6999">
                <a:solidFill>
                  <a:srgbClr val="FFFFFF"/>
                </a:solidFill>
                <a:latin typeface="Fira Sans Medium"/>
              </a:rPr>
              <a:t>Life skills</a:t>
            </a:r>
          </a:p>
        </p:txBody>
      </p:sp>
      <p:sp>
        <p:nvSpPr>
          <p:cNvPr id="22" name="TextBox 22"/>
          <p:cNvSpPr txBox="1"/>
          <p:nvPr/>
        </p:nvSpPr>
        <p:spPr>
          <a:xfrm>
            <a:off x="3679756" y="3765081"/>
            <a:ext cx="11657789" cy="466725"/>
          </a:xfrm>
          <a:prstGeom prst="rect">
            <a:avLst/>
          </a:prstGeom>
        </p:spPr>
        <p:txBody>
          <a:bodyPr lIns="0" tIns="0" rIns="0" bIns="0" rtlCol="0" anchor="t">
            <a:spAutoFit/>
          </a:bodyPr>
          <a:lstStyle/>
          <a:p>
            <a:pPr algn="l">
              <a:lnSpc>
                <a:spcPts val="3600"/>
              </a:lnSpc>
            </a:pPr>
            <a:r>
              <a:rPr lang="en-US" sz="3000" spc="-3" dirty="0">
                <a:solidFill>
                  <a:srgbClr val="043296"/>
                </a:solidFill>
                <a:latin typeface="Fira Sans Medium Bold"/>
              </a:rPr>
              <a:t>Flexibility</a:t>
            </a:r>
            <a:r>
              <a:rPr lang="en-US" sz="3000" spc="-3" dirty="0">
                <a:solidFill>
                  <a:srgbClr val="043296"/>
                </a:solidFill>
                <a:latin typeface="Fira Sans" panose="020B0503050000020004" pitchFamily="34" charset="0"/>
              </a:rPr>
              <a:t>: Deviating from plans as needed and adapt to changes</a:t>
            </a:r>
          </a:p>
        </p:txBody>
      </p:sp>
      <p:sp>
        <p:nvSpPr>
          <p:cNvPr id="23" name="TextBox 23"/>
          <p:cNvSpPr txBox="1"/>
          <p:nvPr/>
        </p:nvSpPr>
        <p:spPr>
          <a:xfrm>
            <a:off x="3679756" y="5900010"/>
            <a:ext cx="11657789" cy="923925"/>
          </a:xfrm>
          <a:prstGeom prst="rect">
            <a:avLst/>
          </a:prstGeom>
        </p:spPr>
        <p:txBody>
          <a:bodyPr lIns="0" tIns="0" rIns="0" bIns="0" rtlCol="0" anchor="t">
            <a:spAutoFit/>
          </a:bodyPr>
          <a:lstStyle/>
          <a:p>
            <a:pPr algn="l">
              <a:lnSpc>
                <a:spcPts val="3600"/>
              </a:lnSpc>
            </a:pPr>
            <a:r>
              <a:rPr lang="en-US" sz="3000" spc="-3" dirty="0">
                <a:solidFill>
                  <a:srgbClr val="043296"/>
                </a:solidFill>
                <a:latin typeface="Fira Sans Medium Bold"/>
              </a:rPr>
              <a:t>Initiative</a:t>
            </a:r>
            <a:r>
              <a:rPr lang="en-US" sz="3000" spc="-3" dirty="0">
                <a:solidFill>
                  <a:srgbClr val="043296"/>
                </a:solidFill>
                <a:latin typeface="Fira Sans" panose="020B0503050000020004" pitchFamily="34" charset="0"/>
              </a:rPr>
              <a:t>: being intrinsic motivated and starting projects, strategies, and plans on your own </a:t>
            </a:r>
          </a:p>
        </p:txBody>
      </p:sp>
      <p:sp>
        <p:nvSpPr>
          <p:cNvPr id="24" name="TextBox 24"/>
          <p:cNvSpPr txBox="1"/>
          <p:nvPr/>
        </p:nvSpPr>
        <p:spPr>
          <a:xfrm>
            <a:off x="3679756" y="7339665"/>
            <a:ext cx="11657789" cy="466725"/>
          </a:xfrm>
          <a:prstGeom prst="rect">
            <a:avLst/>
          </a:prstGeom>
        </p:spPr>
        <p:txBody>
          <a:bodyPr lIns="0" tIns="0" rIns="0" bIns="0" rtlCol="0" anchor="t">
            <a:spAutoFit/>
          </a:bodyPr>
          <a:lstStyle/>
          <a:p>
            <a:pPr algn="l">
              <a:lnSpc>
                <a:spcPts val="3600"/>
              </a:lnSpc>
            </a:pPr>
            <a:r>
              <a:rPr lang="en-US" sz="3000" spc="-3" dirty="0">
                <a:solidFill>
                  <a:srgbClr val="043296"/>
                </a:solidFill>
                <a:latin typeface="Fira Sans Medium Bold"/>
              </a:rPr>
              <a:t>Productivity</a:t>
            </a:r>
            <a:r>
              <a:rPr lang="en-US" sz="3000" spc="-3" dirty="0">
                <a:solidFill>
                  <a:srgbClr val="043296"/>
                </a:solidFill>
                <a:latin typeface="Fira Sans" panose="020B0503050000020004" pitchFamily="34" charset="0"/>
              </a:rPr>
              <a:t>: ability to prioritize, plan and manage the workload</a:t>
            </a:r>
          </a:p>
        </p:txBody>
      </p:sp>
      <p:sp>
        <p:nvSpPr>
          <p:cNvPr id="25" name="TextBox 25"/>
          <p:cNvSpPr txBox="1"/>
          <p:nvPr/>
        </p:nvSpPr>
        <p:spPr>
          <a:xfrm>
            <a:off x="3679756" y="8364304"/>
            <a:ext cx="11657789" cy="923925"/>
          </a:xfrm>
          <a:prstGeom prst="rect">
            <a:avLst/>
          </a:prstGeom>
        </p:spPr>
        <p:txBody>
          <a:bodyPr lIns="0" tIns="0" rIns="0" bIns="0" rtlCol="0" anchor="t">
            <a:spAutoFit/>
          </a:bodyPr>
          <a:lstStyle/>
          <a:p>
            <a:pPr algn="l">
              <a:lnSpc>
                <a:spcPts val="3600"/>
              </a:lnSpc>
            </a:pPr>
            <a:r>
              <a:rPr lang="en-US" sz="3000" spc="-3" dirty="0">
                <a:solidFill>
                  <a:srgbClr val="043296"/>
                </a:solidFill>
                <a:latin typeface="Fira Sans Medium Bold"/>
              </a:rPr>
              <a:t>Social skills</a:t>
            </a:r>
            <a:r>
              <a:rPr lang="en-US" sz="3000" spc="-3" dirty="0">
                <a:solidFill>
                  <a:srgbClr val="043296"/>
                </a:solidFill>
                <a:latin typeface="Fira Sans" panose="020B0503050000020004" pitchFamily="34" charset="0"/>
              </a:rPr>
              <a:t>: Meeting and networking with others for mutual benefit, interact effectively with others</a:t>
            </a:r>
          </a:p>
        </p:txBody>
      </p:sp>
      <p:pic>
        <p:nvPicPr>
          <p:cNvPr id="26" name="Immagine 25" descr="Immagine che contiene testo, grafica vettoriale, clipart">
            <a:extLst>
              <a:ext uri="{FF2B5EF4-FFF2-40B4-BE49-F238E27FC236}">
                <a16:creationId xmlns:a16="http://schemas.microsoft.com/office/drawing/2014/main" id="{06CEE3A1-4DD6-9E4C-6265-F32ADA39FD8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27" name="Immagine 26" descr="Immagine che contiene testo">
            <a:extLst>
              <a:ext uri="{FF2B5EF4-FFF2-40B4-BE49-F238E27FC236}">
                <a16:creationId xmlns:a16="http://schemas.microsoft.com/office/drawing/2014/main" id="{A4B30BB2-63F2-6FB6-7A22-6FD329AC835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152" y="9515866"/>
            <a:ext cx="16924915" cy="771134"/>
          </a:xfrm>
          <a:prstGeom prst="rect">
            <a:avLst/>
          </a:prstGeom>
        </p:spPr>
      </p:pic>
      <p:sp>
        <p:nvSpPr>
          <p:cNvPr id="5" name="TextBox 5"/>
          <p:cNvSpPr txBox="1"/>
          <p:nvPr/>
        </p:nvSpPr>
        <p:spPr>
          <a:xfrm>
            <a:off x="2649077" y="3042160"/>
            <a:ext cx="12190736" cy="6072510"/>
          </a:xfrm>
          <a:prstGeom prst="rect">
            <a:avLst/>
          </a:prstGeom>
        </p:spPr>
        <p:txBody>
          <a:bodyPr lIns="0" tIns="0" rIns="0" bIns="0" rtlCol="0" anchor="t">
            <a:spAutoFit/>
          </a:bodyPr>
          <a:lstStyle/>
          <a:p>
            <a:pPr>
              <a:lnSpc>
                <a:spcPts val="6019"/>
              </a:lnSpc>
              <a:spcBef>
                <a:spcPct val="0"/>
              </a:spcBef>
            </a:pPr>
            <a:r>
              <a:rPr lang="en-US" sz="4299">
                <a:solidFill>
                  <a:srgbClr val="1836B2"/>
                </a:solidFill>
                <a:latin typeface="Fira Sans Medium"/>
              </a:rPr>
              <a:t>There are 6 steps to creating a STEAM-Centered classroom, no matter what area you teach</a:t>
            </a:r>
          </a:p>
          <a:p>
            <a:pPr>
              <a:lnSpc>
                <a:spcPts val="6019"/>
              </a:lnSpc>
              <a:spcBef>
                <a:spcPct val="0"/>
              </a:spcBef>
            </a:pPr>
            <a:r>
              <a:rPr lang="en-US" sz="4299">
                <a:solidFill>
                  <a:srgbClr val="1836B2"/>
                </a:solidFill>
                <a:latin typeface="Fira Sans Medium"/>
              </a:rPr>
              <a:t>1. Focus</a:t>
            </a:r>
          </a:p>
          <a:p>
            <a:pPr>
              <a:lnSpc>
                <a:spcPts val="6019"/>
              </a:lnSpc>
              <a:spcBef>
                <a:spcPct val="0"/>
              </a:spcBef>
            </a:pPr>
            <a:r>
              <a:rPr lang="en-US" sz="4299">
                <a:solidFill>
                  <a:srgbClr val="1836B2"/>
                </a:solidFill>
                <a:latin typeface="Fira Sans Medium"/>
              </a:rPr>
              <a:t>2. Detail</a:t>
            </a:r>
          </a:p>
          <a:p>
            <a:pPr>
              <a:lnSpc>
                <a:spcPts val="6019"/>
              </a:lnSpc>
              <a:spcBef>
                <a:spcPct val="0"/>
              </a:spcBef>
            </a:pPr>
            <a:r>
              <a:rPr lang="en-US" sz="4299">
                <a:solidFill>
                  <a:srgbClr val="1836B2"/>
                </a:solidFill>
                <a:latin typeface="Fira Sans Medium"/>
              </a:rPr>
              <a:t>3. Discovery</a:t>
            </a:r>
          </a:p>
          <a:p>
            <a:pPr>
              <a:lnSpc>
                <a:spcPts val="6019"/>
              </a:lnSpc>
              <a:spcBef>
                <a:spcPct val="0"/>
              </a:spcBef>
            </a:pPr>
            <a:r>
              <a:rPr lang="en-US" sz="4299">
                <a:solidFill>
                  <a:srgbClr val="1836B2"/>
                </a:solidFill>
                <a:latin typeface="Fira Sans Medium"/>
              </a:rPr>
              <a:t>4. Application</a:t>
            </a:r>
          </a:p>
          <a:p>
            <a:pPr>
              <a:lnSpc>
                <a:spcPts val="6019"/>
              </a:lnSpc>
              <a:spcBef>
                <a:spcPct val="0"/>
              </a:spcBef>
            </a:pPr>
            <a:r>
              <a:rPr lang="en-US" sz="4299">
                <a:solidFill>
                  <a:srgbClr val="1836B2"/>
                </a:solidFill>
                <a:latin typeface="Fira Sans Medium"/>
              </a:rPr>
              <a:t>5. Presentation</a:t>
            </a:r>
          </a:p>
          <a:p>
            <a:pPr>
              <a:lnSpc>
                <a:spcPts val="6019"/>
              </a:lnSpc>
              <a:spcBef>
                <a:spcPct val="0"/>
              </a:spcBef>
            </a:pPr>
            <a:r>
              <a:rPr lang="en-US" sz="4299">
                <a:solidFill>
                  <a:srgbClr val="1836B2"/>
                </a:solidFill>
                <a:latin typeface="Fira Sans Medium"/>
              </a:rPr>
              <a:t>6. Link</a:t>
            </a: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462905" y="5401066"/>
            <a:ext cx="4039985" cy="4114800"/>
          </a:xfrm>
          <a:prstGeom prst="rect">
            <a:avLst/>
          </a:prstGeom>
        </p:spPr>
      </p:pic>
      <p:sp>
        <p:nvSpPr>
          <p:cNvPr id="7" name="TextBox 7"/>
          <p:cNvSpPr txBox="1"/>
          <p:nvPr/>
        </p:nvSpPr>
        <p:spPr>
          <a:xfrm>
            <a:off x="2649077" y="1433836"/>
            <a:ext cx="13438524" cy="1292853"/>
          </a:xfrm>
          <a:prstGeom prst="rect">
            <a:avLst/>
          </a:prstGeom>
        </p:spPr>
        <p:txBody>
          <a:bodyPr lIns="0" tIns="0" rIns="0" bIns="0" rtlCol="0" anchor="t">
            <a:spAutoFit/>
          </a:bodyPr>
          <a:lstStyle/>
          <a:p>
            <a:pPr algn="l">
              <a:lnSpc>
                <a:spcPts val="10640"/>
              </a:lnSpc>
            </a:pPr>
            <a:r>
              <a:rPr lang="en-US" sz="7600">
                <a:solidFill>
                  <a:srgbClr val="1836B2"/>
                </a:solidFill>
                <a:latin typeface="Fira Sans Medium Bold"/>
              </a:rPr>
              <a:t>How to build a STEAM lesson:</a:t>
            </a:r>
          </a:p>
        </p:txBody>
      </p:sp>
      <p:pic>
        <p:nvPicPr>
          <p:cNvPr id="8" name="Immagine 7" descr="Immagine che contiene testo, grafica vettoriale, clipart">
            <a:extLst>
              <a:ext uri="{FF2B5EF4-FFF2-40B4-BE49-F238E27FC236}">
                <a16:creationId xmlns:a16="http://schemas.microsoft.com/office/drawing/2014/main" id="{2FA6E21A-2EE4-E5DD-79E9-2B6F699D8C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9" name="Immagine 8" descr="Immagine che contiene testo">
            <a:extLst>
              <a:ext uri="{FF2B5EF4-FFF2-40B4-BE49-F238E27FC236}">
                <a16:creationId xmlns:a16="http://schemas.microsoft.com/office/drawing/2014/main" id="{A8D68186-33BC-403A-F9E2-C4D86EB449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55786" y="1008861"/>
            <a:ext cx="8732214" cy="1219987"/>
          </a:xfrm>
          <a:prstGeom prst="rect">
            <a:avLst/>
          </a:prstGeom>
        </p:spPr>
      </p:pic>
      <p:sp>
        <p:nvSpPr>
          <p:cNvPr id="3" name="TextBox 3"/>
          <p:cNvSpPr txBox="1"/>
          <p:nvPr/>
        </p:nvSpPr>
        <p:spPr>
          <a:xfrm>
            <a:off x="9840102" y="1000044"/>
            <a:ext cx="9099606" cy="1104271"/>
          </a:xfrm>
          <a:prstGeom prst="rect">
            <a:avLst/>
          </a:prstGeom>
        </p:spPr>
        <p:txBody>
          <a:bodyPr lIns="0" tIns="0" rIns="0" bIns="0" rtlCol="0" anchor="t">
            <a:spAutoFit/>
          </a:bodyPr>
          <a:lstStyle/>
          <a:p>
            <a:pPr algn="l">
              <a:lnSpc>
                <a:spcPts val="8959"/>
              </a:lnSpc>
            </a:pPr>
            <a:r>
              <a:rPr lang="en-US" sz="6399" dirty="0">
                <a:solidFill>
                  <a:srgbClr val="FFFFFF"/>
                </a:solidFill>
                <a:latin typeface="Fira Sans Medium"/>
              </a:rPr>
              <a:t>The STEAM Classroom</a:t>
            </a:r>
          </a:p>
        </p:txBody>
      </p:sp>
      <p:pic>
        <p:nvPicPr>
          <p:cNvPr id="4" name="Picture 4"/>
          <p:cNvPicPr>
            <a:picLocks noChangeAspect="1"/>
          </p:cNvPicPr>
          <p:nvPr/>
        </p:nvPicPr>
        <p:blipFill>
          <a:blip r:embed="rId4"/>
          <a:srcRect l="1623" t="48502" b="9549"/>
          <a:stretch>
            <a:fillRect/>
          </a:stretch>
        </p:blipFill>
        <p:spPr>
          <a:xfrm>
            <a:off x="4453056" y="2286000"/>
            <a:ext cx="9381887" cy="8001000"/>
          </a:xfrm>
          <a:prstGeom prst="rect">
            <a:avLst/>
          </a:prstGeom>
        </p:spPr>
      </p:pic>
      <p:pic>
        <p:nvPicPr>
          <p:cNvPr id="7" name="Immagine 6" descr="Immagine che contiene testo, grafica vettoriale, clipart">
            <a:extLst>
              <a:ext uri="{FF2B5EF4-FFF2-40B4-BE49-F238E27FC236}">
                <a16:creationId xmlns:a16="http://schemas.microsoft.com/office/drawing/2014/main" id="{4ED4803D-56B3-9669-6455-260C82F0C4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8" name="Immagine 7" descr="Immagine che contiene testo">
            <a:extLst>
              <a:ext uri="{FF2B5EF4-FFF2-40B4-BE49-F238E27FC236}">
                <a16:creationId xmlns:a16="http://schemas.microsoft.com/office/drawing/2014/main" id="{FE3550F8-C005-08AC-D697-60D9377683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Immagine che contiene testo, grafica vettoriale, clipart">
            <a:extLst>
              <a:ext uri="{FF2B5EF4-FFF2-40B4-BE49-F238E27FC236}">
                <a16:creationId xmlns:a16="http://schemas.microsoft.com/office/drawing/2014/main" id="{9A562165-BF70-1958-14F4-D2502BD70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354002" y="1025576"/>
            <a:ext cx="7933998" cy="1108467"/>
          </a:xfrm>
          <a:prstGeom prst="rect">
            <a:avLst/>
          </a:prstGeom>
        </p:spPr>
      </p:pic>
      <p:sp>
        <p:nvSpPr>
          <p:cNvPr id="3" name="TextBox 3"/>
          <p:cNvSpPr txBox="1"/>
          <p:nvPr/>
        </p:nvSpPr>
        <p:spPr>
          <a:xfrm>
            <a:off x="11754731" y="892226"/>
            <a:ext cx="9136637" cy="1193806"/>
          </a:xfrm>
          <a:prstGeom prst="rect">
            <a:avLst/>
          </a:prstGeom>
        </p:spPr>
        <p:txBody>
          <a:bodyPr lIns="0" tIns="0" rIns="0" bIns="0" rtlCol="0" anchor="t">
            <a:spAutoFit/>
          </a:bodyPr>
          <a:lstStyle/>
          <a:p>
            <a:pPr algn="l">
              <a:lnSpc>
                <a:spcPts val="9799"/>
              </a:lnSpc>
            </a:pPr>
            <a:r>
              <a:rPr lang="en-US" sz="6999">
                <a:solidFill>
                  <a:srgbClr val="FFFFFF"/>
                </a:solidFill>
                <a:latin typeface="Fira Sans Medium"/>
              </a:rPr>
              <a:t>Focus</a:t>
            </a:r>
          </a:p>
        </p:txBody>
      </p:sp>
      <p:sp>
        <p:nvSpPr>
          <p:cNvPr id="4" name="TextBox 4"/>
          <p:cNvSpPr txBox="1"/>
          <p:nvPr/>
        </p:nvSpPr>
        <p:spPr>
          <a:xfrm>
            <a:off x="9935880" y="2950928"/>
            <a:ext cx="7664041" cy="4327994"/>
          </a:xfrm>
          <a:prstGeom prst="rect">
            <a:avLst/>
          </a:prstGeom>
        </p:spPr>
        <p:txBody>
          <a:bodyPr lIns="0" tIns="0" rIns="0" bIns="0" rtlCol="0" anchor="t">
            <a:spAutoFit/>
          </a:bodyPr>
          <a:lstStyle/>
          <a:p>
            <a:pPr marL="666734" lvl="1" indent="-333367" algn="just">
              <a:lnSpc>
                <a:spcPts val="4277"/>
              </a:lnSpc>
              <a:buFont typeface="Arial"/>
              <a:buChar char="•"/>
            </a:pPr>
            <a:r>
              <a:rPr lang="en-US" sz="3088">
                <a:solidFill>
                  <a:srgbClr val="043296"/>
                </a:solidFill>
                <a:latin typeface="Fira Sans Medium"/>
              </a:rPr>
              <a:t>In this step, we’re selecting an essential question to answer or problem to solve. </a:t>
            </a:r>
          </a:p>
          <a:p>
            <a:pPr marL="666734" lvl="1" indent="-333367" algn="just">
              <a:lnSpc>
                <a:spcPts val="4277"/>
              </a:lnSpc>
              <a:buFont typeface="Arial"/>
              <a:buChar char="•"/>
            </a:pPr>
            <a:r>
              <a:rPr lang="en-US" sz="3088">
                <a:solidFill>
                  <a:srgbClr val="043296"/>
                </a:solidFill>
                <a:latin typeface="Fira Sans Medium"/>
              </a:rPr>
              <a:t>It’s important to have a clear focus on both how this question or problem relates to the </a:t>
            </a:r>
            <a:r>
              <a:rPr lang="en-US" sz="3088">
                <a:solidFill>
                  <a:srgbClr val="043296"/>
                </a:solidFill>
                <a:latin typeface="Fira Sans Medium"/>
                <a:hlinkClick r:id="rId5" tooltip="https://www.ed.gov/stem"/>
              </a:rPr>
              <a:t>STEM</a:t>
            </a:r>
            <a:r>
              <a:rPr lang="en-US" sz="3088">
                <a:solidFill>
                  <a:srgbClr val="043296"/>
                </a:solidFill>
                <a:latin typeface="Fira Sans Medium"/>
              </a:rPr>
              <a:t> and the Art content areas you’ve chosen.</a:t>
            </a:r>
          </a:p>
          <a:p>
            <a:pPr algn="l">
              <a:lnSpc>
                <a:spcPts val="4277"/>
              </a:lnSpc>
            </a:pPr>
            <a:endParaRPr lang="en-US" sz="3088">
              <a:solidFill>
                <a:srgbClr val="043296"/>
              </a:solidFill>
              <a:latin typeface="Fira Sans Medium"/>
            </a:endParaRPr>
          </a:p>
        </p:txBody>
      </p:sp>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379" y="-8965"/>
            <a:ext cx="9358012" cy="10287002"/>
          </a:xfrm>
          <a:prstGeom prst="rect">
            <a:avLst/>
          </a:prstGeom>
        </p:spPr>
      </p:pic>
      <p:pic>
        <p:nvPicPr>
          <p:cNvPr id="6" name="Picture 6"/>
          <p:cNvPicPr>
            <a:picLocks noChangeAspect="1"/>
          </p:cNvPicPr>
          <p:nvPr/>
        </p:nvPicPr>
        <p:blipFill>
          <a:blip r:embed="rId8"/>
          <a:srcRect/>
          <a:stretch>
            <a:fillRect/>
          </a:stretch>
        </p:blipFill>
        <p:spPr>
          <a:xfrm>
            <a:off x="614093" y="1973418"/>
            <a:ext cx="6212640" cy="6212640"/>
          </a:xfrm>
          <a:prstGeom prst="rect">
            <a:avLst/>
          </a:prstGeom>
        </p:spPr>
      </p:pic>
      <p:pic>
        <p:nvPicPr>
          <p:cNvPr id="10" name="Immagine 9" descr="Immagine che contiene testo">
            <a:extLst>
              <a:ext uri="{FF2B5EF4-FFF2-40B4-BE49-F238E27FC236}">
                <a16:creationId xmlns:a16="http://schemas.microsoft.com/office/drawing/2014/main" id="{A92FDB2B-229D-AC4B-6A55-09839D30613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829238" y="3429725"/>
            <a:ext cx="8430062" cy="4701540"/>
          </a:xfrm>
          <a:prstGeom prst="rect">
            <a:avLst/>
          </a:prstGeom>
        </p:spPr>
        <p:txBody>
          <a:bodyPr lIns="0" tIns="0" rIns="0" bIns="0" rtlCol="0" anchor="t">
            <a:spAutoFit/>
          </a:bodyPr>
          <a:lstStyle/>
          <a:p>
            <a:pPr marL="647700" lvl="1" indent="-323850" algn="just">
              <a:lnSpc>
                <a:spcPts val="4155"/>
              </a:lnSpc>
              <a:buFont typeface="Arial"/>
              <a:buChar char="•"/>
            </a:pPr>
            <a:r>
              <a:rPr lang="en-US" sz="3000">
                <a:solidFill>
                  <a:srgbClr val="043296"/>
                </a:solidFill>
                <a:latin typeface="Fira Sans Medium"/>
              </a:rPr>
              <a:t>Look for the elements that are related to the problem you want to solve.  </a:t>
            </a:r>
          </a:p>
          <a:p>
            <a:pPr marL="647700" lvl="1" indent="-323850" algn="just">
              <a:lnSpc>
                <a:spcPts val="4155"/>
              </a:lnSpc>
              <a:buFont typeface="Arial"/>
              <a:buChar char="•"/>
            </a:pPr>
            <a:r>
              <a:rPr lang="en-US" sz="3000">
                <a:solidFill>
                  <a:srgbClr val="043296"/>
                </a:solidFill>
                <a:latin typeface="Fira Sans Medium"/>
              </a:rPr>
              <a:t>Observe the correlations between different content areas, why the problem exists and how it can be solved.</a:t>
            </a:r>
          </a:p>
          <a:p>
            <a:pPr marL="647700" lvl="1" indent="-323850" algn="just">
              <a:lnSpc>
                <a:spcPts val="4155"/>
              </a:lnSpc>
              <a:buFont typeface="Arial"/>
              <a:buChar char="•"/>
            </a:pPr>
            <a:r>
              <a:rPr lang="en-US" sz="3000">
                <a:solidFill>
                  <a:srgbClr val="043296"/>
                </a:solidFill>
                <a:latin typeface="Fira Sans Medium"/>
              </a:rPr>
              <a:t>Discover key background information, skills that students have or need to acquire to address the problem.</a:t>
            </a:r>
          </a:p>
          <a:p>
            <a:pPr algn="l">
              <a:lnSpc>
                <a:spcPts val="4155"/>
              </a:lnSpc>
            </a:pPr>
            <a:endParaRPr lang="en-US" sz="3000">
              <a:solidFill>
                <a:srgbClr val="043296"/>
              </a:solidFill>
              <a:latin typeface="Fira Sans Medium"/>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0890" y="745069"/>
            <a:ext cx="8653666" cy="9344100"/>
          </a:xfrm>
          <a:prstGeom prst="rect">
            <a:avLst/>
          </a:prstGeom>
        </p:spPr>
      </p:pic>
      <p:pic>
        <p:nvPicPr>
          <p:cNvPr id="4" name="Picture 4"/>
          <p:cNvPicPr>
            <a:picLocks noChangeAspect="1"/>
          </p:cNvPicPr>
          <p:nvPr/>
        </p:nvPicPr>
        <p:blipFill>
          <a:blip r:embed="rId4"/>
          <a:srcRect/>
          <a:stretch>
            <a:fillRect/>
          </a:stretch>
        </p:blipFill>
        <p:spPr>
          <a:xfrm>
            <a:off x="1947202" y="2702103"/>
            <a:ext cx="5430031" cy="5430032"/>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354002" y="1028700"/>
            <a:ext cx="7933998" cy="1108467"/>
          </a:xfrm>
          <a:prstGeom prst="rect">
            <a:avLst/>
          </a:prstGeom>
        </p:spPr>
      </p:pic>
      <p:sp>
        <p:nvSpPr>
          <p:cNvPr id="8" name="TextBox 8"/>
          <p:cNvSpPr txBox="1"/>
          <p:nvPr/>
        </p:nvSpPr>
        <p:spPr>
          <a:xfrm>
            <a:off x="11734800" y="943361"/>
            <a:ext cx="9136637" cy="1193806"/>
          </a:xfrm>
          <a:prstGeom prst="rect">
            <a:avLst/>
          </a:prstGeom>
        </p:spPr>
        <p:txBody>
          <a:bodyPr lIns="0" tIns="0" rIns="0" bIns="0" rtlCol="0" anchor="t">
            <a:spAutoFit/>
          </a:bodyPr>
          <a:lstStyle/>
          <a:p>
            <a:pPr algn="l">
              <a:lnSpc>
                <a:spcPts val="9799"/>
              </a:lnSpc>
            </a:pPr>
            <a:r>
              <a:rPr lang="en-US" sz="6999" dirty="0">
                <a:solidFill>
                  <a:srgbClr val="FFFFFF"/>
                </a:solidFill>
                <a:latin typeface="Fira Sans Medium"/>
              </a:rPr>
              <a:t>Detail</a:t>
            </a:r>
          </a:p>
        </p:txBody>
      </p:sp>
      <p:pic>
        <p:nvPicPr>
          <p:cNvPr id="9" name="Immagine 8" descr="Immagine che contiene testo, grafica vettoriale, clipart">
            <a:extLst>
              <a:ext uri="{FF2B5EF4-FFF2-40B4-BE49-F238E27FC236}">
                <a16:creationId xmlns:a16="http://schemas.microsoft.com/office/drawing/2014/main" id="{F173C4D9-FACE-03DA-3A6A-0A8ACFF890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557A5AFF-A777-8724-D7AC-04FB7F47A5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702016" y="1025576"/>
            <a:ext cx="9585984" cy="1339268"/>
          </a:xfrm>
          <a:prstGeom prst="rect">
            <a:avLst/>
          </a:prstGeom>
        </p:spPr>
      </p:pic>
      <p:sp>
        <p:nvSpPr>
          <p:cNvPr id="3" name="TextBox 3"/>
          <p:cNvSpPr txBox="1"/>
          <p:nvPr/>
        </p:nvSpPr>
        <p:spPr>
          <a:xfrm>
            <a:off x="9677400" y="1152525"/>
            <a:ext cx="7176881" cy="1019175"/>
          </a:xfrm>
          <a:prstGeom prst="rect">
            <a:avLst/>
          </a:prstGeom>
        </p:spPr>
        <p:txBody>
          <a:bodyPr lIns="0" tIns="0" rIns="0" bIns="0" rtlCol="0" anchor="t">
            <a:spAutoFit/>
          </a:bodyPr>
          <a:lstStyle/>
          <a:p>
            <a:pPr algn="l">
              <a:lnSpc>
                <a:spcPts val="8399"/>
              </a:lnSpc>
            </a:pPr>
            <a:r>
              <a:rPr lang="en-US" sz="5999" dirty="0">
                <a:solidFill>
                  <a:srgbClr val="FFFFFF"/>
                </a:solidFill>
                <a:latin typeface="Fira Sans Medium"/>
              </a:rPr>
              <a:t>Discovery</a:t>
            </a:r>
          </a:p>
        </p:txBody>
      </p:sp>
      <p:sp>
        <p:nvSpPr>
          <p:cNvPr id="4" name="TextBox 4"/>
          <p:cNvSpPr txBox="1"/>
          <p:nvPr/>
        </p:nvSpPr>
        <p:spPr>
          <a:xfrm>
            <a:off x="8919893" y="3662347"/>
            <a:ext cx="8339407" cy="4954738"/>
          </a:xfrm>
          <a:prstGeom prst="rect">
            <a:avLst/>
          </a:prstGeom>
        </p:spPr>
        <p:txBody>
          <a:bodyPr lIns="0" tIns="0" rIns="0" bIns="0" rtlCol="0" anchor="t">
            <a:spAutoFit/>
          </a:bodyPr>
          <a:lstStyle/>
          <a:p>
            <a:pPr marL="684246" lvl="1" indent="-342123" algn="just">
              <a:lnSpc>
                <a:spcPts val="4389"/>
              </a:lnSpc>
              <a:buFont typeface="Arial"/>
              <a:buChar char="•"/>
            </a:pPr>
            <a:r>
              <a:rPr lang="en-US" sz="3169">
                <a:solidFill>
                  <a:srgbClr val="043296"/>
                </a:solidFill>
                <a:latin typeface="Fira Sans Medium"/>
              </a:rPr>
              <a:t>This step is about active reasearch; students are researching possible solutions, as well as what ISN’T currently working in the solutions that already exist.  </a:t>
            </a:r>
          </a:p>
          <a:p>
            <a:pPr marL="684246" lvl="1" indent="-342123" algn="just">
              <a:lnSpc>
                <a:spcPts val="4389"/>
              </a:lnSpc>
              <a:buFont typeface="Arial"/>
              <a:buChar char="•"/>
            </a:pPr>
            <a:r>
              <a:rPr lang="en-US" sz="3169">
                <a:solidFill>
                  <a:srgbClr val="043296"/>
                </a:solidFill>
                <a:latin typeface="Fira Sans Medium"/>
              </a:rPr>
              <a:t>The teacher can use this stage to analyze the gaps the students may have and teach those contents explicitly.</a:t>
            </a:r>
          </a:p>
          <a:p>
            <a:pPr algn="l">
              <a:lnSpc>
                <a:spcPts val="4389"/>
              </a:lnSpc>
            </a:pPr>
            <a:endParaRPr lang="en-US" sz="3169">
              <a:solidFill>
                <a:srgbClr val="043296"/>
              </a:solidFill>
              <a:latin typeface="Fira Sans Medium"/>
            </a:endParaRP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3788" y="-38100"/>
            <a:ext cx="9083400" cy="10287000"/>
          </a:xfrm>
          <a:prstGeom prst="rect">
            <a:avLst/>
          </a:prstGeom>
        </p:spPr>
      </p:pic>
      <p:pic>
        <p:nvPicPr>
          <p:cNvPr id="6" name="Picture 6"/>
          <p:cNvPicPr>
            <a:picLocks noChangeAspect="1"/>
          </p:cNvPicPr>
          <p:nvPr/>
        </p:nvPicPr>
        <p:blipFill>
          <a:blip r:embed="rId6"/>
          <a:srcRect/>
          <a:stretch>
            <a:fillRect/>
          </a:stretch>
        </p:blipFill>
        <p:spPr>
          <a:xfrm>
            <a:off x="1028700" y="3274890"/>
            <a:ext cx="5678424" cy="5678424"/>
          </a:xfrm>
          <a:prstGeom prst="rect">
            <a:avLst/>
          </a:prstGeom>
        </p:spPr>
      </p:pic>
      <p:pic>
        <p:nvPicPr>
          <p:cNvPr id="9" name="Immagine 8" descr="Immagine che contiene testo, grafica vettoriale, clipart">
            <a:extLst>
              <a:ext uri="{FF2B5EF4-FFF2-40B4-BE49-F238E27FC236}">
                <a16:creationId xmlns:a16="http://schemas.microsoft.com/office/drawing/2014/main" id="{51367B0A-7FF4-1CFF-8E72-B7BD5E1472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9E53DB8E-60CE-7468-FFF5-82CD5568FB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445151" y="3538865"/>
            <a:ext cx="7597176" cy="4177665"/>
          </a:xfrm>
          <a:prstGeom prst="rect">
            <a:avLst/>
          </a:prstGeom>
        </p:spPr>
        <p:txBody>
          <a:bodyPr lIns="0" tIns="0" rIns="0" bIns="0" rtlCol="0" anchor="t">
            <a:spAutoFit/>
          </a:bodyPr>
          <a:lstStyle/>
          <a:p>
            <a:pPr marL="647700" lvl="1" indent="-323850" algn="just">
              <a:lnSpc>
                <a:spcPts val="4155"/>
              </a:lnSpc>
              <a:buFont typeface="Arial"/>
              <a:buChar char="•"/>
            </a:pPr>
            <a:r>
              <a:rPr lang="en-US" sz="3000">
                <a:solidFill>
                  <a:srgbClr val="043296"/>
                </a:solidFill>
                <a:latin typeface="Fira Sans Medium"/>
              </a:rPr>
              <a:t>After students have analyzed a problem or question and the solutions that already exist, they can begin to create their own solution to the problem. </a:t>
            </a:r>
          </a:p>
          <a:p>
            <a:pPr marL="647700" lvl="1" indent="-323850" algn="just">
              <a:lnSpc>
                <a:spcPts val="4155"/>
              </a:lnSpc>
              <a:buFont typeface="Arial"/>
              <a:buChar char="•"/>
            </a:pPr>
            <a:r>
              <a:rPr lang="en-US" sz="3000">
                <a:solidFill>
                  <a:srgbClr val="043296"/>
                </a:solidFill>
                <a:latin typeface="Fira Sans Medium"/>
              </a:rPr>
              <a:t>Here they are using the skills, processes and knowledge that were taught in the discovery stage.</a:t>
            </a:r>
          </a:p>
          <a:p>
            <a:pPr algn="just">
              <a:lnSpc>
                <a:spcPts val="4155"/>
              </a:lnSpc>
            </a:pPr>
            <a:endParaRPr lang="en-US" sz="3000">
              <a:solidFill>
                <a:srgbClr val="043296"/>
              </a:solidFill>
              <a:latin typeface="Fira Sans Medium"/>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702016" y="1082447"/>
            <a:ext cx="9585984" cy="1339268"/>
          </a:xfrm>
          <a:prstGeom prst="rect">
            <a:avLst/>
          </a:prstGeom>
        </p:spPr>
      </p:pic>
      <p:sp>
        <p:nvSpPr>
          <p:cNvPr id="4" name="TextBox 4"/>
          <p:cNvSpPr txBox="1"/>
          <p:nvPr/>
        </p:nvSpPr>
        <p:spPr>
          <a:xfrm>
            <a:off x="9865446" y="1185343"/>
            <a:ext cx="7176881" cy="1019175"/>
          </a:xfrm>
          <a:prstGeom prst="rect">
            <a:avLst/>
          </a:prstGeom>
        </p:spPr>
        <p:txBody>
          <a:bodyPr lIns="0" tIns="0" rIns="0" bIns="0" rtlCol="0" anchor="t">
            <a:spAutoFit/>
          </a:bodyPr>
          <a:lstStyle/>
          <a:p>
            <a:pPr algn="l">
              <a:lnSpc>
                <a:spcPts val="8399"/>
              </a:lnSpc>
            </a:pPr>
            <a:r>
              <a:rPr lang="en-US" sz="5999">
                <a:solidFill>
                  <a:srgbClr val="FFFFFF"/>
                </a:solidFill>
                <a:latin typeface="Fira Sans Medium"/>
              </a:rPr>
              <a:t>Application</a:t>
            </a: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8" y="817920"/>
            <a:ext cx="8653666" cy="9344100"/>
          </a:xfrm>
          <a:prstGeom prst="rect">
            <a:avLst/>
          </a:prstGeom>
        </p:spPr>
      </p:pic>
      <p:pic>
        <p:nvPicPr>
          <p:cNvPr id="6" name="Picture 6"/>
          <p:cNvPicPr>
            <a:picLocks noChangeAspect="1"/>
          </p:cNvPicPr>
          <p:nvPr/>
        </p:nvPicPr>
        <p:blipFill>
          <a:blip r:embed="rId6"/>
          <a:srcRect/>
          <a:stretch>
            <a:fillRect/>
          </a:stretch>
        </p:blipFill>
        <p:spPr>
          <a:xfrm>
            <a:off x="2225474" y="3063960"/>
            <a:ext cx="5430031" cy="5430032"/>
          </a:xfrm>
          <a:prstGeom prst="rect">
            <a:avLst/>
          </a:prstGeom>
        </p:spPr>
      </p:pic>
      <p:pic>
        <p:nvPicPr>
          <p:cNvPr id="9" name="Immagine 8" descr="Immagine che contiene testo, grafica vettoriale, clipart">
            <a:extLst>
              <a:ext uri="{FF2B5EF4-FFF2-40B4-BE49-F238E27FC236}">
                <a16:creationId xmlns:a16="http://schemas.microsoft.com/office/drawing/2014/main" id="{B8354A60-6EEB-3593-03FA-08B7A02136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E23A973A-98CA-7F16-17F2-FC2C1D9ABE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480116" y="3006810"/>
            <a:ext cx="7597176" cy="6273165"/>
          </a:xfrm>
          <a:prstGeom prst="rect">
            <a:avLst/>
          </a:prstGeom>
        </p:spPr>
        <p:txBody>
          <a:bodyPr lIns="0" tIns="0" rIns="0" bIns="0" rtlCol="0" anchor="t">
            <a:spAutoFit/>
          </a:bodyPr>
          <a:lstStyle/>
          <a:p>
            <a:pPr marL="647700" lvl="1" indent="-323850" algn="just">
              <a:lnSpc>
                <a:spcPts val="4155"/>
              </a:lnSpc>
              <a:buFont typeface="Arial"/>
              <a:buChar char="•"/>
            </a:pPr>
            <a:r>
              <a:rPr lang="en-US" sz="3000">
                <a:solidFill>
                  <a:srgbClr val="043296"/>
                </a:solidFill>
                <a:latin typeface="Fira Sans Medium"/>
              </a:rPr>
              <a:t>Once students have created their solution or composition, it’s time to share it.  </a:t>
            </a:r>
          </a:p>
          <a:p>
            <a:pPr marL="647700" lvl="1" indent="-323850" algn="just">
              <a:lnSpc>
                <a:spcPts val="4155"/>
              </a:lnSpc>
              <a:buFont typeface="Arial"/>
              <a:buChar char="•"/>
            </a:pPr>
            <a:r>
              <a:rPr lang="en-US" sz="3000">
                <a:solidFill>
                  <a:srgbClr val="043296"/>
                </a:solidFill>
                <a:latin typeface="Fira Sans Medium"/>
              </a:rPr>
              <a:t>It’s important that the work is presented for feedback; it'a also a way to let the student express its own perspective concerning the question or problem to investigate .​ </a:t>
            </a:r>
          </a:p>
          <a:p>
            <a:pPr marL="647700" lvl="1" indent="-323850" algn="just">
              <a:lnSpc>
                <a:spcPts val="4155"/>
              </a:lnSpc>
              <a:buFont typeface="Arial"/>
              <a:buChar char="•"/>
            </a:pPr>
            <a:r>
              <a:rPr lang="en-US" sz="3000">
                <a:solidFill>
                  <a:srgbClr val="043296"/>
                </a:solidFill>
                <a:latin typeface="Fira Sans Medium"/>
              </a:rPr>
              <a:t>Students then learn how to give and receive input.</a:t>
            </a:r>
          </a:p>
          <a:p>
            <a:pPr algn="just">
              <a:lnSpc>
                <a:spcPts val="4155"/>
              </a:lnSpc>
            </a:pPr>
            <a:endParaRPr lang="en-US" sz="3000">
              <a:solidFill>
                <a:srgbClr val="043296"/>
              </a:solidFill>
              <a:latin typeface="Fira Sans Medium"/>
            </a:endParaRPr>
          </a:p>
          <a:p>
            <a:pPr algn="just">
              <a:lnSpc>
                <a:spcPts val="4155"/>
              </a:lnSpc>
            </a:pPr>
            <a:endParaRPr lang="en-US" sz="3000">
              <a:solidFill>
                <a:srgbClr val="043296"/>
              </a:solidFill>
              <a:latin typeface="Fira Sans Medium"/>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702016" y="1082447"/>
            <a:ext cx="9585984" cy="1339268"/>
          </a:xfrm>
          <a:prstGeom prst="rect">
            <a:avLst/>
          </a:prstGeom>
        </p:spPr>
      </p:pic>
      <p:sp>
        <p:nvSpPr>
          <p:cNvPr id="4" name="TextBox 4"/>
          <p:cNvSpPr txBox="1"/>
          <p:nvPr/>
        </p:nvSpPr>
        <p:spPr>
          <a:xfrm>
            <a:off x="9865446" y="1185343"/>
            <a:ext cx="7176881" cy="1019175"/>
          </a:xfrm>
          <a:prstGeom prst="rect">
            <a:avLst/>
          </a:prstGeom>
        </p:spPr>
        <p:txBody>
          <a:bodyPr lIns="0" tIns="0" rIns="0" bIns="0" rtlCol="0" anchor="t">
            <a:spAutoFit/>
          </a:bodyPr>
          <a:lstStyle/>
          <a:p>
            <a:pPr algn="l">
              <a:lnSpc>
                <a:spcPts val="8399"/>
              </a:lnSpc>
            </a:pPr>
            <a:r>
              <a:rPr lang="en-US" sz="5999">
                <a:solidFill>
                  <a:srgbClr val="FFFFFF"/>
                </a:solidFill>
                <a:latin typeface="Fira Sans Medium"/>
              </a:rPr>
              <a:t>Presentation</a:t>
            </a:r>
          </a:p>
        </p:txBody>
      </p:sp>
      <p:pic>
        <p:nvPicPr>
          <p:cNvPr id="7" name="Picture 7"/>
          <p:cNvPicPr>
            <a:picLocks noChangeAspect="1"/>
          </p:cNvPicPr>
          <p:nvPr/>
        </p:nvPicPr>
        <p:blipFill>
          <a:blip r:embed="rId4"/>
          <a:srcRect/>
          <a:stretch>
            <a:fillRect/>
          </a:stretch>
        </p:blipFill>
        <p:spPr>
          <a:xfrm>
            <a:off x="1902114" y="2428484"/>
            <a:ext cx="5430032" cy="5430032"/>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7890" y="792159"/>
            <a:ext cx="8626110" cy="9901268"/>
          </a:xfrm>
          <a:prstGeom prst="rect">
            <a:avLst/>
          </a:prstGeom>
        </p:spPr>
      </p:pic>
      <p:pic>
        <p:nvPicPr>
          <p:cNvPr id="9" name="Immagine 8" descr="Immagine che contiene testo, grafica vettoriale, clipart">
            <a:extLst>
              <a:ext uri="{FF2B5EF4-FFF2-40B4-BE49-F238E27FC236}">
                <a16:creationId xmlns:a16="http://schemas.microsoft.com/office/drawing/2014/main" id="{F0F987C1-7251-448B-2AA7-377066D1B2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C4CC538A-7E65-F181-A119-0A13A6D9BB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480116" y="2955116"/>
            <a:ext cx="7597176" cy="5749290"/>
          </a:xfrm>
          <a:prstGeom prst="rect">
            <a:avLst/>
          </a:prstGeom>
        </p:spPr>
        <p:txBody>
          <a:bodyPr lIns="0" tIns="0" rIns="0" bIns="0" rtlCol="0" anchor="t">
            <a:spAutoFit/>
          </a:bodyPr>
          <a:lstStyle/>
          <a:p>
            <a:pPr marL="647700" lvl="1" indent="-323850" algn="just">
              <a:lnSpc>
                <a:spcPts val="4155"/>
              </a:lnSpc>
              <a:buFont typeface="Arial"/>
              <a:buChar char="•"/>
            </a:pPr>
            <a:r>
              <a:rPr lang="en-US" sz="3000">
                <a:solidFill>
                  <a:srgbClr val="043296"/>
                </a:solidFill>
                <a:latin typeface="Fira Sans Medium"/>
              </a:rPr>
              <a:t>This step is what closes the process. Students can reflect on the feedback that was shared and on their own skills process. </a:t>
            </a:r>
          </a:p>
          <a:p>
            <a:pPr marL="647700" lvl="1" indent="-323850" algn="just">
              <a:lnSpc>
                <a:spcPts val="4155"/>
              </a:lnSpc>
              <a:buFont typeface="Arial"/>
              <a:buChar char="•"/>
            </a:pPr>
            <a:r>
              <a:rPr lang="en-US" sz="3000">
                <a:solidFill>
                  <a:srgbClr val="043296"/>
                </a:solidFill>
                <a:latin typeface="Fira Sans Medium"/>
              </a:rPr>
              <a:t>Thanks to this reflection moment, students can revise their work where needed and produce an even better solution</a:t>
            </a:r>
          </a:p>
          <a:p>
            <a:pPr algn="just">
              <a:lnSpc>
                <a:spcPts val="4155"/>
              </a:lnSpc>
            </a:pPr>
            <a:endParaRPr lang="en-US" sz="3000">
              <a:solidFill>
                <a:srgbClr val="043296"/>
              </a:solidFill>
              <a:latin typeface="Fira Sans Medium"/>
            </a:endParaRPr>
          </a:p>
          <a:p>
            <a:pPr algn="just">
              <a:lnSpc>
                <a:spcPts val="4155"/>
              </a:lnSpc>
            </a:pPr>
            <a:endParaRPr lang="en-US" sz="3000">
              <a:solidFill>
                <a:srgbClr val="043296"/>
              </a:solidFill>
              <a:latin typeface="Fira Sans Medium"/>
            </a:endParaRPr>
          </a:p>
          <a:p>
            <a:pPr algn="just">
              <a:lnSpc>
                <a:spcPts val="4155"/>
              </a:lnSpc>
            </a:pPr>
            <a:endParaRPr lang="en-US" sz="3000">
              <a:solidFill>
                <a:srgbClr val="043296"/>
              </a:solidFill>
              <a:latin typeface="Fira Sans Medium"/>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702016" y="1082447"/>
            <a:ext cx="9585984" cy="1339268"/>
          </a:xfrm>
          <a:prstGeom prst="rect">
            <a:avLst/>
          </a:prstGeom>
        </p:spPr>
      </p:pic>
      <p:sp>
        <p:nvSpPr>
          <p:cNvPr id="4" name="TextBox 4"/>
          <p:cNvSpPr txBox="1"/>
          <p:nvPr/>
        </p:nvSpPr>
        <p:spPr>
          <a:xfrm>
            <a:off x="9865446" y="1185343"/>
            <a:ext cx="7176881" cy="1019175"/>
          </a:xfrm>
          <a:prstGeom prst="rect">
            <a:avLst/>
          </a:prstGeom>
        </p:spPr>
        <p:txBody>
          <a:bodyPr lIns="0" tIns="0" rIns="0" bIns="0" rtlCol="0" anchor="t">
            <a:spAutoFit/>
          </a:bodyPr>
          <a:lstStyle/>
          <a:p>
            <a:pPr algn="l">
              <a:lnSpc>
                <a:spcPts val="8399"/>
              </a:lnSpc>
            </a:pPr>
            <a:r>
              <a:rPr lang="en-US" sz="5999">
                <a:solidFill>
                  <a:srgbClr val="FFFFFF"/>
                </a:solidFill>
                <a:latin typeface="Fira Sans Medium"/>
              </a:rPr>
              <a:t>Link</a:t>
            </a:r>
          </a:p>
        </p:txBody>
      </p:sp>
      <p:pic>
        <p:nvPicPr>
          <p:cNvPr id="7" name="Picture 7"/>
          <p:cNvPicPr>
            <a:picLocks noChangeAspect="1"/>
          </p:cNvPicPr>
          <p:nvPr/>
        </p:nvPicPr>
        <p:blipFill>
          <a:blip r:embed="rId4"/>
          <a:srcRect/>
          <a:stretch>
            <a:fillRect/>
          </a:stretch>
        </p:blipFill>
        <p:spPr>
          <a:xfrm>
            <a:off x="2515835" y="3012266"/>
            <a:ext cx="5430031" cy="5430032"/>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942900"/>
            <a:ext cx="8653666" cy="9344100"/>
          </a:xfrm>
          <a:prstGeom prst="rect">
            <a:avLst/>
          </a:prstGeom>
        </p:spPr>
      </p:pic>
      <p:pic>
        <p:nvPicPr>
          <p:cNvPr id="9" name="Immagine 8" descr="Immagine che contiene testo, grafica vettoriale, clipart">
            <a:extLst>
              <a:ext uri="{FF2B5EF4-FFF2-40B4-BE49-F238E27FC236}">
                <a16:creationId xmlns:a16="http://schemas.microsoft.com/office/drawing/2014/main" id="{7CF4C771-5783-CCC1-4B6C-F22EEAB800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FA4CBA2A-0510-A44B-C427-388D9684E35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152" y="9515875"/>
            <a:ext cx="16924915" cy="771125"/>
          </a:xfrm>
          <a:prstGeom prst="rect">
            <a:avLst/>
          </a:prstGeom>
        </p:spPr>
      </p:pic>
      <p:pic>
        <p:nvPicPr>
          <p:cNvPr id="3" name="Picture 3"/>
          <p:cNvPicPr>
            <a:picLocks noChangeAspect="1"/>
          </p:cNvPicPr>
          <p:nvPr/>
        </p:nvPicPr>
        <p:blipFill>
          <a:blip r:embed="rId4"/>
          <a:srcRect t="282" b="282"/>
          <a:stretch>
            <a:fillRect/>
          </a:stretch>
        </p:blipFill>
        <p:spPr>
          <a:xfrm>
            <a:off x="3714004" y="3043767"/>
            <a:ext cx="10859992" cy="4199466"/>
          </a:xfrm>
          <a:prstGeom prst="rect">
            <a:avLst/>
          </a:prstGeom>
        </p:spPr>
      </p:pic>
      <p:pic>
        <p:nvPicPr>
          <p:cNvPr id="6" name="Immagine 5" descr="Immagine che contiene testo, grafica vettoriale, clipart">
            <a:extLst>
              <a:ext uri="{FF2B5EF4-FFF2-40B4-BE49-F238E27FC236}">
                <a16:creationId xmlns:a16="http://schemas.microsoft.com/office/drawing/2014/main" id="{5D19627A-7B30-F266-1F05-373CA74CDE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7" name="Immagine 6" descr="Immagine che contiene testo">
            <a:extLst>
              <a:ext uri="{FF2B5EF4-FFF2-40B4-BE49-F238E27FC236}">
                <a16:creationId xmlns:a16="http://schemas.microsoft.com/office/drawing/2014/main" id="{CC3736D9-9D79-2681-DD0F-551440E366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152" y="9515866"/>
            <a:ext cx="16924915" cy="771134"/>
          </a:xfrm>
          <a:prstGeom prst="rect">
            <a:avLst/>
          </a:prstGeom>
        </p:spPr>
      </p:pic>
      <p:sp>
        <p:nvSpPr>
          <p:cNvPr id="5" name="TextBox 5"/>
          <p:cNvSpPr txBox="1"/>
          <p:nvPr/>
        </p:nvSpPr>
        <p:spPr>
          <a:xfrm>
            <a:off x="6882356" y="3599042"/>
            <a:ext cx="8779573" cy="2635878"/>
          </a:xfrm>
          <a:prstGeom prst="rect">
            <a:avLst/>
          </a:prstGeom>
        </p:spPr>
        <p:txBody>
          <a:bodyPr lIns="0" tIns="0" rIns="0" bIns="0" rtlCol="0" anchor="t">
            <a:spAutoFit/>
          </a:bodyPr>
          <a:lstStyle/>
          <a:p>
            <a:pPr algn="l">
              <a:lnSpc>
                <a:spcPts val="10640"/>
              </a:lnSpc>
            </a:pPr>
            <a:r>
              <a:rPr lang="en-US" sz="7600">
                <a:solidFill>
                  <a:srgbClr val="1836B2"/>
                </a:solidFill>
                <a:latin typeface="Fira Sans Medium Bold"/>
              </a:rPr>
              <a:t>What to Look for in STEAM Lessons ?</a:t>
            </a:r>
          </a:p>
        </p:txBody>
      </p:sp>
      <p:pic>
        <p:nvPicPr>
          <p:cNvPr id="6" name="Picture 6"/>
          <p:cNvPicPr>
            <a:picLocks noChangeAspect="1"/>
          </p:cNvPicPr>
          <p:nvPr/>
        </p:nvPicPr>
        <p:blipFill>
          <a:blip r:embed="rId4"/>
          <a:srcRect r="61310"/>
          <a:stretch>
            <a:fillRect/>
          </a:stretch>
        </p:blipFill>
        <p:spPr>
          <a:xfrm>
            <a:off x="2529060" y="873618"/>
            <a:ext cx="4778968" cy="8229600"/>
          </a:xfrm>
          <a:prstGeom prst="rect">
            <a:avLst/>
          </a:prstGeom>
        </p:spPr>
      </p:pic>
      <p:pic>
        <p:nvPicPr>
          <p:cNvPr id="9" name="Immagine 8" descr="Immagine che contiene testo, grafica vettoriale, clipart">
            <a:extLst>
              <a:ext uri="{FF2B5EF4-FFF2-40B4-BE49-F238E27FC236}">
                <a16:creationId xmlns:a16="http://schemas.microsoft.com/office/drawing/2014/main" id="{C893C892-854E-E074-0D30-4199BA54B6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DEDEA669-C778-2579-3885-ABA02BD304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84418" y="1025576"/>
            <a:ext cx="12203582" cy="1704975"/>
          </a:xfrm>
          <a:prstGeom prst="rect">
            <a:avLst/>
          </a:prstGeom>
        </p:spPr>
      </p:pic>
      <p:sp>
        <p:nvSpPr>
          <p:cNvPr id="3" name="TextBox 3"/>
          <p:cNvSpPr txBox="1"/>
          <p:nvPr/>
        </p:nvSpPr>
        <p:spPr>
          <a:xfrm>
            <a:off x="7274709" y="1289542"/>
            <a:ext cx="6785362" cy="1193806"/>
          </a:xfrm>
          <a:prstGeom prst="rect">
            <a:avLst/>
          </a:prstGeom>
        </p:spPr>
        <p:txBody>
          <a:bodyPr lIns="0" tIns="0" rIns="0" bIns="0" rtlCol="0" anchor="t">
            <a:spAutoFit/>
          </a:bodyPr>
          <a:lstStyle/>
          <a:p>
            <a:pPr algn="l">
              <a:lnSpc>
                <a:spcPts val="9799"/>
              </a:lnSpc>
            </a:pPr>
            <a:r>
              <a:rPr lang="en-US" sz="6999">
                <a:solidFill>
                  <a:srgbClr val="FFFFFF"/>
                </a:solidFill>
                <a:latin typeface="Fira Sans Medium"/>
              </a:rPr>
              <a:t>STEAM lesson</a:t>
            </a:r>
          </a:p>
        </p:txBody>
      </p:sp>
      <p:sp>
        <p:nvSpPr>
          <p:cNvPr id="4" name="TextBox 4"/>
          <p:cNvSpPr txBox="1"/>
          <p:nvPr/>
        </p:nvSpPr>
        <p:spPr>
          <a:xfrm>
            <a:off x="7584172" y="3232074"/>
            <a:ext cx="8089878" cy="5121778"/>
          </a:xfrm>
          <a:prstGeom prst="rect">
            <a:avLst/>
          </a:prstGeom>
        </p:spPr>
        <p:txBody>
          <a:bodyPr lIns="0" tIns="0" rIns="0" bIns="0" rtlCol="0" anchor="t">
            <a:spAutoFit/>
          </a:bodyPr>
          <a:lstStyle/>
          <a:p>
            <a:pPr marL="805220" lvl="1" indent="-402610" algn="l">
              <a:lnSpc>
                <a:spcPts val="5165"/>
              </a:lnSpc>
              <a:buFont typeface="Arial"/>
              <a:buChar char="•"/>
            </a:pPr>
            <a:r>
              <a:rPr lang="en-US" sz="3729">
                <a:solidFill>
                  <a:srgbClr val="1836B2"/>
                </a:solidFill>
                <a:latin typeface="Fira Sans Medium"/>
              </a:rPr>
              <a:t>STEAM Outcomes</a:t>
            </a:r>
          </a:p>
          <a:p>
            <a:pPr marL="805220" lvl="1" indent="-402610" algn="l">
              <a:lnSpc>
                <a:spcPts val="5165"/>
              </a:lnSpc>
              <a:buFont typeface="Arial"/>
              <a:buChar char="•"/>
            </a:pPr>
            <a:r>
              <a:rPr lang="en-US" sz="3729">
                <a:solidFill>
                  <a:srgbClr val="1836B2"/>
                </a:solidFill>
                <a:latin typeface="Fira Sans Medium"/>
              </a:rPr>
              <a:t>Intentional Connection</a:t>
            </a:r>
          </a:p>
          <a:p>
            <a:pPr marL="805220" lvl="1" indent="-402610" algn="l">
              <a:lnSpc>
                <a:spcPts val="5165"/>
              </a:lnSpc>
              <a:buFont typeface="Arial"/>
              <a:buChar char="•"/>
            </a:pPr>
            <a:r>
              <a:rPr lang="en-US" sz="3729">
                <a:solidFill>
                  <a:srgbClr val="1836B2"/>
                </a:solidFill>
                <a:latin typeface="Fira Sans Medium"/>
              </a:rPr>
              <a:t>Inquiry Based</a:t>
            </a:r>
          </a:p>
          <a:p>
            <a:pPr marL="805220" lvl="1" indent="-402610" algn="l">
              <a:lnSpc>
                <a:spcPts val="5165"/>
              </a:lnSpc>
              <a:buFont typeface="Arial"/>
              <a:buChar char="•"/>
            </a:pPr>
            <a:r>
              <a:rPr lang="en-US" sz="3729">
                <a:solidFill>
                  <a:srgbClr val="1836B2"/>
                </a:solidFill>
                <a:latin typeface="Fira Sans Medium"/>
              </a:rPr>
              <a:t>Integrity</a:t>
            </a:r>
          </a:p>
          <a:p>
            <a:pPr marL="805220" lvl="1" indent="-402610" algn="l">
              <a:lnSpc>
                <a:spcPts val="5165"/>
              </a:lnSpc>
              <a:buFont typeface="Arial"/>
              <a:buChar char="•"/>
            </a:pPr>
            <a:r>
              <a:rPr lang="en-US" sz="3729">
                <a:solidFill>
                  <a:srgbClr val="1836B2"/>
                </a:solidFill>
                <a:latin typeface="Fira Sans Medium"/>
              </a:rPr>
              <a:t>21st Century Skills</a:t>
            </a:r>
          </a:p>
          <a:p>
            <a:pPr marL="805220" lvl="1" indent="-402610" algn="l">
              <a:lnSpc>
                <a:spcPts val="5165"/>
              </a:lnSpc>
              <a:buFont typeface="Arial"/>
              <a:buChar char="•"/>
            </a:pPr>
            <a:r>
              <a:rPr lang="en-US" sz="3729">
                <a:solidFill>
                  <a:srgbClr val="1836B2"/>
                </a:solidFill>
                <a:latin typeface="Fira Sans Medium"/>
              </a:rPr>
              <a:t>Equitable Assessments</a:t>
            </a:r>
          </a:p>
          <a:p>
            <a:pPr marL="805220" lvl="1" indent="-402610" algn="l">
              <a:lnSpc>
                <a:spcPts val="5165"/>
              </a:lnSpc>
              <a:buFont typeface="Arial"/>
              <a:buChar char="•"/>
            </a:pPr>
            <a:r>
              <a:rPr lang="en-US" sz="3729">
                <a:solidFill>
                  <a:srgbClr val="1836B2"/>
                </a:solidFill>
                <a:latin typeface="Fira Sans Medium"/>
              </a:rPr>
              <a:t>Making Meaning</a:t>
            </a:r>
          </a:p>
          <a:p>
            <a:pPr algn="l">
              <a:lnSpc>
                <a:spcPts val="4475"/>
              </a:lnSpc>
            </a:pPr>
            <a:endParaRPr lang="en-US" sz="3729">
              <a:solidFill>
                <a:srgbClr val="1836B2"/>
              </a:solidFill>
              <a:latin typeface="Fira Sans Medium"/>
            </a:endParaRPr>
          </a:p>
        </p:txBody>
      </p:sp>
      <p:pic>
        <p:nvPicPr>
          <p:cNvPr id="7" name="Picture 7"/>
          <p:cNvPicPr>
            <a:picLocks noChangeAspect="1"/>
          </p:cNvPicPr>
          <p:nvPr/>
        </p:nvPicPr>
        <p:blipFill>
          <a:blip r:embed="rId4"/>
          <a:srcRect l="1230" r="39174" b="-1"/>
          <a:stretch>
            <a:fillRect/>
          </a:stretch>
        </p:blipFill>
        <p:spPr>
          <a:xfrm>
            <a:off x="708117" y="4269144"/>
            <a:ext cx="5376300" cy="6017856"/>
          </a:xfrm>
          <a:prstGeom prst="rect">
            <a:avLst/>
          </a:prstGeom>
        </p:spPr>
      </p:pic>
      <p:pic>
        <p:nvPicPr>
          <p:cNvPr id="8" name="Immagine 7" descr="Immagine che contiene testo, grafica vettoriale, clipart">
            <a:extLst>
              <a:ext uri="{FF2B5EF4-FFF2-40B4-BE49-F238E27FC236}">
                <a16:creationId xmlns:a16="http://schemas.microsoft.com/office/drawing/2014/main" id="{D25372C6-6550-F531-DA7E-AB0BBF9A7C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9" name="Immagine 8" descr="Immagine che contiene testo">
            <a:extLst>
              <a:ext uri="{FF2B5EF4-FFF2-40B4-BE49-F238E27FC236}">
                <a16:creationId xmlns:a16="http://schemas.microsoft.com/office/drawing/2014/main" id="{F5AF8A9E-7EB3-7AA9-4395-6C7B1689B1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7190" y="3120074"/>
            <a:ext cx="4652839" cy="762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1152" y="9515866"/>
            <a:ext cx="16924915" cy="771134"/>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791879" y="5706143"/>
            <a:ext cx="3960959" cy="3809723"/>
          </a:xfrm>
          <a:prstGeom prst="rect">
            <a:avLst/>
          </a:prstGeom>
        </p:spPr>
      </p:pic>
      <p:sp>
        <p:nvSpPr>
          <p:cNvPr id="7" name="TextBox 7"/>
          <p:cNvSpPr txBox="1"/>
          <p:nvPr/>
        </p:nvSpPr>
        <p:spPr>
          <a:xfrm>
            <a:off x="3605474" y="1036004"/>
            <a:ext cx="11077053" cy="2084070"/>
          </a:xfrm>
          <a:prstGeom prst="rect">
            <a:avLst/>
          </a:prstGeom>
        </p:spPr>
        <p:txBody>
          <a:bodyPr lIns="0" tIns="0" rIns="0" bIns="0" rtlCol="0" anchor="t">
            <a:spAutoFit/>
          </a:bodyPr>
          <a:lstStyle/>
          <a:p>
            <a:pPr algn="ctr">
              <a:lnSpc>
                <a:spcPts val="8189"/>
              </a:lnSpc>
            </a:pPr>
            <a:r>
              <a:rPr lang="en-US" sz="6999" spc="209">
                <a:solidFill>
                  <a:srgbClr val="1836B2"/>
                </a:solidFill>
                <a:latin typeface="Fira Sans Medium Bold"/>
              </a:rPr>
              <a:t>STEAM Outcomes &amp;</a:t>
            </a:r>
          </a:p>
          <a:p>
            <a:pPr algn="ctr">
              <a:lnSpc>
                <a:spcPts val="8189"/>
              </a:lnSpc>
            </a:pPr>
            <a:r>
              <a:rPr lang="en-US" sz="6999" spc="209">
                <a:solidFill>
                  <a:srgbClr val="1836B2"/>
                </a:solidFill>
                <a:latin typeface="Fira Sans Medium Bold"/>
              </a:rPr>
              <a:t>Intentional connections</a:t>
            </a:r>
          </a:p>
        </p:txBody>
      </p:sp>
      <p:sp>
        <p:nvSpPr>
          <p:cNvPr id="8" name="TextBox 8"/>
          <p:cNvSpPr txBox="1"/>
          <p:nvPr/>
        </p:nvSpPr>
        <p:spPr>
          <a:xfrm>
            <a:off x="3496121" y="4157653"/>
            <a:ext cx="11295758" cy="3653790"/>
          </a:xfrm>
          <a:prstGeom prst="rect">
            <a:avLst/>
          </a:prstGeom>
        </p:spPr>
        <p:txBody>
          <a:bodyPr lIns="0" tIns="0" rIns="0" bIns="0" rtlCol="0" anchor="t">
            <a:spAutoFit/>
          </a:bodyPr>
          <a:lstStyle/>
          <a:p>
            <a:pPr algn="just">
              <a:lnSpc>
                <a:spcPts val="4155"/>
              </a:lnSpc>
            </a:pPr>
            <a:r>
              <a:rPr lang="en-US" sz="3000">
                <a:solidFill>
                  <a:srgbClr val="043296"/>
                </a:solidFill>
                <a:latin typeface="Fira Sans Medium"/>
              </a:rPr>
              <a:t>The best quality STEAM lessons should intentionally connect at least 2 aligned standards. These standards should purposefully be selected in content areas and topics that make sense together. </a:t>
            </a:r>
          </a:p>
          <a:p>
            <a:pPr algn="just">
              <a:lnSpc>
                <a:spcPts val="4155"/>
              </a:lnSpc>
            </a:pPr>
            <a:r>
              <a:rPr lang="en-US" sz="3000">
                <a:solidFill>
                  <a:srgbClr val="043296"/>
                </a:solidFill>
                <a:latin typeface="Fira Sans Medium"/>
              </a:rPr>
              <a:t>In addition the learning Outcomes, deriving from this learning experience should belong to the STEAM Area.</a:t>
            </a:r>
          </a:p>
          <a:p>
            <a:pPr algn="just">
              <a:lnSpc>
                <a:spcPts val="4155"/>
              </a:lnSpc>
            </a:pPr>
            <a:endParaRPr lang="en-US" sz="3000">
              <a:solidFill>
                <a:srgbClr val="043296"/>
              </a:solidFill>
              <a:latin typeface="Fira Sans Medium"/>
            </a:endParaRPr>
          </a:p>
        </p:txBody>
      </p:sp>
      <p:pic>
        <p:nvPicPr>
          <p:cNvPr id="9" name="Immagine 8" descr="Immagine che contiene testo, grafica vettoriale, clipart">
            <a:extLst>
              <a:ext uri="{FF2B5EF4-FFF2-40B4-BE49-F238E27FC236}">
                <a16:creationId xmlns:a16="http://schemas.microsoft.com/office/drawing/2014/main" id="{9AACC96A-B772-4113-9AB7-B45C4CFF98E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E97FBE2F-AFCB-1103-3EA0-586EB8488AE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7190" y="2809911"/>
            <a:ext cx="4652839" cy="76200"/>
          </a:xfrm>
          <a:prstGeom prst="rect">
            <a:avLst/>
          </a:prstGeom>
        </p:spPr>
      </p:pic>
      <p:sp>
        <p:nvSpPr>
          <p:cNvPr id="3" name="TextBox 3"/>
          <p:cNvSpPr txBox="1"/>
          <p:nvPr/>
        </p:nvSpPr>
        <p:spPr>
          <a:xfrm>
            <a:off x="3605474" y="3297768"/>
            <a:ext cx="11295758" cy="5749290"/>
          </a:xfrm>
          <a:prstGeom prst="rect">
            <a:avLst/>
          </a:prstGeom>
        </p:spPr>
        <p:txBody>
          <a:bodyPr lIns="0" tIns="0" rIns="0" bIns="0" rtlCol="0" anchor="t">
            <a:spAutoFit/>
          </a:bodyPr>
          <a:lstStyle/>
          <a:p>
            <a:pPr marL="647700" lvl="1" indent="-323850" algn="just">
              <a:lnSpc>
                <a:spcPts val="4155"/>
              </a:lnSpc>
              <a:buFont typeface="Arial"/>
              <a:buChar char="•"/>
            </a:pPr>
            <a:r>
              <a:rPr lang="en-US" sz="3000">
                <a:solidFill>
                  <a:srgbClr val="043296"/>
                </a:solidFill>
                <a:latin typeface="Fira Sans Medium"/>
              </a:rPr>
              <a:t>Any good STEAM lesson is grounded in inquiry, problem-solving and process-based learning.  </a:t>
            </a:r>
          </a:p>
          <a:p>
            <a:pPr marL="647700" lvl="1" indent="-323850" algn="just">
              <a:lnSpc>
                <a:spcPts val="4155"/>
              </a:lnSpc>
              <a:buFont typeface="Arial"/>
              <a:buChar char="•"/>
            </a:pPr>
            <a:r>
              <a:rPr lang="en-US" sz="3000">
                <a:solidFill>
                  <a:srgbClr val="043296"/>
                </a:solidFill>
                <a:latin typeface="Fira Sans Medium"/>
              </a:rPr>
              <a:t>When planning your STEAM lesson, pay close attention to the essential question and the process surrounding its exploration.</a:t>
            </a:r>
          </a:p>
          <a:p>
            <a:pPr marL="647700" lvl="1" indent="-323850" algn="just">
              <a:lnSpc>
                <a:spcPts val="4155"/>
              </a:lnSpc>
              <a:buFont typeface="Arial"/>
              <a:buChar char="•"/>
            </a:pPr>
            <a:r>
              <a:rPr lang="en-US" sz="3000">
                <a:solidFill>
                  <a:srgbClr val="043296"/>
                </a:solidFill>
                <a:latin typeface="Fira Sans Medium"/>
              </a:rPr>
              <a:t>Ask yourself: what problems are being investigated and solved? How are both contents being used to explore the problems? Why is the process important to the question posed? </a:t>
            </a:r>
          </a:p>
          <a:p>
            <a:pPr algn="just">
              <a:lnSpc>
                <a:spcPts val="4155"/>
              </a:lnSpc>
            </a:pPr>
            <a:endParaRPr lang="en-US" sz="3000">
              <a:solidFill>
                <a:srgbClr val="043296"/>
              </a:solidFill>
              <a:latin typeface="Fira Sans Medium"/>
            </a:endParaRPr>
          </a:p>
          <a:p>
            <a:pPr algn="just">
              <a:lnSpc>
                <a:spcPts val="4155"/>
              </a:lnSpc>
            </a:pPr>
            <a:endParaRPr lang="en-US" sz="3000">
              <a:solidFill>
                <a:srgbClr val="043296"/>
              </a:solidFill>
              <a:latin typeface="Fira Sans Medium"/>
            </a:endParaRP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1152" y="9515866"/>
            <a:ext cx="16924915" cy="771134"/>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4106" y="6885058"/>
            <a:ext cx="2511367" cy="2373242"/>
          </a:xfrm>
          <a:prstGeom prst="rect">
            <a:avLst/>
          </a:prstGeom>
        </p:spPr>
      </p:pic>
      <p:sp>
        <p:nvSpPr>
          <p:cNvPr id="8" name="TextBox 8"/>
          <p:cNvSpPr txBox="1"/>
          <p:nvPr/>
        </p:nvSpPr>
        <p:spPr>
          <a:xfrm>
            <a:off x="3605474" y="1595761"/>
            <a:ext cx="11077053" cy="1045845"/>
          </a:xfrm>
          <a:prstGeom prst="rect">
            <a:avLst/>
          </a:prstGeom>
        </p:spPr>
        <p:txBody>
          <a:bodyPr lIns="0" tIns="0" rIns="0" bIns="0" rtlCol="0" anchor="t">
            <a:spAutoFit/>
          </a:bodyPr>
          <a:lstStyle/>
          <a:p>
            <a:pPr algn="ctr">
              <a:lnSpc>
                <a:spcPts val="8189"/>
              </a:lnSpc>
            </a:pPr>
            <a:r>
              <a:rPr lang="en-US" sz="6999" spc="209">
                <a:solidFill>
                  <a:srgbClr val="1836B2"/>
                </a:solidFill>
                <a:latin typeface="Fira Sans Medium Bold"/>
              </a:rPr>
              <a:t>INQUIRY BASED</a:t>
            </a:r>
          </a:p>
        </p:txBody>
      </p:sp>
      <p:pic>
        <p:nvPicPr>
          <p:cNvPr id="9" name="Immagine 8" descr="Immagine che contiene testo, grafica vettoriale, clipart">
            <a:extLst>
              <a:ext uri="{FF2B5EF4-FFF2-40B4-BE49-F238E27FC236}">
                <a16:creationId xmlns:a16="http://schemas.microsoft.com/office/drawing/2014/main" id="{775BC09C-3E33-B5F3-F375-EFD8D2E6C3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86F451FC-C2E0-8309-EAF0-4D6977749A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7190" y="2809911"/>
            <a:ext cx="4652839" cy="76200"/>
          </a:xfrm>
          <a:prstGeom prst="rect">
            <a:avLst/>
          </a:prstGeom>
        </p:spPr>
      </p:pic>
      <p:sp>
        <p:nvSpPr>
          <p:cNvPr id="3" name="TextBox 3"/>
          <p:cNvSpPr txBox="1"/>
          <p:nvPr/>
        </p:nvSpPr>
        <p:spPr>
          <a:xfrm>
            <a:off x="2087007" y="3242701"/>
            <a:ext cx="14000594" cy="5749290"/>
          </a:xfrm>
          <a:prstGeom prst="rect">
            <a:avLst/>
          </a:prstGeom>
        </p:spPr>
        <p:txBody>
          <a:bodyPr lIns="0" tIns="0" rIns="0" bIns="0" rtlCol="0" anchor="t">
            <a:spAutoFit/>
          </a:bodyPr>
          <a:lstStyle/>
          <a:p>
            <a:pPr marL="647700" lvl="1" indent="-323850" algn="just">
              <a:lnSpc>
                <a:spcPts val="4155"/>
              </a:lnSpc>
              <a:buFont typeface="Arial"/>
              <a:buChar char="•"/>
            </a:pPr>
            <a:r>
              <a:rPr lang="en-US" sz="3000">
                <a:solidFill>
                  <a:srgbClr val="043296"/>
                </a:solidFill>
                <a:latin typeface="Fira Sans Medium"/>
              </a:rPr>
              <a:t>In a STEAM lesson the art contents has to be selected purposefully and it should be taught with integrity and not in service of the other content.   </a:t>
            </a:r>
          </a:p>
          <a:p>
            <a:pPr algn="just">
              <a:lnSpc>
                <a:spcPts val="4155"/>
              </a:lnSpc>
            </a:pPr>
            <a:endParaRPr lang="en-US" sz="3000">
              <a:solidFill>
                <a:srgbClr val="043296"/>
              </a:solidFill>
              <a:latin typeface="Fira Sans Medium"/>
            </a:endParaRPr>
          </a:p>
          <a:p>
            <a:pPr marL="647700" lvl="1" indent="-323850" algn="just">
              <a:lnSpc>
                <a:spcPts val="4155"/>
              </a:lnSpc>
              <a:buFont typeface="Arial"/>
              <a:buChar char="•"/>
            </a:pPr>
            <a:r>
              <a:rPr lang="en-US" sz="3000">
                <a:solidFill>
                  <a:srgbClr val="043296"/>
                </a:solidFill>
                <a:latin typeface="Fira Sans Medium"/>
              </a:rPr>
              <a:t>A lessons where students are creating a craft at the end of the lesson cannot be called “STEAM” or adding paint, tape and glue doesn’t make it a STEAM lesson.  </a:t>
            </a:r>
          </a:p>
          <a:p>
            <a:pPr algn="just">
              <a:lnSpc>
                <a:spcPts val="4155"/>
              </a:lnSpc>
            </a:pPr>
            <a:endParaRPr lang="en-US" sz="3000">
              <a:solidFill>
                <a:srgbClr val="043296"/>
              </a:solidFill>
              <a:latin typeface="Fira Sans Medium"/>
            </a:endParaRPr>
          </a:p>
          <a:p>
            <a:pPr marL="647700" lvl="1" indent="-323850" algn="just">
              <a:lnSpc>
                <a:spcPts val="4155"/>
              </a:lnSpc>
              <a:buFont typeface="Arial"/>
              <a:buChar char="•"/>
            </a:pPr>
            <a:r>
              <a:rPr lang="en-US" sz="3000">
                <a:solidFill>
                  <a:srgbClr val="043296"/>
                </a:solidFill>
                <a:latin typeface="Fira Sans Medium"/>
              </a:rPr>
              <a:t> A STEAM lesson should be actively teaching the arts standard through application of skills students have learned during dedicated arts times.</a:t>
            </a:r>
          </a:p>
          <a:p>
            <a:pPr algn="just">
              <a:lnSpc>
                <a:spcPts val="4155"/>
              </a:lnSpc>
            </a:pPr>
            <a:endParaRPr lang="en-US" sz="3000">
              <a:solidFill>
                <a:srgbClr val="043296"/>
              </a:solidFill>
              <a:latin typeface="Fira Sans Medium"/>
            </a:endParaRPr>
          </a:p>
          <a:p>
            <a:pPr algn="just">
              <a:lnSpc>
                <a:spcPts val="4155"/>
              </a:lnSpc>
            </a:pPr>
            <a:endParaRPr lang="en-US" sz="3000">
              <a:solidFill>
                <a:srgbClr val="043296"/>
              </a:solidFill>
              <a:latin typeface="Fira Sans Medium"/>
            </a:endParaRP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1152" y="9515866"/>
            <a:ext cx="16924915" cy="771134"/>
          </a:xfrm>
          <a:prstGeom prst="rect">
            <a:avLst/>
          </a:prstGeom>
        </p:spPr>
      </p:pic>
      <p:sp>
        <p:nvSpPr>
          <p:cNvPr id="7" name="TextBox 7"/>
          <p:cNvSpPr txBox="1"/>
          <p:nvPr/>
        </p:nvSpPr>
        <p:spPr>
          <a:xfrm>
            <a:off x="3605474" y="1595761"/>
            <a:ext cx="11077053" cy="1045845"/>
          </a:xfrm>
          <a:prstGeom prst="rect">
            <a:avLst/>
          </a:prstGeom>
        </p:spPr>
        <p:txBody>
          <a:bodyPr lIns="0" tIns="0" rIns="0" bIns="0" rtlCol="0" anchor="t">
            <a:spAutoFit/>
          </a:bodyPr>
          <a:lstStyle/>
          <a:p>
            <a:pPr algn="ctr">
              <a:lnSpc>
                <a:spcPts val="8189"/>
              </a:lnSpc>
            </a:pPr>
            <a:r>
              <a:rPr lang="en-US" sz="6999" spc="209">
                <a:solidFill>
                  <a:srgbClr val="1836B2"/>
                </a:solidFill>
                <a:latin typeface="Fira Sans Medium Bold"/>
              </a:rPr>
              <a:t>INTEGRITY</a:t>
            </a:r>
          </a:p>
        </p:txBody>
      </p:sp>
      <p:pic>
        <p:nvPicPr>
          <p:cNvPr id="8" name="Immagine 7" descr="Immagine che contiene testo, grafica vettoriale, clipart">
            <a:extLst>
              <a:ext uri="{FF2B5EF4-FFF2-40B4-BE49-F238E27FC236}">
                <a16:creationId xmlns:a16="http://schemas.microsoft.com/office/drawing/2014/main" id="{15D38345-692B-AA62-9B19-2B350EC6DA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9" name="Immagine 8" descr="Immagine che contiene testo">
            <a:extLst>
              <a:ext uri="{FF2B5EF4-FFF2-40B4-BE49-F238E27FC236}">
                <a16:creationId xmlns:a16="http://schemas.microsoft.com/office/drawing/2014/main" id="{E088B1A4-7DF0-05A6-BDA0-60336F59B8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71291" y="1012736"/>
            <a:ext cx="10952668" cy="8238740"/>
            <a:chOff x="0" y="0"/>
            <a:chExt cx="14603557" cy="10984986"/>
          </a:xfrm>
        </p:grpSpPr>
        <p:sp>
          <p:nvSpPr>
            <p:cNvPr id="3" name="Freeform 3"/>
            <p:cNvSpPr/>
            <p:nvPr/>
          </p:nvSpPr>
          <p:spPr>
            <a:xfrm>
              <a:off x="0" y="0"/>
              <a:ext cx="14603563" cy="10984992"/>
            </a:xfrm>
            <a:custGeom>
              <a:avLst/>
              <a:gdLst/>
              <a:ahLst/>
              <a:cxnLst/>
              <a:rect l="l" t="t" r="r" b="b"/>
              <a:pathLst>
                <a:path w="14603563" h="10984992">
                  <a:moveTo>
                    <a:pt x="7301783" y="0"/>
                  </a:moveTo>
                  <a:cubicBezTo>
                    <a:pt x="11334410" y="0"/>
                    <a:pt x="14603563" y="2459101"/>
                    <a:pt x="14603563" y="5492496"/>
                  </a:cubicBezTo>
                  <a:cubicBezTo>
                    <a:pt x="14603563" y="8525891"/>
                    <a:pt x="11334410" y="10984992"/>
                    <a:pt x="7301783" y="10984992"/>
                  </a:cubicBezTo>
                  <a:cubicBezTo>
                    <a:pt x="3269155" y="10984992"/>
                    <a:pt x="0" y="8525891"/>
                    <a:pt x="0" y="5492496"/>
                  </a:cubicBezTo>
                  <a:cubicBezTo>
                    <a:pt x="0" y="2459101"/>
                    <a:pt x="3269155" y="0"/>
                    <a:pt x="7301783" y="0"/>
                  </a:cubicBezTo>
                  <a:close/>
                </a:path>
              </a:pathLst>
            </a:custGeom>
            <a:solidFill>
              <a:srgbClr val="EFE2F8">
                <a:alpha val="19608"/>
              </a:srgbClr>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7190" y="2809911"/>
            <a:ext cx="4652839" cy="76200"/>
          </a:xfrm>
          <a:prstGeom prst="rect">
            <a:avLst/>
          </a:prstGeom>
        </p:spPr>
      </p:pic>
      <p:sp>
        <p:nvSpPr>
          <p:cNvPr id="5" name="TextBox 5"/>
          <p:cNvSpPr txBox="1"/>
          <p:nvPr/>
        </p:nvSpPr>
        <p:spPr>
          <a:xfrm>
            <a:off x="5723113" y="3502185"/>
            <a:ext cx="7849023" cy="5749290"/>
          </a:xfrm>
          <a:prstGeom prst="rect">
            <a:avLst/>
          </a:prstGeom>
        </p:spPr>
        <p:txBody>
          <a:bodyPr lIns="0" tIns="0" rIns="0" bIns="0" rtlCol="0" anchor="t">
            <a:spAutoFit/>
          </a:bodyPr>
          <a:lstStyle/>
          <a:p>
            <a:pPr marL="647700" lvl="1" indent="-323850" algn="just">
              <a:lnSpc>
                <a:spcPts val="4155"/>
              </a:lnSpc>
              <a:buFont typeface="Arial"/>
              <a:buChar char="•"/>
            </a:pPr>
            <a:r>
              <a:rPr lang="en-US" sz="3000">
                <a:solidFill>
                  <a:srgbClr val="043296"/>
                </a:solidFill>
                <a:latin typeface="Fira Sans Medium"/>
              </a:rPr>
              <a:t>Collaboration, Creativity, Critical Thinking and Communication are easily woven into any quality STEAM lesson.</a:t>
            </a:r>
          </a:p>
          <a:p>
            <a:pPr marL="647700" lvl="1" indent="-323850" algn="just">
              <a:lnSpc>
                <a:spcPts val="4155"/>
              </a:lnSpc>
              <a:buFont typeface="Arial"/>
              <a:buChar char="•"/>
            </a:pPr>
            <a:r>
              <a:rPr lang="en-US" sz="3000">
                <a:solidFill>
                  <a:srgbClr val="043296"/>
                </a:solidFill>
                <a:latin typeface="Fira Sans Medium"/>
              </a:rPr>
              <a:t>Students are actively engaged in the learning process, collaborate in groups, create original solutions and compositions and exploring questions from multiple perspectives.</a:t>
            </a:r>
          </a:p>
          <a:p>
            <a:pPr algn="just">
              <a:lnSpc>
                <a:spcPts val="4155"/>
              </a:lnSpc>
            </a:pPr>
            <a:endParaRPr lang="en-US" sz="3000">
              <a:solidFill>
                <a:srgbClr val="043296"/>
              </a:solidFill>
              <a:latin typeface="Fira Sans Medium"/>
            </a:endParaRPr>
          </a:p>
          <a:p>
            <a:pPr algn="just">
              <a:lnSpc>
                <a:spcPts val="4155"/>
              </a:lnSpc>
            </a:pPr>
            <a:endParaRPr lang="en-US" sz="3000">
              <a:solidFill>
                <a:srgbClr val="043296"/>
              </a:solidFill>
              <a:latin typeface="Fira Sans Medium"/>
            </a:endParaRPr>
          </a:p>
          <a:p>
            <a:pPr algn="just">
              <a:lnSpc>
                <a:spcPts val="4155"/>
              </a:lnSpc>
            </a:pPr>
            <a:endParaRPr lang="en-US" sz="3000">
              <a:solidFill>
                <a:srgbClr val="043296"/>
              </a:solidFill>
              <a:latin typeface="Fira Sans Medium"/>
            </a:endParaRP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1152" y="9515866"/>
            <a:ext cx="16924915" cy="771134"/>
          </a:xfrm>
          <a:prstGeom prst="rect">
            <a:avLst/>
          </a:prstGeom>
        </p:spPr>
      </p:pic>
      <p:sp>
        <p:nvSpPr>
          <p:cNvPr id="9" name="TextBox 9"/>
          <p:cNvSpPr txBox="1"/>
          <p:nvPr/>
        </p:nvSpPr>
        <p:spPr>
          <a:xfrm>
            <a:off x="3605474" y="1595761"/>
            <a:ext cx="11077053" cy="1045845"/>
          </a:xfrm>
          <a:prstGeom prst="rect">
            <a:avLst/>
          </a:prstGeom>
        </p:spPr>
        <p:txBody>
          <a:bodyPr lIns="0" tIns="0" rIns="0" bIns="0" rtlCol="0" anchor="t">
            <a:spAutoFit/>
          </a:bodyPr>
          <a:lstStyle/>
          <a:p>
            <a:pPr algn="ctr">
              <a:lnSpc>
                <a:spcPts val="8189"/>
              </a:lnSpc>
            </a:pPr>
            <a:r>
              <a:rPr lang="en-US" sz="6999" spc="209">
                <a:solidFill>
                  <a:srgbClr val="1836B2"/>
                </a:solidFill>
                <a:latin typeface="Fira Sans Medium Bold"/>
              </a:rPr>
              <a:t>21st CENTURY SKILLS</a:t>
            </a:r>
          </a:p>
        </p:txBody>
      </p:sp>
      <p:pic>
        <p:nvPicPr>
          <p:cNvPr id="10" name="Immagine 9" descr="Immagine che contiene testo, grafica vettoriale, clipart">
            <a:extLst>
              <a:ext uri="{FF2B5EF4-FFF2-40B4-BE49-F238E27FC236}">
                <a16:creationId xmlns:a16="http://schemas.microsoft.com/office/drawing/2014/main" id="{C066B6C9-6235-903A-E83F-7AD2277F03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1" name="Immagine 10" descr="Immagine che contiene testo">
            <a:extLst>
              <a:ext uri="{FF2B5EF4-FFF2-40B4-BE49-F238E27FC236}">
                <a16:creationId xmlns:a16="http://schemas.microsoft.com/office/drawing/2014/main" id="{51351A47-3DEC-8F52-6D42-B601F946F9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7190" y="2809911"/>
            <a:ext cx="4652839" cy="76200"/>
          </a:xfrm>
          <a:prstGeom prst="rect">
            <a:avLst/>
          </a:prstGeom>
        </p:spPr>
      </p:pic>
      <p:sp>
        <p:nvSpPr>
          <p:cNvPr id="3" name="TextBox 3"/>
          <p:cNvSpPr txBox="1"/>
          <p:nvPr/>
        </p:nvSpPr>
        <p:spPr>
          <a:xfrm>
            <a:off x="6536936" y="3509235"/>
            <a:ext cx="9866186" cy="5301947"/>
          </a:xfrm>
          <a:prstGeom prst="rect">
            <a:avLst/>
          </a:prstGeom>
        </p:spPr>
        <p:txBody>
          <a:bodyPr lIns="0" tIns="0" rIns="0" bIns="0" rtlCol="0" anchor="t">
            <a:spAutoFit/>
          </a:bodyPr>
          <a:lstStyle/>
          <a:p>
            <a:pPr marL="732180" lvl="1" indent="-366090" algn="just">
              <a:lnSpc>
                <a:spcPts val="4696"/>
              </a:lnSpc>
              <a:buFont typeface="Arial"/>
              <a:buChar char="•"/>
            </a:pPr>
            <a:r>
              <a:rPr lang="en-US" sz="3391" spc="-132">
                <a:solidFill>
                  <a:srgbClr val="043296"/>
                </a:solidFill>
                <a:latin typeface="Fira Sans Medium"/>
              </a:rPr>
              <a:t>Finally, a true STEAM lesson requires assessing both the content and arts standards that were selected and taught.  </a:t>
            </a:r>
          </a:p>
          <a:p>
            <a:pPr marL="732180" lvl="1" indent="-366090" algn="just">
              <a:lnSpc>
                <a:spcPts val="4696"/>
              </a:lnSpc>
              <a:buFont typeface="Arial"/>
              <a:buChar char="•"/>
            </a:pPr>
            <a:r>
              <a:rPr lang="en-US" sz="3391" spc="-132">
                <a:solidFill>
                  <a:srgbClr val="043296"/>
                </a:solidFill>
                <a:latin typeface="Fira Sans Medium"/>
              </a:rPr>
              <a:t>Remember that assessment is not the same as evaluation. Assessment is a measurement of growth, not only a final judgment. </a:t>
            </a:r>
          </a:p>
          <a:p>
            <a:pPr algn="just">
              <a:lnSpc>
                <a:spcPts val="4696"/>
              </a:lnSpc>
            </a:pPr>
            <a:endParaRPr lang="en-US" sz="3391" spc="-132">
              <a:solidFill>
                <a:srgbClr val="043296"/>
              </a:solidFill>
              <a:latin typeface="Fira Sans Medium"/>
            </a:endParaRPr>
          </a:p>
          <a:p>
            <a:pPr algn="just">
              <a:lnSpc>
                <a:spcPts val="4696"/>
              </a:lnSpc>
            </a:pPr>
            <a:endParaRPr lang="en-US" sz="3391" spc="-132">
              <a:solidFill>
                <a:srgbClr val="043296"/>
              </a:solidFill>
              <a:latin typeface="Fira Sans Medium"/>
            </a:endParaRPr>
          </a:p>
          <a:p>
            <a:pPr algn="just">
              <a:lnSpc>
                <a:spcPts val="4696"/>
              </a:lnSpc>
            </a:pPr>
            <a:endParaRPr lang="en-US" sz="3391" spc="-132">
              <a:solidFill>
                <a:srgbClr val="043296"/>
              </a:solidFill>
              <a:latin typeface="Fira Sans Medium"/>
            </a:endParaRP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1152" y="9515866"/>
            <a:ext cx="16924915" cy="771134"/>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60846" y="4792299"/>
            <a:ext cx="2489255" cy="2572873"/>
          </a:xfrm>
          <a:prstGeom prst="rect">
            <a:avLst/>
          </a:prstGeom>
        </p:spPr>
      </p:pic>
      <p:sp>
        <p:nvSpPr>
          <p:cNvPr id="8" name="TextBox 8"/>
          <p:cNvSpPr txBox="1"/>
          <p:nvPr/>
        </p:nvSpPr>
        <p:spPr>
          <a:xfrm>
            <a:off x="3605474" y="1595761"/>
            <a:ext cx="11077053" cy="1045845"/>
          </a:xfrm>
          <a:prstGeom prst="rect">
            <a:avLst/>
          </a:prstGeom>
        </p:spPr>
        <p:txBody>
          <a:bodyPr lIns="0" tIns="0" rIns="0" bIns="0" rtlCol="0" anchor="t">
            <a:spAutoFit/>
          </a:bodyPr>
          <a:lstStyle/>
          <a:p>
            <a:pPr algn="ctr">
              <a:lnSpc>
                <a:spcPts val="8189"/>
              </a:lnSpc>
            </a:pPr>
            <a:r>
              <a:rPr lang="en-US" sz="6999" spc="209">
                <a:solidFill>
                  <a:srgbClr val="1836B2"/>
                </a:solidFill>
                <a:latin typeface="Fira Sans Medium Bold"/>
              </a:rPr>
              <a:t>EQUITABLE ASSESSMENT</a:t>
            </a:r>
          </a:p>
        </p:txBody>
      </p:sp>
      <p:pic>
        <p:nvPicPr>
          <p:cNvPr id="9" name="Immagine 8" descr="Immagine che contiene testo, grafica vettoriale, clipart">
            <a:extLst>
              <a:ext uri="{FF2B5EF4-FFF2-40B4-BE49-F238E27FC236}">
                <a16:creationId xmlns:a16="http://schemas.microsoft.com/office/drawing/2014/main" id="{BA78FFE2-7462-5064-ECF9-1779E21593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0732F63C-CE9A-E7E6-1591-57A7B6642F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7190" y="2809911"/>
            <a:ext cx="4652839" cy="76200"/>
          </a:xfrm>
          <a:prstGeom prst="rect">
            <a:avLst/>
          </a:prstGeom>
        </p:spPr>
      </p:pic>
      <p:pic>
        <p:nvPicPr>
          <p:cNvPr id="3" name="Picture 3"/>
          <p:cNvPicPr>
            <a:picLocks noChangeAspect="1"/>
          </p:cNvPicPr>
          <p:nvPr/>
        </p:nvPicPr>
        <p:blipFill>
          <a:blip r:embed="rId4"/>
          <a:srcRect/>
          <a:stretch>
            <a:fillRect/>
          </a:stretch>
        </p:blipFill>
        <p:spPr>
          <a:xfrm>
            <a:off x="12131993" y="6091784"/>
            <a:ext cx="5474074" cy="364025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1152" y="9515866"/>
            <a:ext cx="16924915" cy="771134"/>
          </a:xfrm>
          <a:prstGeom prst="rect">
            <a:avLst/>
          </a:prstGeom>
        </p:spPr>
      </p:pic>
      <p:sp>
        <p:nvSpPr>
          <p:cNvPr id="7" name="TextBox 7"/>
          <p:cNvSpPr txBox="1"/>
          <p:nvPr/>
        </p:nvSpPr>
        <p:spPr>
          <a:xfrm>
            <a:off x="3099098" y="3187286"/>
            <a:ext cx="12089023" cy="4711397"/>
          </a:xfrm>
          <a:prstGeom prst="rect">
            <a:avLst/>
          </a:prstGeom>
        </p:spPr>
        <p:txBody>
          <a:bodyPr lIns="0" tIns="0" rIns="0" bIns="0" rtlCol="0" anchor="t">
            <a:spAutoFit/>
          </a:bodyPr>
          <a:lstStyle/>
          <a:p>
            <a:pPr marL="732180" lvl="1" indent="-366090" algn="just">
              <a:lnSpc>
                <a:spcPts val="4696"/>
              </a:lnSpc>
              <a:buFont typeface="Arial"/>
              <a:buChar char="•"/>
            </a:pPr>
            <a:r>
              <a:rPr lang="en-US" sz="3391" spc="-132">
                <a:solidFill>
                  <a:srgbClr val="043296"/>
                </a:solidFill>
                <a:latin typeface="Fira Sans Medium"/>
              </a:rPr>
              <a:t>Making connections between the contents taught and their real-world applications is a way for students to understand that what they’re doing in the STEAM classroom matters.  </a:t>
            </a:r>
          </a:p>
          <a:p>
            <a:pPr marL="732180" lvl="1" indent="-366090" algn="just">
              <a:lnSpc>
                <a:spcPts val="4696"/>
              </a:lnSpc>
              <a:buFont typeface="Arial"/>
              <a:buChar char="•"/>
            </a:pPr>
            <a:r>
              <a:rPr lang="en-US" sz="3391" spc="-132">
                <a:solidFill>
                  <a:srgbClr val="043296"/>
                </a:solidFill>
                <a:latin typeface="Fira Sans Medium"/>
              </a:rPr>
              <a:t>Students should know that what they create and apply has real possibilities and opportunities to work in the world.</a:t>
            </a:r>
          </a:p>
          <a:p>
            <a:pPr algn="just">
              <a:lnSpc>
                <a:spcPts val="4696"/>
              </a:lnSpc>
            </a:pPr>
            <a:endParaRPr lang="en-US" sz="3391" spc="-132">
              <a:solidFill>
                <a:srgbClr val="043296"/>
              </a:solidFill>
              <a:latin typeface="Fira Sans Medium"/>
            </a:endParaRPr>
          </a:p>
          <a:p>
            <a:pPr algn="just">
              <a:lnSpc>
                <a:spcPts val="4696"/>
              </a:lnSpc>
            </a:pPr>
            <a:endParaRPr lang="en-US" sz="3391" spc="-132">
              <a:solidFill>
                <a:srgbClr val="043296"/>
              </a:solidFill>
              <a:latin typeface="Fira Sans Medium"/>
            </a:endParaRPr>
          </a:p>
          <a:p>
            <a:pPr algn="just">
              <a:lnSpc>
                <a:spcPts val="4696"/>
              </a:lnSpc>
            </a:pPr>
            <a:endParaRPr lang="en-US" sz="3391" spc="-132">
              <a:solidFill>
                <a:srgbClr val="043296"/>
              </a:solidFill>
              <a:latin typeface="Fira Sans Medium"/>
            </a:endParaRPr>
          </a:p>
        </p:txBody>
      </p:sp>
      <p:sp>
        <p:nvSpPr>
          <p:cNvPr id="8" name="TextBox 8"/>
          <p:cNvSpPr txBox="1"/>
          <p:nvPr/>
        </p:nvSpPr>
        <p:spPr>
          <a:xfrm>
            <a:off x="3605474" y="1595761"/>
            <a:ext cx="11077053" cy="1045845"/>
          </a:xfrm>
          <a:prstGeom prst="rect">
            <a:avLst/>
          </a:prstGeom>
        </p:spPr>
        <p:txBody>
          <a:bodyPr lIns="0" tIns="0" rIns="0" bIns="0" rtlCol="0" anchor="t">
            <a:spAutoFit/>
          </a:bodyPr>
          <a:lstStyle/>
          <a:p>
            <a:pPr algn="ctr">
              <a:lnSpc>
                <a:spcPts val="8189"/>
              </a:lnSpc>
            </a:pPr>
            <a:r>
              <a:rPr lang="en-US" sz="6999" spc="209">
                <a:solidFill>
                  <a:srgbClr val="1836B2"/>
                </a:solidFill>
                <a:latin typeface="Fira Sans Medium"/>
              </a:rPr>
              <a:t>Bonus: MAKING MEANING</a:t>
            </a:r>
          </a:p>
        </p:txBody>
      </p:sp>
      <p:pic>
        <p:nvPicPr>
          <p:cNvPr id="9" name="Immagine 8" descr="Immagine che contiene testo, grafica vettoriale, clipart">
            <a:extLst>
              <a:ext uri="{FF2B5EF4-FFF2-40B4-BE49-F238E27FC236}">
                <a16:creationId xmlns:a16="http://schemas.microsoft.com/office/drawing/2014/main" id="{10683F1C-02E0-8BB5-5AF7-CBCEC690E1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CAFD6499-CAFC-511B-EDE9-32DE60DA5DA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84418" y="1025576"/>
            <a:ext cx="12203582" cy="1704975"/>
          </a:xfrm>
          <a:prstGeom prst="rect">
            <a:avLst/>
          </a:prstGeom>
        </p:spPr>
      </p:pic>
      <p:grpSp>
        <p:nvGrpSpPr>
          <p:cNvPr id="5" name="Group 5"/>
          <p:cNvGrpSpPr/>
          <p:nvPr/>
        </p:nvGrpSpPr>
        <p:grpSpPr>
          <a:xfrm>
            <a:off x="8110127" y="3367062"/>
            <a:ext cx="8064818" cy="689837"/>
            <a:chOff x="0" y="300611"/>
            <a:chExt cx="10753090" cy="919783"/>
          </a:xfrm>
        </p:grpSpPr>
        <p:grpSp>
          <p:nvGrpSpPr>
            <p:cNvPr id="6" name="Group 6"/>
            <p:cNvGrpSpPr/>
            <p:nvPr/>
          </p:nvGrpSpPr>
          <p:grpSpPr>
            <a:xfrm>
              <a:off x="0" y="300611"/>
              <a:ext cx="10354669" cy="919783"/>
              <a:chOff x="0" y="0"/>
              <a:chExt cx="19236266" cy="1708715"/>
            </a:xfrm>
          </p:grpSpPr>
          <p:sp>
            <p:nvSpPr>
              <p:cNvPr id="7" name="Freeform 7"/>
              <p:cNvSpPr/>
              <p:nvPr/>
            </p:nvSpPr>
            <p:spPr>
              <a:xfrm>
                <a:off x="0" y="0"/>
                <a:ext cx="19236182" cy="1708733"/>
              </a:xfrm>
              <a:custGeom>
                <a:avLst/>
                <a:gdLst/>
                <a:ahLst/>
                <a:cxnLst/>
                <a:rect l="l" t="t" r="r" b="b"/>
                <a:pathLst>
                  <a:path w="19236182" h="1708733">
                    <a:moveTo>
                      <a:pt x="0" y="170836"/>
                    </a:moveTo>
                    <a:cubicBezTo>
                      <a:pt x="0" y="76463"/>
                      <a:pt x="104648" y="0"/>
                      <a:pt x="233807" y="0"/>
                    </a:cubicBezTo>
                    <a:lnTo>
                      <a:pt x="19002375" y="0"/>
                    </a:lnTo>
                    <a:cubicBezTo>
                      <a:pt x="19131535" y="0"/>
                      <a:pt x="19236182" y="76463"/>
                      <a:pt x="19236182" y="170836"/>
                    </a:cubicBezTo>
                    <a:lnTo>
                      <a:pt x="19236182" y="1537800"/>
                    </a:lnTo>
                    <a:cubicBezTo>
                      <a:pt x="19236182" y="1632173"/>
                      <a:pt x="19131535" y="1708636"/>
                      <a:pt x="19002375" y="1708636"/>
                    </a:cubicBezTo>
                    <a:lnTo>
                      <a:pt x="233807" y="1708636"/>
                    </a:lnTo>
                    <a:cubicBezTo>
                      <a:pt x="104648" y="1708733"/>
                      <a:pt x="0" y="1632173"/>
                      <a:pt x="0" y="1537800"/>
                    </a:cubicBezTo>
                    <a:close/>
                  </a:path>
                </a:pathLst>
              </a:custGeom>
              <a:solidFill>
                <a:srgbClr val="EFE2F8"/>
              </a:solidFill>
            </p:spPr>
          </p:sp>
        </p:grpSp>
        <p:sp>
          <p:nvSpPr>
            <p:cNvPr id="8" name="TextBox 8"/>
            <p:cNvSpPr txBox="1"/>
            <p:nvPr/>
          </p:nvSpPr>
          <p:spPr>
            <a:xfrm>
              <a:off x="2876537" y="431889"/>
              <a:ext cx="7876553" cy="674544"/>
            </a:xfrm>
            <a:prstGeom prst="rect">
              <a:avLst/>
            </a:prstGeom>
          </p:spPr>
          <p:txBody>
            <a:bodyPr lIns="0" tIns="0" rIns="0" bIns="0" rtlCol="0" anchor="t">
              <a:spAutoFit/>
            </a:bodyPr>
            <a:lstStyle/>
            <a:p>
              <a:pPr algn="just">
                <a:lnSpc>
                  <a:spcPts val="4155"/>
                </a:lnSpc>
              </a:pPr>
              <a:r>
                <a:rPr lang="en-US" sz="3000" dirty="0">
                  <a:solidFill>
                    <a:srgbClr val="1836B2"/>
                  </a:solidFill>
                  <a:latin typeface="Fira Sans Medium"/>
                </a:rPr>
                <a:t>Think outside the box</a:t>
              </a:r>
            </a:p>
          </p:txBody>
        </p:sp>
      </p:grpSp>
      <p:grpSp>
        <p:nvGrpSpPr>
          <p:cNvPr id="9" name="Group 9"/>
          <p:cNvGrpSpPr/>
          <p:nvPr/>
        </p:nvGrpSpPr>
        <p:grpSpPr>
          <a:xfrm>
            <a:off x="8110127" y="4368010"/>
            <a:ext cx="8064818" cy="689837"/>
            <a:chOff x="0" y="300611"/>
            <a:chExt cx="10753090" cy="919783"/>
          </a:xfrm>
        </p:grpSpPr>
        <p:grpSp>
          <p:nvGrpSpPr>
            <p:cNvPr id="10" name="Group 10"/>
            <p:cNvGrpSpPr/>
            <p:nvPr/>
          </p:nvGrpSpPr>
          <p:grpSpPr>
            <a:xfrm>
              <a:off x="0" y="300611"/>
              <a:ext cx="10354669" cy="919783"/>
              <a:chOff x="0" y="0"/>
              <a:chExt cx="19236266" cy="1708715"/>
            </a:xfrm>
          </p:grpSpPr>
          <p:sp>
            <p:nvSpPr>
              <p:cNvPr id="11" name="Freeform 11"/>
              <p:cNvSpPr/>
              <p:nvPr/>
            </p:nvSpPr>
            <p:spPr>
              <a:xfrm>
                <a:off x="0" y="0"/>
                <a:ext cx="19236182" cy="1708733"/>
              </a:xfrm>
              <a:custGeom>
                <a:avLst/>
                <a:gdLst/>
                <a:ahLst/>
                <a:cxnLst/>
                <a:rect l="l" t="t" r="r" b="b"/>
                <a:pathLst>
                  <a:path w="19236182" h="1708733">
                    <a:moveTo>
                      <a:pt x="0" y="170836"/>
                    </a:moveTo>
                    <a:cubicBezTo>
                      <a:pt x="0" y="76463"/>
                      <a:pt x="104648" y="0"/>
                      <a:pt x="233807" y="0"/>
                    </a:cubicBezTo>
                    <a:lnTo>
                      <a:pt x="19002375" y="0"/>
                    </a:lnTo>
                    <a:cubicBezTo>
                      <a:pt x="19131535" y="0"/>
                      <a:pt x="19236182" y="76463"/>
                      <a:pt x="19236182" y="170836"/>
                    </a:cubicBezTo>
                    <a:lnTo>
                      <a:pt x="19236182" y="1537800"/>
                    </a:lnTo>
                    <a:cubicBezTo>
                      <a:pt x="19236182" y="1632173"/>
                      <a:pt x="19131535" y="1708636"/>
                      <a:pt x="19002375" y="1708636"/>
                    </a:cubicBezTo>
                    <a:lnTo>
                      <a:pt x="233807" y="1708636"/>
                    </a:lnTo>
                    <a:cubicBezTo>
                      <a:pt x="104648" y="1708733"/>
                      <a:pt x="0" y="1632173"/>
                      <a:pt x="0" y="1537800"/>
                    </a:cubicBezTo>
                    <a:close/>
                  </a:path>
                </a:pathLst>
              </a:custGeom>
              <a:solidFill>
                <a:srgbClr val="EFE2F8"/>
              </a:solidFill>
            </p:spPr>
          </p:sp>
        </p:grpSp>
        <p:sp>
          <p:nvSpPr>
            <p:cNvPr id="12" name="TextBox 12"/>
            <p:cNvSpPr txBox="1"/>
            <p:nvPr/>
          </p:nvSpPr>
          <p:spPr>
            <a:xfrm>
              <a:off x="2876537" y="434497"/>
              <a:ext cx="7876553" cy="674544"/>
            </a:xfrm>
            <a:prstGeom prst="rect">
              <a:avLst/>
            </a:prstGeom>
          </p:spPr>
          <p:txBody>
            <a:bodyPr lIns="0" tIns="0" rIns="0" bIns="0" rtlCol="0" anchor="t">
              <a:spAutoFit/>
            </a:bodyPr>
            <a:lstStyle/>
            <a:p>
              <a:pPr algn="just">
                <a:lnSpc>
                  <a:spcPts val="4155"/>
                </a:lnSpc>
              </a:pPr>
              <a:r>
                <a:rPr lang="en-US" sz="3000" dirty="0">
                  <a:solidFill>
                    <a:srgbClr val="1836B2"/>
                  </a:solidFill>
                  <a:latin typeface="Fira Sans Medium"/>
                </a:rPr>
                <a:t>Increase motivation</a:t>
              </a:r>
            </a:p>
          </p:txBody>
        </p:sp>
      </p:grpSp>
      <p:grpSp>
        <p:nvGrpSpPr>
          <p:cNvPr id="13" name="Group 13"/>
          <p:cNvGrpSpPr/>
          <p:nvPr/>
        </p:nvGrpSpPr>
        <p:grpSpPr>
          <a:xfrm>
            <a:off x="8197472" y="7370998"/>
            <a:ext cx="7977474" cy="689837"/>
            <a:chOff x="0" y="300611"/>
            <a:chExt cx="10636632" cy="919783"/>
          </a:xfrm>
        </p:grpSpPr>
        <p:grpSp>
          <p:nvGrpSpPr>
            <p:cNvPr id="14" name="Group 14"/>
            <p:cNvGrpSpPr/>
            <p:nvPr/>
          </p:nvGrpSpPr>
          <p:grpSpPr>
            <a:xfrm>
              <a:off x="0" y="300611"/>
              <a:ext cx="10354669" cy="919783"/>
              <a:chOff x="0" y="0"/>
              <a:chExt cx="19236266" cy="1708715"/>
            </a:xfrm>
          </p:grpSpPr>
          <p:sp>
            <p:nvSpPr>
              <p:cNvPr id="15" name="Freeform 15"/>
              <p:cNvSpPr/>
              <p:nvPr/>
            </p:nvSpPr>
            <p:spPr>
              <a:xfrm>
                <a:off x="0" y="0"/>
                <a:ext cx="19236182" cy="1708733"/>
              </a:xfrm>
              <a:custGeom>
                <a:avLst/>
                <a:gdLst/>
                <a:ahLst/>
                <a:cxnLst/>
                <a:rect l="l" t="t" r="r" b="b"/>
                <a:pathLst>
                  <a:path w="19236182" h="1708733">
                    <a:moveTo>
                      <a:pt x="0" y="170836"/>
                    </a:moveTo>
                    <a:cubicBezTo>
                      <a:pt x="0" y="76463"/>
                      <a:pt x="104648" y="0"/>
                      <a:pt x="233807" y="0"/>
                    </a:cubicBezTo>
                    <a:lnTo>
                      <a:pt x="19002375" y="0"/>
                    </a:lnTo>
                    <a:cubicBezTo>
                      <a:pt x="19131535" y="0"/>
                      <a:pt x="19236182" y="76463"/>
                      <a:pt x="19236182" y="170836"/>
                    </a:cubicBezTo>
                    <a:lnTo>
                      <a:pt x="19236182" y="1537800"/>
                    </a:lnTo>
                    <a:cubicBezTo>
                      <a:pt x="19236182" y="1632173"/>
                      <a:pt x="19131535" y="1708636"/>
                      <a:pt x="19002375" y="1708636"/>
                    </a:cubicBezTo>
                    <a:lnTo>
                      <a:pt x="233807" y="1708636"/>
                    </a:lnTo>
                    <a:cubicBezTo>
                      <a:pt x="104648" y="1708733"/>
                      <a:pt x="0" y="1632173"/>
                      <a:pt x="0" y="1537800"/>
                    </a:cubicBezTo>
                    <a:close/>
                  </a:path>
                </a:pathLst>
              </a:custGeom>
              <a:solidFill>
                <a:srgbClr val="EFE2F8"/>
              </a:solidFill>
            </p:spPr>
          </p:sp>
        </p:grpSp>
        <p:sp>
          <p:nvSpPr>
            <p:cNvPr id="16" name="TextBox 16"/>
            <p:cNvSpPr txBox="1"/>
            <p:nvPr/>
          </p:nvSpPr>
          <p:spPr>
            <a:xfrm>
              <a:off x="2760079" y="442962"/>
              <a:ext cx="7876553" cy="674544"/>
            </a:xfrm>
            <a:prstGeom prst="rect">
              <a:avLst/>
            </a:prstGeom>
          </p:spPr>
          <p:txBody>
            <a:bodyPr lIns="0" tIns="0" rIns="0" bIns="0" rtlCol="0" anchor="t">
              <a:spAutoFit/>
            </a:bodyPr>
            <a:lstStyle/>
            <a:p>
              <a:pPr algn="just">
                <a:lnSpc>
                  <a:spcPts val="4155"/>
                </a:lnSpc>
              </a:pPr>
              <a:r>
                <a:rPr lang="en-US" sz="3000" dirty="0">
                  <a:solidFill>
                    <a:srgbClr val="1836B2"/>
                  </a:solidFill>
                  <a:latin typeface="Fira Sans Medium"/>
                </a:rPr>
                <a:t>Foster curiosity</a:t>
              </a:r>
            </a:p>
          </p:txBody>
        </p:sp>
      </p:grpSp>
      <p:grpSp>
        <p:nvGrpSpPr>
          <p:cNvPr id="17" name="Group 17"/>
          <p:cNvGrpSpPr/>
          <p:nvPr/>
        </p:nvGrpSpPr>
        <p:grpSpPr>
          <a:xfrm>
            <a:off x="8110127" y="5368958"/>
            <a:ext cx="8064818" cy="689837"/>
            <a:chOff x="0" y="300611"/>
            <a:chExt cx="10753090" cy="919783"/>
          </a:xfrm>
        </p:grpSpPr>
        <p:grpSp>
          <p:nvGrpSpPr>
            <p:cNvPr id="18" name="Group 18"/>
            <p:cNvGrpSpPr/>
            <p:nvPr/>
          </p:nvGrpSpPr>
          <p:grpSpPr>
            <a:xfrm>
              <a:off x="0" y="300611"/>
              <a:ext cx="10354669" cy="919783"/>
              <a:chOff x="0" y="0"/>
              <a:chExt cx="19236266" cy="1708715"/>
            </a:xfrm>
          </p:grpSpPr>
          <p:sp>
            <p:nvSpPr>
              <p:cNvPr id="19" name="Freeform 19"/>
              <p:cNvSpPr/>
              <p:nvPr/>
            </p:nvSpPr>
            <p:spPr>
              <a:xfrm>
                <a:off x="0" y="0"/>
                <a:ext cx="19236182" cy="1708733"/>
              </a:xfrm>
              <a:custGeom>
                <a:avLst/>
                <a:gdLst/>
                <a:ahLst/>
                <a:cxnLst/>
                <a:rect l="l" t="t" r="r" b="b"/>
                <a:pathLst>
                  <a:path w="19236182" h="1708733">
                    <a:moveTo>
                      <a:pt x="0" y="170836"/>
                    </a:moveTo>
                    <a:cubicBezTo>
                      <a:pt x="0" y="76463"/>
                      <a:pt x="104648" y="0"/>
                      <a:pt x="233807" y="0"/>
                    </a:cubicBezTo>
                    <a:lnTo>
                      <a:pt x="19002375" y="0"/>
                    </a:lnTo>
                    <a:cubicBezTo>
                      <a:pt x="19131535" y="0"/>
                      <a:pt x="19236182" y="76463"/>
                      <a:pt x="19236182" y="170836"/>
                    </a:cubicBezTo>
                    <a:lnTo>
                      <a:pt x="19236182" y="1537800"/>
                    </a:lnTo>
                    <a:cubicBezTo>
                      <a:pt x="19236182" y="1632173"/>
                      <a:pt x="19131535" y="1708636"/>
                      <a:pt x="19002375" y="1708636"/>
                    </a:cubicBezTo>
                    <a:lnTo>
                      <a:pt x="233807" y="1708636"/>
                    </a:lnTo>
                    <a:cubicBezTo>
                      <a:pt x="104648" y="1708733"/>
                      <a:pt x="0" y="1632173"/>
                      <a:pt x="0" y="1537800"/>
                    </a:cubicBezTo>
                    <a:close/>
                  </a:path>
                </a:pathLst>
              </a:custGeom>
              <a:solidFill>
                <a:srgbClr val="EFE2F8"/>
              </a:solidFill>
            </p:spPr>
          </p:sp>
        </p:grpSp>
        <p:sp>
          <p:nvSpPr>
            <p:cNvPr id="20" name="TextBox 20"/>
            <p:cNvSpPr txBox="1"/>
            <p:nvPr/>
          </p:nvSpPr>
          <p:spPr>
            <a:xfrm>
              <a:off x="2876537" y="432252"/>
              <a:ext cx="7876553" cy="674544"/>
            </a:xfrm>
            <a:prstGeom prst="rect">
              <a:avLst/>
            </a:prstGeom>
          </p:spPr>
          <p:txBody>
            <a:bodyPr lIns="0" tIns="0" rIns="0" bIns="0" rtlCol="0" anchor="t">
              <a:spAutoFit/>
            </a:bodyPr>
            <a:lstStyle/>
            <a:p>
              <a:pPr algn="just">
                <a:lnSpc>
                  <a:spcPts val="4155"/>
                </a:lnSpc>
              </a:pPr>
              <a:r>
                <a:rPr lang="en-US" sz="3000" dirty="0">
                  <a:solidFill>
                    <a:srgbClr val="1836B2"/>
                  </a:solidFill>
                  <a:latin typeface="Fira Sans Medium"/>
                </a:rPr>
                <a:t>Collaborative work</a:t>
              </a:r>
            </a:p>
          </p:txBody>
        </p:sp>
      </p:grpSp>
      <p:grpSp>
        <p:nvGrpSpPr>
          <p:cNvPr id="21" name="Group 21"/>
          <p:cNvGrpSpPr/>
          <p:nvPr/>
        </p:nvGrpSpPr>
        <p:grpSpPr>
          <a:xfrm>
            <a:off x="8197472" y="6369978"/>
            <a:ext cx="7977474" cy="689837"/>
            <a:chOff x="0" y="300611"/>
            <a:chExt cx="10636632" cy="919783"/>
          </a:xfrm>
        </p:grpSpPr>
        <p:grpSp>
          <p:nvGrpSpPr>
            <p:cNvPr id="22" name="Group 22"/>
            <p:cNvGrpSpPr/>
            <p:nvPr/>
          </p:nvGrpSpPr>
          <p:grpSpPr>
            <a:xfrm>
              <a:off x="0" y="300611"/>
              <a:ext cx="10354669" cy="919783"/>
              <a:chOff x="0" y="0"/>
              <a:chExt cx="19236266" cy="1708715"/>
            </a:xfrm>
          </p:grpSpPr>
          <p:sp>
            <p:nvSpPr>
              <p:cNvPr id="23" name="Freeform 23"/>
              <p:cNvSpPr/>
              <p:nvPr/>
            </p:nvSpPr>
            <p:spPr>
              <a:xfrm>
                <a:off x="0" y="0"/>
                <a:ext cx="19236182" cy="1708733"/>
              </a:xfrm>
              <a:custGeom>
                <a:avLst/>
                <a:gdLst/>
                <a:ahLst/>
                <a:cxnLst/>
                <a:rect l="l" t="t" r="r" b="b"/>
                <a:pathLst>
                  <a:path w="19236182" h="1708733">
                    <a:moveTo>
                      <a:pt x="0" y="170836"/>
                    </a:moveTo>
                    <a:cubicBezTo>
                      <a:pt x="0" y="76463"/>
                      <a:pt x="104648" y="0"/>
                      <a:pt x="233807" y="0"/>
                    </a:cubicBezTo>
                    <a:lnTo>
                      <a:pt x="19002375" y="0"/>
                    </a:lnTo>
                    <a:cubicBezTo>
                      <a:pt x="19131535" y="0"/>
                      <a:pt x="19236182" y="76463"/>
                      <a:pt x="19236182" y="170836"/>
                    </a:cubicBezTo>
                    <a:lnTo>
                      <a:pt x="19236182" y="1537800"/>
                    </a:lnTo>
                    <a:cubicBezTo>
                      <a:pt x="19236182" y="1632173"/>
                      <a:pt x="19131535" y="1708636"/>
                      <a:pt x="19002375" y="1708636"/>
                    </a:cubicBezTo>
                    <a:lnTo>
                      <a:pt x="233807" y="1708636"/>
                    </a:lnTo>
                    <a:cubicBezTo>
                      <a:pt x="104648" y="1708733"/>
                      <a:pt x="0" y="1632173"/>
                      <a:pt x="0" y="1537800"/>
                    </a:cubicBezTo>
                    <a:close/>
                  </a:path>
                </a:pathLst>
              </a:custGeom>
              <a:solidFill>
                <a:srgbClr val="EFE2F8"/>
              </a:solidFill>
            </p:spPr>
          </p:sp>
        </p:grpSp>
        <p:sp>
          <p:nvSpPr>
            <p:cNvPr id="24" name="TextBox 24"/>
            <p:cNvSpPr txBox="1"/>
            <p:nvPr/>
          </p:nvSpPr>
          <p:spPr>
            <a:xfrm>
              <a:off x="2760079" y="396998"/>
              <a:ext cx="7876553" cy="674544"/>
            </a:xfrm>
            <a:prstGeom prst="rect">
              <a:avLst/>
            </a:prstGeom>
          </p:spPr>
          <p:txBody>
            <a:bodyPr lIns="0" tIns="0" rIns="0" bIns="0" rtlCol="0" anchor="t">
              <a:spAutoFit/>
            </a:bodyPr>
            <a:lstStyle/>
            <a:p>
              <a:pPr algn="just">
                <a:lnSpc>
                  <a:spcPts val="4155"/>
                </a:lnSpc>
              </a:pPr>
              <a:r>
                <a:rPr lang="en-US" sz="3000" dirty="0">
                  <a:solidFill>
                    <a:srgbClr val="1836B2"/>
                  </a:solidFill>
                  <a:latin typeface="Fira Sans Medium"/>
                </a:rPr>
                <a:t>Hands-on learning</a:t>
              </a:r>
            </a:p>
          </p:txBody>
        </p:sp>
      </p:grpSp>
      <p:grpSp>
        <p:nvGrpSpPr>
          <p:cNvPr id="25" name="Group 25"/>
          <p:cNvGrpSpPr/>
          <p:nvPr/>
        </p:nvGrpSpPr>
        <p:grpSpPr>
          <a:xfrm>
            <a:off x="8197472" y="8372018"/>
            <a:ext cx="7977474" cy="689837"/>
            <a:chOff x="0" y="300611"/>
            <a:chExt cx="10636632" cy="919783"/>
          </a:xfrm>
        </p:grpSpPr>
        <p:grpSp>
          <p:nvGrpSpPr>
            <p:cNvPr id="26" name="Group 26"/>
            <p:cNvGrpSpPr/>
            <p:nvPr/>
          </p:nvGrpSpPr>
          <p:grpSpPr>
            <a:xfrm>
              <a:off x="0" y="300611"/>
              <a:ext cx="10354669" cy="919783"/>
              <a:chOff x="0" y="0"/>
              <a:chExt cx="19236266" cy="1708715"/>
            </a:xfrm>
          </p:grpSpPr>
          <p:sp>
            <p:nvSpPr>
              <p:cNvPr id="27" name="Freeform 27"/>
              <p:cNvSpPr/>
              <p:nvPr/>
            </p:nvSpPr>
            <p:spPr>
              <a:xfrm>
                <a:off x="0" y="0"/>
                <a:ext cx="19236182" cy="1708733"/>
              </a:xfrm>
              <a:custGeom>
                <a:avLst/>
                <a:gdLst/>
                <a:ahLst/>
                <a:cxnLst/>
                <a:rect l="l" t="t" r="r" b="b"/>
                <a:pathLst>
                  <a:path w="19236182" h="1708733">
                    <a:moveTo>
                      <a:pt x="0" y="170836"/>
                    </a:moveTo>
                    <a:cubicBezTo>
                      <a:pt x="0" y="76463"/>
                      <a:pt x="104648" y="0"/>
                      <a:pt x="233807" y="0"/>
                    </a:cubicBezTo>
                    <a:lnTo>
                      <a:pt x="19002375" y="0"/>
                    </a:lnTo>
                    <a:cubicBezTo>
                      <a:pt x="19131535" y="0"/>
                      <a:pt x="19236182" y="76463"/>
                      <a:pt x="19236182" y="170836"/>
                    </a:cubicBezTo>
                    <a:lnTo>
                      <a:pt x="19236182" y="1537800"/>
                    </a:lnTo>
                    <a:cubicBezTo>
                      <a:pt x="19236182" y="1632173"/>
                      <a:pt x="19131535" y="1708636"/>
                      <a:pt x="19002375" y="1708636"/>
                    </a:cubicBezTo>
                    <a:lnTo>
                      <a:pt x="233807" y="1708636"/>
                    </a:lnTo>
                    <a:cubicBezTo>
                      <a:pt x="104648" y="1708733"/>
                      <a:pt x="0" y="1632173"/>
                      <a:pt x="0" y="1537800"/>
                    </a:cubicBezTo>
                    <a:close/>
                  </a:path>
                </a:pathLst>
              </a:custGeom>
              <a:solidFill>
                <a:srgbClr val="EFE2F8"/>
              </a:solidFill>
            </p:spPr>
          </p:sp>
        </p:grpSp>
        <p:sp>
          <p:nvSpPr>
            <p:cNvPr id="28" name="TextBox 28"/>
            <p:cNvSpPr txBox="1"/>
            <p:nvPr/>
          </p:nvSpPr>
          <p:spPr>
            <a:xfrm>
              <a:off x="2760079" y="404580"/>
              <a:ext cx="7876553" cy="674544"/>
            </a:xfrm>
            <a:prstGeom prst="rect">
              <a:avLst/>
            </a:prstGeom>
          </p:spPr>
          <p:txBody>
            <a:bodyPr lIns="0" tIns="0" rIns="0" bIns="0" rtlCol="0" anchor="t">
              <a:spAutoFit/>
            </a:bodyPr>
            <a:lstStyle/>
            <a:p>
              <a:pPr algn="just">
                <a:lnSpc>
                  <a:spcPts val="4155"/>
                </a:lnSpc>
              </a:pPr>
              <a:r>
                <a:rPr lang="en-US" sz="3000" dirty="0">
                  <a:solidFill>
                    <a:srgbClr val="1836B2"/>
                  </a:solidFill>
                  <a:latin typeface="Fira Sans Medium"/>
                </a:rPr>
                <a:t>Communication Skills</a:t>
              </a:r>
            </a:p>
          </p:txBody>
        </p:sp>
      </p:grpSp>
      <p:grpSp>
        <p:nvGrpSpPr>
          <p:cNvPr id="29" name="Group 29"/>
          <p:cNvGrpSpPr/>
          <p:nvPr/>
        </p:nvGrpSpPr>
        <p:grpSpPr>
          <a:xfrm>
            <a:off x="8848693" y="3423200"/>
            <a:ext cx="590582" cy="590582"/>
            <a:chOff x="0" y="0"/>
            <a:chExt cx="787442" cy="787442"/>
          </a:xfrm>
        </p:grpSpPr>
        <p:sp>
          <p:nvSpPr>
            <p:cNvPr id="30" name="Freeform 30"/>
            <p:cNvSpPr/>
            <p:nvPr/>
          </p:nvSpPr>
          <p:spPr>
            <a:xfrm>
              <a:off x="12700" y="12700"/>
              <a:ext cx="762000" cy="762000"/>
            </a:xfrm>
            <a:custGeom>
              <a:avLst/>
              <a:gdLst/>
              <a:ahLst/>
              <a:cxnLst/>
              <a:rect l="l" t="t" r="r" b="b"/>
              <a:pathLst>
                <a:path w="762000" h="762000">
                  <a:moveTo>
                    <a:pt x="0" y="0"/>
                  </a:moveTo>
                  <a:lnTo>
                    <a:pt x="762000" y="0"/>
                  </a:lnTo>
                  <a:lnTo>
                    <a:pt x="762000" y="762000"/>
                  </a:lnTo>
                  <a:lnTo>
                    <a:pt x="0" y="762000"/>
                  </a:lnTo>
                  <a:close/>
                </a:path>
              </a:pathLst>
            </a:custGeom>
            <a:blipFill>
              <a:blip r:embed="rId4"/>
              <a:stretch>
                <a:fillRect l="-1666" t="-1666" r="-1672" b="-1672"/>
              </a:stretch>
            </a:blipFill>
          </p:spPr>
          <p:txBody>
            <a:bodyPr/>
            <a:lstStyle/>
            <a:p>
              <a:endParaRPr lang="it-IT" dirty="0"/>
            </a:p>
          </p:txBody>
        </p:sp>
        <p:sp>
          <p:nvSpPr>
            <p:cNvPr id="31" name="Freeform 31"/>
            <p:cNvSpPr/>
            <p:nvPr/>
          </p:nvSpPr>
          <p:spPr>
            <a:xfrm>
              <a:off x="0" y="0"/>
              <a:ext cx="787400" cy="787400"/>
            </a:xfrm>
            <a:custGeom>
              <a:avLst/>
              <a:gdLst/>
              <a:ahLst/>
              <a:cxnLst/>
              <a:rect l="l" t="t" r="r" b="b"/>
              <a:pathLst>
                <a:path w="787400" h="787400">
                  <a:moveTo>
                    <a:pt x="12700" y="0"/>
                  </a:moveTo>
                  <a:lnTo>
                    <a:pt x="774700" y="0"/>
                  </a:lnTo>
                  <a:cubicBezTo>
                    <a:pt x="781685" y="0"/>
                    <a:pt x="787400" y="5715"/>
                    <a:pt x="787400" y="12700"/>
                  </a:cubicBezTo>
                  <a:lnTo>
                    <a:pt x="787400" y="774700"/>
                  </a:lnTo>
                  <a:cubicBezTo>
                    <a:pt x="787400" y="781685"/>
                    <a:pt x="781685" y="787400"/>
                    <a:pt x="774700" y="787400"/>
                  </a:cubicBezTo>
                  <a:lnTo>
                    <a:pt x="12700" y="787400"/>
                  </a:lnTo>
                  <a:cubicBezTo>
                    <a:pt x="5715" y="787400"/>
                    <a:pt x="0" y="781685"/>
                    <a:pt x="0" y="774700"/>
                  </a:cubicBezTo>
                  <a:lnTo>
                    <a:pt x="0" y="12700"/>
                  </a:lnTo>
                  <a:cubicBezTo>
                    <a:pt x="0" y="5715"/>
                    <a:pt x="5715" y="0"/>
                    <a:pt x="12700" y="0"/>
                  </a:cubicBezTo>
                  <a:moveTo>
                    <a:pt x="12700" y="25400"/>
                  </a:moveTo>
                  <a:lnTo>
                    <a:pt x="12700" y="12700"/>
                  </a:lnTo>
                  <a:lnTo>
                    <a:pt x="25400" y="12700"/>
                  </a:lnTo>
                  <a:lnTo>
                    <a:pt x="25400" y="774700"/>
                  </a:lnTo>
                  <a:lnTo>
                    <a:pt x="12700" y="774700"/>
                  </a:lnTo>
                  <a:lnTo>
                    <a:pt x="12700" y="762000"/>
                  </a:lnTo>
                  <a:lnTo>
                    <a:pt x="774700" y="762000"/>
                  </a:lnTo>
                  <a:lnTo>
                    <a:pt x="774700" y="774700"/>
                  </a:lnTo>
                  <a:lnTo>
                    <a:pt x="762000" y="774700"/>
                  </a:lnTo>
                  <a:lnTo>
                    <a:pt x="762000" y="12700"/>
                  </a:lnTo>
                  <a:lnTo>
                    <a:pt x="774700" y="12700"/>
                  </a:lnTo>
                  <a:lnTo>
                    <a:pt x="774700" y="25400"/>
                  </a:lnTo>
                  <a:lnTo>
                    <a:pt x="12700" y="25400"/>
                  </a:lnTo>
                  <a:close/>
                </a:path>
              </a:pathLst>
            </a:custGeom>
            <a:solidFill>
              <a:srgbClr val="FFFFFF"/>
            </a:solidFill>
          </p:spPr>
          <p:txBody>
            <a:bodyPr/>
            <a:lstStyle/>
            <a:p>
              <a:endParaRPr lang="it-IT" dirty="0"/>
            </a:p>
          </p:txBody>
        </p:sp>
      </p:grpSp>
      <p:grpSp>
        <p:nvGrpSpPr>
          <p:cNvPr id="32" name="Group 32"/>
          <p:cNvGrpSpPr/>
          <p:nvPr/>
        </p:nvGrpSpPr>
        <p:grpSpPr>
          <a:xfrm>
            <a:off x="8848709" y="4422641"/>
            <a:ext cx="590582" cy="590582"/>
            <a:chOff x="0" y="0"/>
            <a:chExt cx="787442" cy="787442"/>
          </a:xfrm>
        </p:grpSpPr>
        <p:sp>
          <p:nvSpPr>
            <p:cNvPr id="33" name="Freeform 33"/>
            <p:cNvSpPr/>
            <p:nvPr/>
          </p:nvSpPr>
          <p:spPr>
            <a:xfrm>
              <a:off x="12700" y="12700"/>
              <a:ext cx="762000" cy="762000"/>
            </a:xfrm>
            <a:custGeom>
              <a:avLst/>
              <a:gdLst/>
              <a:ahLst/>
              <a:cxnLst/>
              <a:rect l="l" t="t" r="r" b="b"/>
              <a:pathLst>
                <a:path w="762000" h="762000">
                  <a:moveTo>
                    <a:pt x="0" y="0"/>
                  </a:moveTo>
                  <a:lnTo>
                    <a:pt x="762000" y="0"/>
                  </a:lnTo>
                  <a:lnTo>
                    <a:pt x="762000" y="762000"/>
                  </a:lnTo>
                  <a:lnTo>
                    <a:pt x="0" y="762000"/>
                  </a:lnTo>
                  <a:close/>
                </a:path>
              </a:pathLst>
            </a:custGeom>
            <a:blipFill>
              <a:blip r:embed="rId5"/>
              <a:stretch>
                <a:fillRect l="-1666" t="-1666" r="-1672" b="-1672"/>
              </a:stretch>
            </a:blipFill>
          </p:spPr>
          <p:txBody>
            <a:bodyPr/>
            <a:lstStyle/>
            <a:p>
              <a:endParaRPr lang="it-IT"/>
            </a:p>
          </p:txBody>
        </p:sp>
        <p:sp>
          <p:nvSpPr>
            <p:cNvPr id="34" name="Freeform 34"/>
            <p:cNvSpPr/>
            <p:nvPr/>
          </p:nvSpPr>
          <p:spPr>
            <a:xfrm>
              <a:off x="0" y="0"/>
              <a:ext cx="787400" cy="787400"/>
            </a:xfrm>
            <a:custGeom>
              <a:avLst/>
              <a:gdLst/>
              <a:ahLst/>
              <a:cxnLst/>
              <a:rect l="l" t="t" r="r" b="b"/>
              <a:pathLst>
                <a:path w="787400" h="787400">
                  <a:moveTo>
                    <a:pt x="12700" y="0"/>
                  </a:moveTo>
                  <a:lnTo>
                    <a:pt x="774700" y="0"/>
                  </a:lnTo>
                  <a:cubicBezTo>
                    <a:pt x="781685" y="0"/>
                    <a:pt x="787400" y="5715"/>
                    <a:pt x="787400" y="12700"/>
                  </a:cubicBezTo>
                  <a:lnTo>
                    <a:pt x="787400" y="774700"/>
                  </a:lnTo>
                  <a:cubicBezTo>
                    <a:pt x="787400" y="781685"/>
                    <a:pt x="781685" y="787400"/>
                    <a:pt x="774700" y="787400"/>
                  </a:cubicBezTo>
                  <a:lnTo>
                    <a:pt x="12700" y="787400"/>
                  </a:lnTo>
                  <a:cubicBezTo>
                    <a:pt x="5715" y="787400"/>
                    <a:pt x="0" y="781685"/>
                    <a:pt x="0" y="774700"/>
                  </a:cubicBezTo>
                  <a:lnTo>
                    <a:pt x="0" y="12700"/>
                  </a:lnTo>
                  <a:cubicBezTo>
                    <a:pt x="0" y="5715"/>
                    <a:pt x="5715" y="0"/>
                    <a:pt x="12700" y="0"/>
                  </a:cubicBezTo>
                  <a:moveTo>
                    <a:pt x="12700" y="25400"/>
                  </a:moveTo>
                  <a:lnTo>
                    <a:pt x="12700" y="12700"/>
                  </a:lnTo>
                  <a:lnTo>
                    <a:pt x="25400" y="12700"/>
                  </a:lnTo>
                  <a:lnTo>
                    <a:pt x="25400" y="774700"/>
                  </a:lnTo>
                  <a:lnTo>
                    <a:pt x="12700" y="774700"/>
                  </a:lnTo>
                  <a:lnTo>
                    <a:pt x="12700" y="762000"/>
                  </a:lnTo>
                  <a:lnTo>
                    <a:pt x="774700" y="762000"/>
                  </a:lnTo>
                  <a:lnTo>
                    <a:pt x="774700" y="774700"/>
                  </a:lnTo>
                  <a:lnTo>
                    <a:pt x="762000" y="774700"/>
                  </a:lnTo>
                  <a:lnTo>
                    <a:pt x="762000" y="12700"/>
                  </a:lnTo>
                  <a:lnTo>
                    <a:pt x="774700" y="12700"/>
                  </a:lnTo>
                  <a:lnTo>
                    <a:pt x="774700" y="25400"/>
                  </a:lnTo>
                  <a:lnTo>
                    <a:pt x="12700" y="25400"/>
                  </a:lnTo>
                  <a:close/>
                </a:path>
              </a:pathLst>
            </a:custGeom>
            <a:solidFill>
              <a:srgbClr val="FFFFFF"/>
            </a:solidFill>
          </p:spPr>
        </p:sp>
      </p:grpSp>
      <p:grpSp>
        <p:nvGrpSpPr>
          <p:cNvPr id="35" name="Group 35"/>
          <p:cNvGrpSpPr/>
          <p:nvPr/>
        </p:nvGrpSpPr>
        <p:grpSpPr>
          <a:xfrm>
            <a:off x="8848709" y="5434619"/>
            <a:ext cx="590582" cy="590582"/>
            <a:chOff x="0" y="0"/>
            <a:chExt cx="787442" cy="787442"/>
          </a:xfrm>
        </p:grpSpPr>
        <p:sp>
          <p:nvSpPr>
            <p:cNvPr id="36" name="Freeform 36"/>
            <p:cNvSpPr/>
            <p:nvPr/>
          </p:nvSpPr>
          <p:spPr>
            <a:xfrm>
              <a:off x="12700" y="12700"/>
              <a:ext cx="762000" cy="762000"/>
            </a:xfrm>
            <a:custGeom>
              <a:avLst/>
              <a:gdLst/>
              <a:ahLst/>
              <a:cxnLst/>
              <a:rect l="l" t="t" r="r" b="b"/>
              <a:pathLst>
                <a:path w="762000" h="762000">
                  <a:moveTo>
                    <a:pt x="0" y="0"/>
                  </a:moveTo>
                  <a:lnTo>
                    <a:pt x="762000" y="0"/>
                  </a:lnTo>
                  <a:lnTo>
                    <a:pt x="762000" y="762000"/>
                  </a:lnTo>
                  <a:lnTo>
                    <a:pt x="0" y="762000"/>
                  </a:lnTo>
                  <a:close/>
                </a:path>
              </a:pathLst>
            </a:custGeom>
            <a:blipFill>
              <a:blip r:embed="rId6"/>
              <a:stretch>
                <a:fillRect l="-1666" t="-1666" r="-1672" b="-1672"/>
              </a:stretch>
            </a:blipFill>
          </p:spPr>
        </p:sp>
        <p:sp>
          <p:nvSpPr>
            <p:cNvPr id="37" name="Freeform 37"/>
            <p:cNvSpPr/>
            <p:nvPr/>
          </p:nvSpPr>
          <p:spPr>
            <a:xfrm>
              <a:off x="0" y="0"/>
              <a:ext cx="787400" cy="787400"/>
            </a:xfrm>
            <a:custGeom>
              <a:avLst/>
              <a:gdLst/>
              <a:ahLst/>
              <a:cxnLst/>
              <a:rect l="l" t="t" r="r" b="b"/>
              <a:pathLst>
                <a:path w="787400" h="787400">
                  <a:moveTo>
                    <a:pt x="12700" y="0"/>
                  </a:moveTo>
                  <a:lnTo>
                    <a:pt x="774700" y="0"/>
                  </a:lnTo>
                  <a:cubicBezTo>
                    <a:pt x="781685" y="0"/>
                    <a:pt x="787400" y="5715"/>
                    <a:pt x="787400" y="12700"/>
                  </a:cubicBezTo>
                  <a:lnTo>
                    <a:pt x="787400" y="774700"/>
                  </a:lnTo>
                  <a:cubicBezTo>
                    <a:pt x="787400" y="781685"/>
                    <a:pt x="781685" y="787400"/>
                    <a:pt x="774700" y="787400"/>
                  </a:cubicBezTo>
                  <a:lnTo>
                    <a:pt x="12700" y="787400"/>
                  </a:lnTo>
                  <a:cubicBezTo>
                    <a:pt x="5715" y="787400"/>
                    <a:pt x="0" y="781685"/>
                    <a:pt x="0" y="774700"/>
                  </a:cubicBezTo>
                  <a:lnTo>
                    <a:pt x="0" y="12700"/>
                  </a:lnTo>
                  <a:cubicBezTo>
                    <a:pt x="0" y="5715"/>
                    <a:pt x="5715" y="0"/>
                    <a:pt x="12700" y="0"/>
                  </a:cubicBezTo>
                  <a:moveTo>
                    <a:pt x="12700" y="25400"/>
                  </a:moveTo>
                  <a:lnTo>
                    <a:pt x="12700" y="12700"/>
                  </a:lnTo>
                  <a:lnTo>
                    <a:pt x="25400" y="12700"/>
                  </a:lnTo>
                  <a:lnTo>
                    <a:pt x="25400" y="774700"/>
                  </a:lnTo>
                  <a:lnTo>
                    <a:pt x="12700" y="774700"/>
                  </a:lnTo>
                  <a:lnTo>
                    <a:pt x="12700" y="762000"/>
                  </a:lnTo>
                  <a:lnTo>
                    <a:pt x="774700" y="762000"/>
                  </a:lnTo>
                  <a:lnTo>
                    <a:pt x="774700" y="774700"/>
                  </a:lnTo>
                  <a:lnTo>
                    <a:pt x="762000" y="774700"/>
                  </a:lnTo>
                  <a:lnTo>
                    <a:pt x="762000" y="12700"/>
                  </a:lnTo>
                  <a:lnTo>
                    <a:pt x="774700" y="12700"/>
                  </a:lnTo>
                  <a:lnTo>
                    <a:pt x="774700" y="25400"/>
                  </a:lnTo>
                  <a:lnTo>
                    <a:pt x="12700" y="25400"/>
                  </a:lnTo>
                  <a:close/>
                </a:path>
              </a:pathLst>
            </a:custGeom>
            <a:solidFill>
              <a:srgbClr val="FFFFFF"/>
            </a:solidFill>
          </p:spPr>
        </p:sp>
      </p:grpSp>
      <p:grpSp>
        <p:nvGrpSpPr>
          <p:cNvPr id="38" name="Group 38"/>
          <p:cNvGrpSpPr/>
          <p:nvPr/>
        </p:nvGrpSpPr>
        <p:grpSpPr>
          <a:xfrm>
            <a:off x="8848709" y="6419609"/>
            <a:ext cx="590582" cy="590582"/>
            <a:chOff x="0" y="0"/>
            <a:chExt cx="787442" cy="787442"/>
          </a:xfrm>
        </p:grpSpPr>
        <p:sp>
          <p:nvSpPr>
            <p:cNvPr id="39" name="Freeform 39"/>
            <p:cNvSpPr/>
            <p:nvPr/>
          </p:nvSpPr>
          <p:spPr>
            <a:xfrm>
              <a:off x="12700" y="12700"/>
              <a:ext cx="762000" cy="762000"/>
            </a:xfrm>
            <a:custGeom>
              <a:avLst/>
              <a:gdLst/>
              <a:ahLst/>
              <a:cxnLst/>
              <a:rect l="l" t="t" r="r" b="b"/>
              <a:pathLst>
                <a:path w="762000" h="762000">
                  <a:moveTo>
                    <a:pt x="0" y="0"/>
                  </a:moveTo>
                  <a:lnTo>
                    <a:pt x="762000" y="0"/>
                  </a:lnTo>
                  <a:lnTo>
                    <a:pt x="762000" y="762000"/>
                  </a:lnTo>
                  <a:lnTo>
                    <a:pt x="0" y="762000"/>
                  </a:lnTo>
                  <a:close/>
                </a:path>
              </a:pathLst>
            </a:custGeom>
            <a:blipFill>
              <a:blip r:embed="rId7"/>
              <a:stretch>
                <a:fillRect l="-1666" t="-1666" r="-1672" b="-1672"/>
              </a:stretch>
            </a:blipFill>
          </p:spPr>
        </p:sp>
        <p:sp>
          <p:nvSpPr>
            <p:cNvPr id="40" name="Freeform 40"/>
            <p:cNvSpPr/>
            <p:nvPr/>
          </p:nvSpPr>
          <p:spPr>
            <a:xfrm>
              <a:off x="0" y="0"/>
              <a:ext cx="787400" cy="787400"/>
            </a:xfrm>
            <a:custGeom>
              <a:avLst/>
              <a:gdLst/>
              <a:ahLst/>
              <a:cxnLst/>
              <a:rect l="l" t="t" r="r" b="b"/>
              <a:pathLst>
                <a:path w="787400" h="787400">
                  <a:moveTo>
                    <a:pt x="12700" y="0"/>
                  </a:moveTo>
                  <a:lnTo>
                    <a:pt x="774700" y="0"/>
                  </a:lnTo>
                  <a:cubicBezTo>
                    <a:pt x="781685" y="0"/>
                    <a:pt x="787400" y="5715"/>
                    <a:pt x="787400" y="12700"/>
                  </a:cubicBezTo>
                  <a:lnTo>
                    <a:pt x="787400" y="774700"/>
                  </a:lnTo>
                  <a:cubicBezTo>
                    <a:pt x="787400" y="781685"/>
                    <a:pt x="781685" y="787400"/>
                    <a:pt x="774700" y="787400"/>
                  </a:cubicBezTo>
                  <a:lnTo>
                    <a:pt x="12700" y="787400"/>
                  </a:lnTo>
                  <a:cubicBezTo>
                    <a:pt x="5715" y="787400"/>
                    <a:pt x="0" y="781685"/>
                    <a:pt x="0" y="774700"/>
                  </a:cubicBezTo>
                  <a:lnTo>
                    <a:pt x="0" y="12700"/>
                  </a:lnTo>
                  <a:cubicBezTo>
                    <a:pt x="0" y="5715"/>
                    <a:pt x="5715" y="0"/>
                    <a:pt x="12700" y="0"/>
                  </a:cubicBezTo>
                  <a:moveTo>
                    <a:pt x="12700" y="25400"/>
                  </a:moveTo>
                  <a:lnTo>
                    <a:pt x="12700" y="12700"/>
                  </a:lnTo>
                  <a:lnTo>
                    <a:pt x="25400" y="12700"/>
                  </a:lnTo>
                  <a:lnTo>
                    <a:pt x="25400" y="774700"/>
                  </a:lnTo>
                  <a:lnTo>
                    <a:pt x="12700" y="774700"/>
                  </a:lnTo>
                  <a:lnTo>
                    <a:pt x="12700" y="762000"/>
                  </a:lnTo>
                  <a:lnTo>
                    <a:pt x="774700" y="762000"/>
                  </a:lnTo>
                  <a:lnTo>
                    <a:pt x="774700" y="774700"/>
                  </a:lnTo>
                  <a:lnTo>
                    <a:pt x="762000" y="774700"/>
                  </a:lnTo>
                  <a:lnTo>
                    <a:pt x="762000" y="12700"/>
                  </a:lnTo>
                  <a:lnTo>
                    <a:pt x="774700" y="12700"/>
                  </a:lnTo>
                  <a:lnTo>
                    <a:pt x="774700" y="25400"/>
                  </a:lnTo>
                  <a:lnTo>
                    <a:pt x="12700" y="25400"/>
                  </a:lnTo>
                  <a:close/>
                </a:path>
              </a:pathLst>
            </a:custGeom>
            <a:solidFill>
              <a:srgbClr val="FFFFFF"/>
            </a:solidFill>
          </p:spPr>
        </p:sp>
      </p:grpSp>
      <p:grpSp>
        <p:nvGrpSpPr>
          <p:cNvPr id="41" name="Group 41"/>
          <p:cNvGrpSpPr/>
          <p:nvPr/>
        </p:nvGrpSpPr>
        <p:grpSpPr>
          <a:xfrm>
            <a:off x="8839152" y="7420629"/>
            <a:ext cx="590582" cy="590582"/>
            <a:chOff x="0" y="0"/>
            <a:chExt cx="787442" cy="787442"/>
          </a:xfrm>
        </p:grpSpPr>
        <p:sp>
          <p:nvSpPr>
            <p:cNvPr id="42" name="Freeform 42"/>
            <p:cNvSpPr/>
            <p:nvPr/>
          </p:nvSpPr>
          <p:spPr>
            <a:xfrm>
              <a:off x="12700" y="12700"/>
              <a:ext cx="762000" cy="762000"/>
            </a:xfrm>
            <a:custGeom>
              <a:avLst/>
              <a:gdLst/>
              <a:ahLst/>
              <a:cxnLst/>
              <a:rect l="l" t="t" r="r" b="b"/>
              <a:pathLst>
                <a:path w="762000" h="762000">
                  <a:moveTo>
                    <a:pt x="0" y="0"/>
                  </a:moveTo>
                  <a:lnTo>
                    <a:pt x="762000" y="0"/>
                  </a:lnTo>
                  <a:lnTo>
                    <a:pt x="762000" y="762000"/>
                  </a:lnTo>
                  <a:lnTo>
                    <a:pt x="0" y="762000"/>
                  </a:lnTo>
                  <a:close/>
                </a:path>
              </a:pathLst>
            </a:custGeom>
            <a:blipFill>
              <a:blip r:embed="rId8"/>
              <a:stretch>
                <a:fillRect l="-1666" t="-1666" r="-1672" b="-1672"/>
              </a:stretch>
            </a:blipFill>
          </p:spPr>
        </p:sp>
        <p:sp>
          <p:nvSpPr>
            <p:cNvPr id="43" name="Freeform 43"/>
            <p:cNvSpPr/>
            <p:nvPr/>
          </p:nvSpPr>
          <p:spPr>
            <a:xfrm>
              <a:off x="0" y="0"/>
              <a:ext cx="787400" cy="787400"/>
            </a:xfrm>
            <a:custGeom>
              <a:avLst/>
              <a:gdLst/>
              <a:ahLst/>
              <a:cxnLst/>
              <a:rect l="l" t="t" r="r" b="b"/>
              <a:pathLst>
                <a:path w="787400" h="787400">
                  <a:moveTo>
                    <a:pt x="12700" y="0"/>
                  </a:moveTo>
                  <a:lnTo>
                    <a:pt x="774700" y="0"/>
                  </a:lnTo>
                  <a:cubicBezTo>
                    <a:pt x="781685" y="0"/>
                    <a:pt x="787400" y="5715"/>
                    <a:pt x="787400" y="12700"/>
                  </a:cubicBezTo>
                  <a:lnTo>
                    <a:pt x="787400" y="774700"/>
                  </a:lnTo>
                  <a:cubicBezTo>
                    <a:pt x="787400" y="781685"/>
                    <a:pt x="781685" y="787400"/>
                    <a:pt x="774700" y="787400"/>
                  </a:cubicBezTo>
                  <a:lnTo>
                    <a:pt x="12700" y="787400"/>
                  </a:lnTo>
                  <a:cubicBezTo>
                    <a:pt x="5715" y="787400"/>
                    <a:pt x="0" y="781685"/>
                    <a:pt x="0" y="774700"/>
                  </a:cubicBezTo>
                  <a:lnTo>
                    <a:pt x="0" y="12700"/>
                  </a:lnTo>
                  <a:cubicBezTo>
                    <a:pt x="0" y="5715"/>
                    <a:pt x="5715" y="0"/>
                    <a:pt x="12700" y="0"/>
                  </a:cubicBezTo>
                  <a:moveTo>
                    <a:pt x="12700" y="25400"/>
                  </a:moveTo>
                  <a:lnTo>
                    <a:pt x="12700" y="12700"/>
                  </a:lnTo>
                  <a:lnTo>
                    <a:pt x="25400" y="12700"/>
                  </a:lnTo>
                  <a:lnTo>
                    <a:pt x="25400" y="774700"/>
                  </a:lnTo>
                  <a:lnTo>
                    <a:pt x="12700" y="774700"/>
                  </a:lnTo>
                  <a:lnTo>
                    <a:pt x="12700" y="762000"/>
                  </a:lnTo>
                  <a:lnTo>
                    <a:pt x="774700" y="762000"/>
                  </a:lnTo>
                  <a:lnTo>
                    <a:pt x="774700" y="774700"/>
                  </a:lnTo>
                  <a:lnTo>
                    <a:pt x="762000" y="774700"/>
                  </a:lnTo>
                  <a:lnTo>
                    <a:pt x="762000" y="12700"/>
                  </a:lnTo>
                  <a:lnTo>
                    <a:pt x="774700" y="12700"/>
                  </a:lnTo>
                  <a:lnTo>
                    <a:pt x="774700" y="25400"/>
                  </a:lnTo>
                  <a:lnTo>
                    <a:pt x="12700" y="25400"/>
                  </a:lnTo>
                  <a:close/>
                </a:path>
              </a:pathLst>
            </a:custGeom>
            <a:solidFill>
              <a:srgbClr val="FFFFFF"/>
            </a:solidFill>
          </p:spPr>
        </p:sp>
      </p:grpSp>
      <p:pic>
        <p:nvPicPr>
          <p:cNvPr id="44" name="Picture 4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886838" y="8470410"/>
            <a:ext cx="514323" cy="491822"/>
          </a:xfrm>
          <a:prstGeom prst="rect">
            <a:avLst/>
          </a:prstGeom>
        </p:spPr>
      </p:pic>
      <p:pic>
        <p:nvPicPr>
          <p:cNvPr id="45" name="Picture 4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902114" y="6058795"/>
            <a:ext cx="3003060" cy="3003060"/>
          </a:xfrm>
          <a:prstGeom prst="rect">
            <a:avLst/>
          </a:prstGeom>
        </p:spPr>
      </p:pic>
      <p:sp>
        <p:nvSpPr>
          <p:cNvPr id="46" name="TextBox 46"/>
          <p:cNvSpPr txBox="1"/>
          <p:nvPr/>
        </p:nvSpPr>
        <p:spPr>
          <a:xfrm>
            <a:off x="6589814" y="1214485"/>
            <a:ext cx="12173902" cy="1193806"/>
          </a:xfrm>
          <a:prstGeom prst="rect">
            <a:avLst/>
          </a:prstGeom>
        </p:spPr>
        <p:txBody>
          <a:bodyPr lIns="0" tIns="0" rIns="0" bIns="0" rtlCol="0" anchor="t">
            <a:spAutoFit/>
          </a:bodyPr>
          <a:lstStyle/>
          <a:p>
            <a:pPr algn="l">
              <a:lnSpc>
                <a:spcPts val="9799"/>
              </a:lnSpc>
            </a:pPr>
            <a:r>
              <a:rPr lang="en-US" sz="6999">
                <a:solidFill>
                  <a:srgbClr val="FFFFFF"/>
                </a:solidFill>
                <a:latin typeface="Fira Sans Medium"/>
              </a:rPr>
              <a:t>Benefits of STEAM Approach</a:t>
            </a:r>
          </a:p>
        </p:txBody>
      </p:sp>
      <p:pic>
        <p:nvPicPr>
          <p:cNvPr id="47" name="Immagine 46" descr="Immagine che contiene testo, grafica vettoriale, clipart">
            <a:extLst>
              <a:ext uri="{FF2B5EF4-FFF2-40B4-BE49-F238E27FC236}">
                <a16:creationId xmlns:a16="http://schemas.microsoft.com/office/drawing/2014/main" id="{45099A15-C570-3561-14BA-5C47BBD5A0C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48" name="Immagine 47" descr="Immagine che contiene testo">
            <a:extLst>
              <a:ext uri="{FF2B5EF4-FFF2-40B4-BE49-F238E27FC236}">
                <a16:creationId xmlns:a16="http://schemas.microsoft.com/office/drawing/2014/main" id="{E1B170D1-22FF-9157-8BC9-5A754E9AE33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84418" y="1025576"/>
            <a:ext cx="12203582" cy="1704975"/>
          </a:xfrm>
          <a:prstGeom prst="rect">
            <a:avLst/>
          </a:prstGeom>
        </p:spPr>
      </p:pic>
      <p:pic>
        <p:nvPicPr>
          <p:cNvPr id="5" name="Picture 5"/>
          <p:cNvPicPr>
            <a:picLocks noChangeAspect="1"/>
          </p:cNvPicPr>
          <p:nvPr/>
        </p:nvPicPr>
        <p:blipFill>
          <a:blip r:embed="rId4"/>
          <a:srcRect/>
          <a:stretch>
            <a:fillRect/>
          </a:stretch>
        </p:blipFill>
        <p:spPr>
          <a:xfrm>
            <a:off x="8642022" y="3531538"/>
            <a:ext cx="9932815" cy="6903306"/>
          </a:xfrm>
          <a:prstGeom prst="rect">
            <a:avLst/>
          </a:prstGeom>
        </p:spPr>
      </p:pic>
      <p:sp>
        <p:nvSpPr>
          <p:cNvPr id="6" name="TextBox 6"/>
          <p:cNvSpPr txBox="1"/>
          <p:nvPr/>
        </p:nvSpPr>
        <p:spPr>
          <a:xfrm>
            <a:off x="6733685" y="1214485"/>
            <a:ext cx="13440402" cy="1193806"/>
          </a:xfrm>
          <a:prstGeom prst="rect">
            <a:avLst/>
          </a:prstGeom>
        </p:spPr>
        <p:txBody>
          <a:bodyPr lIns="0" tIns="0" rIns="0" bIns="0" rtlCol="0" anchor="t">
            <a:spAutoFit/>
          </a:bodyPr>
          <a:lstStyle/>
          <a:p>
            <a:pPr algn="l">
              <a:lnSpc>
                <a:spcPts val="9799"/>
              </a:lnSpc>
            </a:pPr>
            <a:r>
              <a:rPr lang="en-US" sz="6999">
                <a:solidFill>
                  <a:srgbClr val="FFFFFF"/>
                </a:solidFill>
                <a:latin typeface="Fira Sans Medium"/>
              </a:rPr>
              <a:t>How to reach STEAM goals?</a:t>
            </a:r>
          </a:p>
        </p:txBody>
      </p:sp>
      <p:sp>
        <p:nvSpPr>
          <p:cNvPr id="7" name="TextBox 7"/>
          <p:cNvSpPr txBox="1"/>
          <p:nvPr/>
        </p:nvSpPr>
        <p:spPr>
          <a:xfrm>
            <a:off x="2387827" y="3151558"/>
            <a:ext cx="11220602" cy="5667577"/>
          </a:xfrm>
          <a:prstGeom prst="rect">
            <a:avLst/>
          </a:prstGeom>
        </p:spPr>
        <p:txBody>
          <a:bodyPr lIns="0" tIns="0" rIns="0" bIns="0" rtlCol="0" anchor="t">
            <a:spAutoFit/>
          </a:bodyPr>
          <a:lstStyle/>
          <a:p>
            <a:pPr marL="647700" lvl="1" indent="-323850">
              <a:lnSpc>
                <a:spcPts val="5580"/>
              </a:lnSpc>
              <a:buFont typeface="Arial"/>
              <a:buChar char="•"/>
            </a:pPr>
            <a:r>
              <a:rPr lang="en-US" sz="3000" dirty="0">
                <a:solidFill>
                  <a:srgbClr val="1836B2"/>
                </a:solidFill>
                <a:latin typeface="Fira Sans Medium"/>
              </a:rPr>
              <a:t>Collaborative planning among teachers</a:t>
            </a:r>
          </a:p>
          <a:p>
            <a:pPr marL="647700" lvl="1" indent="-323850">
              <a:lnSpc>
                <a:spcPts val="5580"/>
              </a:lnSpc>
              <a:buFont typeface="Arial"/>
              <a:buChar char="•"/>
            </a:pPr>
            <a:r>
              <a:rPr lang="en-US" sz="3000" dirty="0">
                <a:solidFill>
                  <a:srgbClr val="1836B2"/>
                </a:solidFill>
                <a:latin typeface="Fira Sans Medium"/>
              </a:rPr>
              <a:t>Adjusting programs to accommodate a new way of teaching and learning</a:t>
            </a:r>
          </a:p>
          <a:p>
            <a:pPr marL="647700" lvl="1" indent="-323850">
              <a:lnSpc>
                <a:spcPts val="5580"/>
              </a:lnSpc>
              <a:buFont typeface="Arial"/>
              <a:buChar char="•"/>
            </a:pPr>
            <a:r>
              <a:rPr lang="en-US" sz="3000" dirty="0">
                <a:solidFill>
                  <a:srgbClr val="1836B2"/>
                </a:solidFill>
                <a:latin typeface="Fira Sans Medium"/>
              </a:rPr>
              <a:t>Professional development for all staff in STEAM practices and principles</a:t>
            </a:r>
          </a:p>
          <a:p>
            <a:pPr marL="647700" lvl="1" indent="-323850">
              <a:lnSpc>
                <a:spcPts val="5580"/>
              </a:lnSpc>
              <a:buFont typeface="Arial"/>
              <a:buChar char="•"/>
            </a:pPr>
            <a:r>
              <a:rPr lang="en-US" sz="3000" dirty="0">
                <a:solidFill>
                  <a:srgbClr val="1836B2"/>
                </a:solidFill>
                <a:latin typeface="Fira Sans Medium"/>
              </a:rPr>
              <a:t>STEAM schema-mapping for the curriculum and assessment design process</a:t>
            </a:r>
          </a:p>
          <a:p>
            <a:pPr marL="647700" lvl="1" indent="-323850" algn="l">
              <a:lnSpc>
                <a:spcPts val="5580"/>
              </a:lnSpc>
              <a:buFont typeface="Arial"/>
              <a:buChar char="•"/>
            </a:pPr>
            <a:r>
              <a:rPr lang="en-US" sz="3000" dirty="0">
                <a:solidFill>
                  <a:srgbClr val="1836B2"/>
                </a:solidFill>
                <a:latin typeface="Fira Sans Medium"/>
              </a:rPr>
              <a:t>Alignment and unpacking of standards and assessment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152" y="9515875"/>
            <a:ext cx="16924915" cy="771125"/>
          </a:xfrm>
          <a:prstGeom prst="rect">
            <a:avLst/>
          </a:prstGeom>
        </p:spPr>
      </p:pic>
      <p:sp>
        <p:nvSpPr>
          <p:cNvPr id="3" name="TextBox 3"/>
          <p:cNvSpPr txBox="1"/>
          <p:nvPr/>
        </p:nvSpPr>
        <p:spPr>
          <a:xfrm>
            <a:off x="1342357" y="1619091"/>
            <a:ext cx="14656472" cy="1423112"/>
          </a:xfrm>
          <a:prstGeom prst="rect">
            <a:avLst/>
          </a:prstGeom>
        </p:spPr>
        <p:txBody>
          <a:bodyPr lIns="0" tIns="0" rIns="0" bIns="0" rtlCol="0" anchor="t">
            <a:spAutoFit/>
          </a:bodyPr>
          <a:lstStyle/>
          <a:p>
            <a:pPr algn="l">
              <a:lnSpc>
                <a:spcPts val="11642"/>
              </a:lnSpc>
            </a:pPr>
            <a:r>
              <a:rPr lang="en-US" sz="8315">
                <a:solidFill>
                  <a:srgbClr val="1836B2"/>
                </a:solidFill>
                <a:latin typeface="Fira Sans Medium Bold"/>
              </a:rPr>
              <a:t>What is STEAM Education?</a:t>
            </a:r>
          </a:p>
        </p:txBody>
      </p:sp>
      <p:grpSp>
        <p:nvGrpSpPr>
          <p:cNvPr id="4" name="Group 4"/>
          <p:cNvGrpSpPr/>
          <p:nvPr/>
        </p:nvGrpSpPr>
        <p:grpSpPr>
          <a:xfrm>
            <a:off x="1223078" y="3736988"/>
            <a:ext cx="8007272" cy="4087550"/>
            <a:chOff x="0" y="0"/>
            <a:chExt cx="10676363" cy="5450067"/>
          </a:xfrm>
        </p:grpSpPr>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0676363" cy="5048952"/>
            </a:xfrm>
            <a:prstGeom prst="rect">
              <a:avLst/>
            </a:prstGeom>
          </p:spPr>
        </p:pic>
        <p:sp>
          <p:nvSpPr>
            <p:cNvPr id="6" name="TextBox 6"/>
            <p:cNvSpPr txBox="1"/>
            <p:nvPr/>
          </p:nvSpPr>
          <p:spPr>
            <a:xfrm>
              <a:off x="630134" y="227535"/>
              <a:ext cx="9416095" cy="5222532"/>
            </a:xfrm>
            <a:prstGeom prst="rect">
              <a:avLst/>
            </a:prstGeom>
          </p:spPr>
          <p:txBody>
            <a:bodyPr lIns="0" tIns="0" rIns="0" bIns="0" rtlCol="0" anchor="t">
              <a:spAutoFit/>
            </a:bodyPr>
            <a:lstStyle/>
            <a:p>
              <a:pPr algn="just">
                <a:lnSpc>
                  <a:spcPts val="4050"/>
                </a:lnSpc>
              </a:pPr>
              <a:r>
                <a:rPr lang="en-US" sz="2899">
                  <a:solidFill>
                    <a:srgbClr val="FFFFFF"/>
                  </a:solidFill>
                  <a:latin typeface="Fira Sans Medium Bold"/>
                </a:rPr>
                <a:t>STEAM Education is an approach to learning that uses Science, Technology, Engineering, the Arts and Mathematics as access points for guiding student inquiry, dialogue, and critical thinking.</a:t>
              </a:r>
            </a:p>
            <a:p>
              <a:pPr algn="just">
                <a:lnSpc>
                  <a:spcPts val="4050"/>
                </a:lnSpc>
              </a:pPr>
              <a:r>
                <a:rPr lang="en-US" sz="2899">
                  <a:solidFill>
                    <a:srgbClr val="FFFFFF"/>
                  </a:solidFill>
                  <a:latin typeface="Fira Sans Medium Bold"/>
                </a:rPr>
                <a:t>  </a:t>
              </a:r>
            </a:p>
            <a:p>
              <a:pPr algn="just">
                <a:lnSpc>
                  <a:spcPts val="4050"/>
                </a:lnSpc>
              </a:pPr>
              <a:r>
                <a:rPr lang="en-US" sz="2899">
                  <a:solidFill>
                    <a:srgbClr val="FFFFFF"/>
                  </a:solidFill>
                  <a:latin typeface="Fira Sans Medium Bold Italics"/>
                </a:rPr>
                <a:t>Susan Riley</a:t>
              </a:r>
            </a:p>
            <a:p>
              <a:pPr algn="l">
                <a:lnSpc>
                  <a:spcPts val="1449"/>
                </a:lnSpc>
              </a:pPr>
              <a:endParaRPr lang="en-US" sz="2899">
                <a:solidFill>
                  <a:srgbClr val="FFFFFF"/>
                </a:solidFill>
                <a:latin typeface="Fira Sans Medium Bold Italics"/>
              </a:endParaRPr>
            </a:p>
          </p:txBody>
        </p:sp>
      </p:grpSp>
      <p:pic>
        <p:nvPicPr>
          <p:cNvPr id="7" name="Picture 7"/>
          <p:cNvPicPr>
            <a:picLocks noChangeAspect="1"/>
          </p:cNvPicPr>
          <p:nvPr/>
        </p:nvPicPr>
        <p:blipFill>
          <a:blip r:embed="rId6"/>
          <a:srcRect t="3703" b="11419"/>
          <a:stretch>
            <a:fillRect/>
          </a:stretch>
        </p:blipFill>
        <p:spPr>
          <a:xfrm>
            <a:off x="9852649" y="3042203"/>
            <a:ext cx="6437559" cy="5901059"/>
          </a:xfrm>
          <a:prstGeom prst="rect">
            <a:avLst/>
          </a:prstGeom>
        </p:spPr>
      </p:pic>
      <p:pic>
        <p:nvPicPr>
          <p:cNvPr id="10" name="Immagine 9" descr="Immagine che contiene testo, grafica vettoriale, clipart">
            <a:extLst>
              <a:ext uri="{FF2B5EF4-FFF2-40B4-BE49-F238E27FC236}">
                <a16:creationId xmlns:a16="http://schemas.microsoft.com/office/drawing/2014/main" id="{E4AE8D11-A980-F463-9CEB-38294364EB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1" name="Immagine 10" descr="Immagine che contiene testo">
            <a:extLst>
              <a:ext uri="{FF2B5EF4-FFF2-40B4-BE49-F238E27FC236}">
                <a16:creationId xmlns:a16="http://schemas.microsoft.com/office/drawing/2014/main" id="{FA1EA68F-D79C-0280-CC2E-D3602DCCA3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152" y="9515875"/>
            <a:ext cx="16924915" cy="77112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547676" y="6033282"/>
            <a:ext cx="3119767" cy="4114800"/>
          </a:xfrm>
          <a:prstGeom prst="rect">
            <a:avLst/>
          </a:prstGeom>
        </p:spPr>
      </p:pic>
      <p:sp>
        <p:nvSpPr>
          <p:cNvPr id="4" name="TextBox 4"/>
          <p:cNvSpPr txBox="1"/>
          <p:nvPr/>
        </p:nvSpPr>
        <p:spPr>
          <a:xfrm>
            <a:off x="2281957" y="3659505"/>
            <a:ext cx="13724086" cy="1483995"/>
          </a:xfrm>
          <a:prstGeom prst="rect">
            <a:avLst/>
          </a:prstGeom>
        </p:spPr>
        <p:txBody>
          <a:bodyPr lIns="0" tIns="0" rIns="0" bIns="0" rtlCol="0" anchor="t">
            <a:spAutoFit/>
          </a:bodyPr>
          <a:lstStyle/>
          <a:p>
            <a:pPr algn="l">
              <a:lnSpc>
                <a:spcPts val="12180"/>
              </a:lnSpc>
            </a:pPr>
            <a:r>
              <a:rPr lang="en-US" sz="8700">
                <a:solidFill>
                  <a:srgbClr val="1836B2"/>
                </a:solidFill>
                <a:latin typeface="Fira Sans Medium Bold"/>
              </a:rPr>
              <a:t>Why from STEM to STEAM?</a:t>
            </a:r>
          </a:p>
        </p:txBody>
      </p:sp>
      <p:pic>
        <p:nvPicPr>
          <p:cNvPr id="7" name="Immagine 6" descr="Immagine che contiene testo, grafica vettoriale, clipart">
            <a:extLst>
              <a:ext uri="{FF2B5EF4-FFF2-40B4-BE49-F238E27FC236}">
                <a16:creationId xmlns:a16="http://schemas.microsoft.com/office/drawing/2014/main" id="{ED5D9E9A-3C0E-FD83-6BD2-0E820A7396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8" name="Immagine 7" descr="Immagine che contiene testo">
            <a:extLst>
              <a:ext uri="{FF2B5EF4-FFF2-40B4-BE49-F238E27FC236}">
                <a16:creationId xmlns:a16="http://schemas.microsoft.com/office/drawing/2014/main" id="{E3174E85-B700-3351-913E-91939699D8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590800" y="188428"/>
            <a:ext cx="5080074" cy="10098572"/>
          </a:xfrm>
          <a:prstGeom prst="rect">
            <a:avLst/>
          </a:prstGeom>
        </p:spPr>
      </p:pic>
      <p:grpSp>
        <p:nvGrpSpPr>
          <p:cNvPr id="3" name="Group 3"/>
          <p:cNvGrpSpPr/>
          <p:nvPr/>
        </p:nvGrpSpPr>
        <p:grpSpPr>
          <a:xfrm>
            <a:off x="9144000" y="1823375"/>
            <a:ext cx="9348354" cy="1306068"/>
            <a:chOff x="0" y="0"/>
            <a:chExt cx="12464472" cy="1741424"/>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2464472" cy="1741424"/>
            </a:xfrm>
            <a:prstGeom prst="rect">
              <a:avLst/>
            </a:prstGeom>
          </p:spPr>
        </p:pic>
        <p:sp>
          <p:nvSpPr>
            <p:cNvPr id="5" name="TextBox 5"/>
            <p:cNvSpPr txBox="1"/>
            <p:nvPr/>
          </p:nvSpPr>
          <p:spPr>
            <a:xfrm>
              <a:off x="1542244" y="30391"/>
              <a:ext cx="10922229" cy="1547292"/>
            </a:xfrm>
            <a:prstGeom prst="rect">
              <a:avLst/>
            </a:prstGeom>
          </p:spPr>
          <p:txBody>
            <a:bodyPr lIns="0" tIns="0" rIns="0" bIns="0" rtlCol="0" anchor="t">
              <a:spAutoFit/>
            </a:bodyPr>
            <a:lstStyle/>
            <a:p>
              <a:pPr algn="l">
                <a:lnSpc>
                  <a:spcPts val="9799"/>
                </a:lnSpc>
              </a:pPr>
              <a:r>
                <a:rPr lang="en-US" sz="6999">
                  <a:solidFill>
                    <a:srgbClr val="FFFFFF"/>
                  </a:solidFill>
                  <a:latin typeface="Fira Sans Medium"/>
                </a:rPr>
                <a:t>STEM vs. STEAM</a:t>
              </a:r>
            </a:p>
          </p:txBody>
        </p:sp>
      </p:grpSp>
      <p:sp>
        <p:nvSpPr>
          <p:cNvPr id="6" name="TextBox 6"/>
          <p:cNvSpPr txBox="1"/>
          <p:nvPr/>
        </p:nvSpPr>
        <p:spPr>
          <a:xfrm>
            <a:off x="9376622" y="3969404"/>
            <a:ext cx="8115300" cy="3597524"/>
          </a:xfrm>
          <a:prstGeom prst="rect">
            <a:avLst/>
          </a:prstGeom>
        </p:spPr>
        <p:txBody>
          <a:bodyPr lIns="0" tIns="0" rIns="0" bIns="0" rtlCol="0" anchor="t">
            <a:spAutoFit/>
          </a:bodyPr>
          <a:lstStyle/>
          <a:p>
            <a:pPr algn="just">
              <a:lnSpc>
                <a:spcPts val="4102"/>
              </a:lnSpc>
            </a:pPr>
            <a:r>
              <a:rPr lang="en-US" sz="2962">
                <a:solidFill>
                  <a:srgbClr val="1836B2"/>
                </a:solidFill>
                <a:latin typeface="Fira Sans Medium"/>
              </a:rPr>
              <a:t>STEAM takes STEM to the next level: it allows students to connect their learning in the STEM areas together with arts practices, elements, design principles, and standards to provide a wider, interdisciplinary learning experience and let them discover unexpected connections between subjects.</a:t>
            </a:r>
          </a:p>
        </p:txBody>
      </p:sp>
      <p:pic>
        <p:nvPicPr>
          <p:cNvPr id="9" name="Immagine 8" descr="Immagine che contiene testo, grafica vettoriale, clipart">
            <a:extLst>
              <a:ext uri="{FF2B5EF4-FFF2-40B4-BE49-F238E27FC236}">
                <a16:creationId xmlns:a16="http://schemas.microsoft.com/office/drawing/2014/main" id="{A1DE64FD-F178-3B19-190C-CEAA60AB2B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5470C011-E7A8-43BF-A82A-1775347762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0373" y="2057400"/>
            <a:ext cx="12352120" cy="82296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1152" y="9515866"/>
            <a:ext cx="16924915" cy="771134"/>
          </a:xfrm>
          <a:prstGeom prst="rect">
            <a:avLst/>
          </a:prstGeom>
        </p:spPr>
      </p:pic>
      <p:sp>
        <p:nvSpPr>
          <p:cNvPr id="5" name="TextBox 5"/>
          <p:cNvSpPr txBox="1"/>
          <p:nvPr/>
        </p:nvSpPr>
        <p:spPr>
          <a:xfrm>
            <a:off x="3817071" y="625153"/>
            <a:ext cx="6522225" cy="4570095"/>
          </a:xfrm>
          <a:prstGeom prst="rect">
            <a:avLst/>
          </a:prstGeom>
        </p:spPr>
        <p:txBody>
          <a:bodyPr lIns="0" tIns="0" rIns="0" bIns="0" rtlCol="0" anchor="t">
            <a:spAutoFit/>
          </a:bodyPr>
          <a:lstStyle/>
          <a:p>
            <a:pPr algn="l">
              <a:lnSpc>
                <a:spcPts val="12180"/>
              </a:lnSpc>
            </a:pPr>
            <a:r>
              <a:rPr lang="en-US" sz="8700">
                <a:solidFill>
                  <a:srgbClr val="1836B2"/>
                </a:solidFill>
                <a:latin typeface="Fira Sans Medium Bold"/>
              </a:rPr>
              <a:t>What are the 21st Century Skills?</a:t>
            </a:r>
          </a:p>
        </p:txBody>
      </p:sp>
      <p:sp>
        <p:nvSpPr>
          <p:cNvPr id="6" name="TextBox 6"/>
          <p:cNvSpPr txBox="1"/>
          <p:nvPr/>
        </p:nvSpPr>
        <p:spPr>
          <a:xfrm>
            <a:off x="7845571" y="5138098"/>
            <a:ext cx="9133844" cy="2976651"/>
          </a:xfrm>
          <a:prstGeom prst="rect">
            <a:avLst/>
          </a:prstGeom>
        </p:spPr>
        <p:txBody>
          <a:bodyPr lIns="0" tIns="0" rIns="0" bIns="0" rtlCol="0" anchor="t">
            <a:spAutoFit/>
          </a:bodyPr>
          <a:lstStyle/>
          <a:p>
            <a:pPr algn="just">
              <a:lnSpc>
                <a:spcPts val="4767"/>
              </a:lnSpc>
            </a:pPr>
            <a:r>
              <a:rPr lang="en-US" sz="3442">
                <a:solidFill>
                  <a:srgbClr val="1836B2"/>
                </a:solidFill>
                <a:latin typeface="Fira Sans Medium Bold"/>
              </a:rPr>
              <a:t>The term refers to a broad set of knowledge, skills, work habits, and character traits that are believed to be critically important to success in today’s world, particularly at school and in contemporary workplaces. </a:t>
            </a:r>
          </a:p>
        </p:txBody>
      </p:sp>
      <p:pic>
        <p:nvPicPr>
          <p:cNvPr id="8" name="Immagine 7" descr="Immagine che contiene testo, grafica vettoriale, clipart">
            <a:extLst>
              <a:ext uri="{FF2B5EF4-FFF2-40B4-BE49-F238E27FC236}">
                <a16:creationId xmlns:a16="http://schemas.microsoft.com/office/drawing/2014/main" id="{FEFE32C3-1C9B-F63F-18B9-40AE2C4D9F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9" name="Immagine 8" descr="Immagine che contiene testo">
            <a:extLst>
              <a:ext uri="{FF2B5EF4-FFF2-40B4-BE49-F238E27FC236}">
                <a16:creationId xmlns:a16="http://schemas.microsoft.com/office/drawing/2014/main" id="{7AE46E94-E508-532A-4785-79CC71F2A8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152" y="9515866"/>
            <a:ext cx="16924915" cy="771134"/>
          </a:xfrm>
          <a:prstGeom prst="rect">
            <a:avLst/>
          </a:prstGeom>
        </p:spPr>
      </p:pic>
      <p:sp>
        <p:nvSpPr>
          <p:cNvPr id="3" name="TextBox 3"/>
          <p:cNvSpPr txBox="1"/>
          <p:nvPr/>
        </p:nvSpPr>
        <p:spPr>
          <a:xfrm>
            <a:off x="1028700" y="1929543"/>
            <a:ext cx="6522225" cy="3027045"/>
          </a:xfrm>
          <a:prstGeom prst="rect">
            <a:avLst/>
          </a:prstGeom>
        </p:spPr>
        <p:txBody>
          <a:bodyPr lIns="0" tIns="0" rIns="0" bIns="0" rtlCol="0" anchor="t">
            <a:spAutoFit/>
          </a:bodyPr>
          <a:lstStyle/>
          <a:p>
            <a:pPr algn="l">
              <a:lnSpc>
                <a:spcPts val="12180"/>
              </a:lnSpc>
            </a:pPr>
            <a:r>
              <a:rPr lang="en-US" sz="8700">
                <a:solidFill>
                  <a:srgbClr val="1836B2"/>
                </a:solidFill>
                <a:latin typeface="Fira Sans Medium Bold"/>
              </a:rPr>
              <a:t>21st Century Skills</a:t>
            </a:r>
          </a:p>
        </p:txBody>
      </p:sp>
      <p:pic>
        <p:nvPicPr>
          <p:cNvPr id="4" name="Picture 4"/>
          <p:cNvPicPr>
            <a:picLocks noChangeAspect="1"/>
          </p:cNvPicPr>
          <p:nvPr/>
        </p:nvPicPr>
        <p:blipFill>
          <a:blip r:embed="rId4"/>
          <a:srcRect t="8953" r="-181" b="4550"/>
          <a:stretch>
            <a:fillRect/>
          </a:stretch>
        </p:blipFill>
        <p:spPr>
          <a:xfrm>
            <a:off x="8606077" y="1227036"/>
            <a:ext cx="7729408" cy="8031264"/>
          </a:xfrm>
          <a:prstGeom prst="rect">
            <a:avLst/>
          </a:prstGeom>
        </p:spPr>
      </p:pic>
      <p:pic>
        <p:nvPicPr>
          <p:cNvPr id="9" name="Immagine 8" descr="Immagine che contiene testo, grafica vettoriale, clipart">
            <a:extLst>
              <a:ext uri="{FF2B5EF4-FFF2-40B4-BE49-F238E27FC236}">
                <a16:creationId xmlns:a16="http://schemas.microsoft.com/office/drawing/2014/main" id="{3C8F9A4A-F9A7-1D03-CE6D-5CC10062F4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BED0C1CF-78A2-E349-69AC-D3AC8C1AD8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84418" y="1025576"/>
            <a:ext cx="12203582" cy="170497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84418" y="3379783"/>
            <a:ext cx="4652839" cy="76200"/>
          </a:xfrm>
          <a:prstGeom prst="rect">
            <a:avLst/>
          </a:prstGeom>
        </p:spPr>
      </p:pic>
      <p:sp>
        <p:nvSpPr>
          <p:cNvPr id="4" name="TextBox 4"/>
          <p:cNvSpPr txBox="1"/>
          <p:nvPr/>
        </p:nvSpPr>
        <p:spPr>
          <a:xfrm>
            <a:off x="7274709" y="1289542"/>
            <a:ext cx="8293017" cy="1193806"/>
          </a:xfrm>
          <a:prstGeom prst="rect">
            <a:avLst/>
          </a:prstGeom>
        </p:spPr>
        <p:txBody>
          <a:bodyPr lIns="0" tIns="0" rIns="0" bIns="0" rtlCol="0" anchor="t">
            <a:spAutoFit/>
          </a:bodyPr>
          <a:lstStyle/>
          <a:p>
            <a:pPr algn="l">
              <a:lnSpc>
                <a:spcPts val="9799"/>
              </a:lnSpc>
            </a:pPr>
            <a:r>
              <a:rPr lang="en-US" sz="6999">
                <a:solidFill>
                  <a:srgbClr val="FFFFFF"/>
                </a:solidFill>
                <a:latin typeface="Fira Sans Medium"/>
              </a:rPr>
              <a:t>21st Century Skills</a:t>
            </a:r>
          </a:p>
        </p:txBody>
      </p:sp>
      <p:sp>
        <p:nvSpPr>
          <p:cNvPr id="5" name="TextBox 5"/>
          <p:cNvSpPr txBox="1"/>
          <p:nvPr/>
        </p:nvSpPr>
        <p:spPr>
          <a:xfrm>
            <a:off x="2037435" y="3952815"/>
            <a:ext cx="14213131" cy="5538499"/>
          </a:xfrm>
          <a:prstGeom prst="rect">
            <a:avLst/>
          </a:prstGeom>
        </p:spPr>
        <p:txBody>
          <a:bodyPr lIns="0" tIns="0" rIns="0" bIns="0" rtlCol="0" anchor="t">
            <a:spAutoFit/>
          </a:bodyPr>
          <a:lstStyle/>
          <a:p>
            <a:pPr marL="642598" lvl="1" indent="-321299" algn="l">
              <a:lnSpc>
                <a:spcPts val="5030"/>
              </a:lnSpc>
              <a:buFont typeface="Arial"/>
              <a:buChar char="•"/>
            </a:pPr>
            <a:r>
              <a:rPr lang="en-US" sz="2976">
                <a:solidFill>
                  <a:srgbClr val="1836B2"/>
                </a:solidFill>
                <a:latin typeface="Fira Sans Medium Bold"/>
              </a:rPr>
              <a:t> Learning skills</a:t>
            </a:r>
            <a:r>
              <a:rPr lang="en-US" sz="2976">
                <a:solidFill>
                  <a:srgbClr val="1836B2"/>
                </a:solidFill>
                <a:latin typeface="Fira Sans Medium"/>
              </a:rPr>
              <a:t> (the 4 C’s) are acquirable abilities and habits that allow a person to learn and work efficiently.</a:t>
            </a:r>
          </a:p>
          <a:p>
            <a:pPr marL="642598" lvl="1" indent="-321299" algn="l">
              <a:lnSpc>
                <a:spcPts val="5030"/>
              </a:lnSpc>
              <a:buFont typeface="Arial"/>
              <a:buChar char="•"/>
            </a:pPr>
            <a:r>
              <a:rPr lang="en-US" sz="2976">
                <a:solidFill>
                  <a:srgbClr val="1836B2"/>
                </a:solidFill>
                <a:latin typeface="Fira Sans Medium"/>
              </a:rPr>
              <a:t>Literacy skills focuses on how a person can discern facts, pieces of information and the technology behind them. The focus is on determining trustworthy sources and to separate them from the misinformation that floods the Internet. </a:t>
            </a:r>
          </a:p>
          <a:p>
            <a:pPr marL="642598" lvl="1" indent="-321299" algn="l">
              <a:lnSpc>
                <a:spcPts val="5030"/>
              </a:lnSpc>
              <a:buFont typeface="Arial"/>
              <a:buChar char="•"/>
            </a:pPr>
            <a:r>
              <a:rPr lang="en-US" sz="2976">
                <a:solidFill>
                  <a:srgbClr val="1836B2"/>
                </a:solidFill>
                <a:latin typeface="Fira Sans Medium"/>
              </a:rPr>
              <a:t>Life skills focus on intangible elements of a student’s everyday life. These intangibles focus on both personal and professional qualities. </a:t>
            </a:r>
          </a:p>
          <a:p>
            <a:pPr algn="l">
              <a:lnSpc>
                <a:spcPts val="3152"/>
              </a:lnSpc>
            </a:pPr>
            <a:endParaRPr lang="en-US" sz="2976">
              <a:solidFill>
                <a:srgbClr val="1836B2"/>
              </a:solidFill>
              <a:latin typeface="Fira Sans Medium"/>
            </a:endParaRPr>
          </a:p>
        </p:txBody>
      </p:sp>
      <p:pic>
        <p:nvPicPr>
          <p:cNvPr id="8" name="Immagine 7" descr="Immagine che contiene testo, grafica vettoriale, clipart">
            <a:extLst>
              <a:ext uri="{FF2B5EF4-FFF2-40B4-BE49-F238E27FC236}">
                <a16:creationId xmlns:a16="http://schemas.microsoft.com/office/drawing/2014/main" id="{16924A3E-236C-D793-1FC4-642157A1B4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9" name="Immagine 8" descr="Immagine che contiene testo">
            <a:extLst>
              <a:ext uri="{FF2B5EF4-FFF2-40B4-BE49-F238E27FC236}">
                <a16:creationId xmlns:a16="http://schemas.microsoft.com/office/drawing/2014/main" id="{B6B0082F-B385-1BA6-6ABD-FF6B666DCC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84418" y="1025576"/>
            <a:ext cx="12203582" cy="1704975"/>
          </a:xfrm>
          <a:prstGeom prst="rect">
            <a:avLst/>
          </a:prstGeom>
        </p:spPr>
      </p:pic>
      <p:sp>
        <p:nvSpPr>
          <p:cNvPr id="3" name="TextBox 3"/>
          <p:cNvSpPr txBox="1"/>
          <p:nvPr/>
        </p:nvSpPr>
        <p:spPr>
          <a:xfrm>
            <a:off x="7274709" y="1289542"/>
            <a:ext cx="8293017" cy="1193806"/>
          </a:xfrm>
          <a:prstGeom prst="rect">
            <a:avLst/>
          </a:prstGeom>
        </p:spPr>
        <p:txBody>
          <a:bodyPr lIns="0" tIns="0" rIns="0" bIns="0" rtlCol="0" anchor="t">
            <a:spAutoFit/>
          </a:bodyPr>
          <a:lstStyle/>
          <a:p>
            <a:pPr algn="l">
              <a:lnSpc>
                <a:spcPts val="9799"/>
              </a:lnSpc>
            </a:pPr>
            <a:r>
              <a:rPr lang="en-US" sz="6999">
                <a:solidFill>
                  <a:srgbClr val="FFFFFF"/>
                </a:solidFill>
                <a:latin typeface="Fira Sans Medium"/>
              </a:rPr>
              <a:t>Learning skills</a:t>
            </a:r>
          </a:p>
        </p:txBody>
      </p:sp>
      <p:grpSp>
        <p:nvGrpSpPr>
          <p:cNvPr id="6" name="Group 6"/>
          <p:cNvGrpSpPr/>
          <p:nvPr/>
        </p:nvGrpSpPr>
        <p:grpSpPr>
          <a:xfrm>
            <a:off x="1689147" y="3144129"/>
            <a:ext cx="15059162" cy="1348182"/>
            <a:chOff x="0" y="0"/>
            <a:chExt cx="19236266" cy="1722140"/>
          </a:xfrm>
        </p:grpSpPr>
        <p:sp>
          <p:nvSpPr>
            <p:cNvPr id="7" name="Freeform 7"/>
            <p:cNvSpPr/>
            <p:nvPr/>
          </p:nvSpPr>
          <p:spPr>
            <a:xfrm>
              <a:off x="0" y="0"/>
              <a:ext cx="19236310" cy="1722120"/>
            </a:xfrm>
            <a:custGeom>
              <a:avLst/>
              <a:gdLst/>
              <a:ahLst/>
              <a:cxnLst/>
              <a:rect l="l" t="t" r="r" b="b"/>
              <a:pathLst>
                <a:path w="19236310" h="1722120">
                  <a:moveTo>
                    <a:pt x="0" y="172212"/>
                  </a:moveTo>
                  <a:cubicBezTo>
                    <a:pt x="0" y="77089"/>
                    <a:pt x="77089" y="0"/>
                    <a:pt x="172212" y="0"/>
                  </a:cubicBezTo>
                  <a:lnTo>
                    <a:pt x="19064097" y="0"/>
                  </a:lnTo>
                  <a:cubicBezTo>
                    <a:pt x="19159220" y="0"/>
                    <a:pt x="19236310" y="77089"/>
                    <a:pt x="19236310" y="172212"/>
                  </a:cubicBezTo>
                  <a:lnTo>
                    <a:pt x="19236310" y="1549908"/>
                  </a:lnTo>
                  <a:cubicBezTo>
                    <a:pt x="19236310" y="1645031"/>
                    <a:pt x="19159220" y="1722120"/>
                    <a:pt x="19064097" y="1722120"/>
                  </a:cubicBezTo>
                  <a:lnTo>
                    <a:pt x="172212" y="1722120"/>
                  </a:lnTo>
                  <a:cubicBezTo>
                    <a:pt x="77089" y="1722120"/>
                    <a:pt x="0" y="1645031"/>
                    <a:pt x="0" y="1549908"/>
                  </a:cubicBezTo>
                  <a:close/>
                </a:path>
              </a:pathLst>
            </a:custGeom>
            <a:solidFill>
              <a:srgbClr val="EFE2F8"/>
            </a:solidFill>
          </p:spPr>
        </p:sp>
      </p:grpSp>
      <p:grpSp>
        <p:nvGrpSpPr>
          <p:cNvPr id="8" name="Group 8"/>
          <p:cNvGrpSpPr/>
          <p:nvPr/>
        </p:nvGrpSpPr>
        <p:grpSpPr>
          <a:xfrm>
            <a:off x="1965919" y="3491317"/>
            <a:ext cx="710382" cy="710382"/>
            <a:chOff x="0" y="0"/>
            <a:chExt cx="947176" cy="947176"/>
          </a:xfrm>
        </p:grpSpPr>
        <p:sp>
          <p:nvSpPr>
            <p:cNvPr id="9" name="Freeform 9"/>
            <p:cNvSpPr/>
            <p:nvPr/>
          </p:nvSpPr>
          <p:spPr>
            <a:xfrm>
              <a:off x="0" y="0"/>
              <a:ext cx="947166" cy="947166"/>
            </a:xfrm>
            <a:custGeom>
              <a:avLst/>
              <a:gdLst/>
              <a:ahLst/>
              <a:cxnLst/>
              <a:rect l="l" t="t" r="r" b="b"/>
              <a:pathLst>
                <a:path w="947166" h="947166">
                  <a:moveTo>
                    <a:pt x="0" y="0"/>
                  </a:moveTo>
                  <a:lnTo>
                    <a:pt x="947166" y="0"/>
                  </a:lnTo>
                  <a:lnTo>
                    <a:pt x="947166" y="947166"/>
                  </a:lnTo>
                  <a:lnTo>
                    <a:pt x="0" y="947166"/>
                  </a:lnTo>
                  <a:close/>
                </a:path>
              </a:pathLst>
            </a:custGeom>
            <a:blipFill>
              <a:blip r:embed="rId4"/>
              <a:stretch>
                <a:fillRect r="-1" b="-1"/>
              </a:stretch>
            </a:blipFill>
          </p:spPr>
        </p:sp>
      </p:grpSp>
      <p:sp>
        <p:nvSpPr>
          <p:cNvPr id="10" name="TextBox 10"/>
          <p:cNvSpPr txBox="1"/>
          <p:nvPr/>
        </p:nvSpPr>
        <p:spPr>
          <a:xfrm>
            <a:off x="3530503" y="3393286"/>
            <a:ext cx="13136200" cy="923925"/>
          </a:xfrm>
          <a:prstGeom prst="rect">
            <a:avLst/>
          </a:prstGeom>
        </p:spPr>
        <p:txBody>
          <a:bodyPr lIns="0" tIns="0" rIns="0" bIns="0" rtlCol="0" anchor="t">
            <a:spAutoFit/>
          </a:bodyPr>
          <a:lstStyle/>
          <a:p>
            <a:pPr algn="l">
              <a:lnSpc>
                <a:spcPts val="3600"/>
              </a:lnSpc>
            </a:pPr>
            <a:r>
              <a:rPr lang="en-US" sz="3000" spc="-3" dirty="0">
                <a:solidFill>
                  <a:srgbClr val="043296"/>
                </a:solidFill>
                <a:latin typeface="Fira Sans Medium Bold"/>
              </a:rPr>
              <a:t>Critical thinking</a:t>
            </a:r>
            <a:r>
              <a:rPr lang="en-US" sz="3000" spc="-3" dirty="0">
                <a:solidFill>
                  <a:srgbClr val="043296"/>
                </a:solidFill>
                <a:latin typeface="Fira Sans" panose="020B0503050000020004" pitchFamily="34" charset="0"/>
              </a:rPr>
              <a:t>: the process of questioning sources and challenge assumptions to make well-informed judgements based on solid evidence</a:t>
            </a:r>
          </a:p>
        </p:txBody>
      </p:sp>
      <p:grpSp>
        <p:nvGrpSpPr>
          <p:cNvPr id="11" name="Group 11"/>
          <p:cNvGrpSpPr/>
          <p:nvPr/>
        </p:nvGrpSpPr>
        <p:grpSpPr>
          <a:xfrm>
            <a:off x="1689147" y="4815213"/>
            <a:ext cx="15059162" cy="1291605"/>
            <a:chOff x="0" y="0"/>
            <a:chExt cx="20078883" cy="1722140"/>
          </a:xfrm>
        </p:grpSpPr>
        <p:sp>
          <p:nvSpPr>
            <p:cNvPr id="12" name="Freeform 12"/>
            <p:cNvSpPr/>
            <p:nvPr/>
          </p:nvSpPr>
          <p:spPr>
            <a:xfrm>
              <a:off x="0" y="0"/>
              <a:ext cx="20078925" cy="1722120"/>
            </a:xfrm>
            <a:custGeom>
              <a:avLst/>
              <a:gdLst/>
              <a:ahLst/>
              <a:cxnLst/>
              <a:rect l="l" t="t" r="r" b="b"/>
              <a:pathLst>
                <a:path w="20078925" h="1722120">
                  <a:moveTo>
                    <a:pt x="0" y="172212"/>
                  </a:moveTo>
                  <a:cubicBezTo>
                    <a:pt x="0" y="77089"/>
                    <a:pt x="80466" y="0"/>
                    <a:pt x="179756" y="0"/>
                  </a:cubicBezTo>
                  <a:lnTo>
                    <a:pt x="19899171" y="0"/>
                  </a:lnTo>
                  <a:cubicBezTo>
                    <a:pt x="19998461" y="0"/>
                    <a:pt x="20078925" y="77089"/>
                    <a:pt x="20078925" y="172212"/>
                  </a:cubicBezTo>
                  <a:lnTo>
                    <a:pt x="20078925" y="1549908"/>
                  </a:lnTo>
                  <a:cubicBezTo>
                    <a:pt x="20078925" y="1645031"/>
                    <a:pt x="19998461" y="1722120"/>
                    <a:pt x="19899171" y="1722120"/>
                  </a:cubicBezTo>
                  <a:lnTo>
                    <a:pt x="179756" y="1722120"/>
                  </a:lnTo>
                  <a:cubicBezTo>
                    <a:pt x="80466" y="1722120"/>
                    <a:pt x="0" y="1645031"/>
                    <a:pt x="0" y="1549908"/>
                  </a:cubicBezTo>
                  <a:close/>
                </a:path>
              </a:pathLst>
            </a:custGeom>
            <a:solidFill>
              <a:srgbClr val="EFE2F8"/>
            </a:solidFill>
          </p:spPr>
        </p:sp>
      </p:grpSp>
      <p:grpSp>
        <p:nvGrpSpPr>
          <p:cNvPr id="13" name="Group 13"/>
          <p:cNvGrpSpPr/>
          <p:nvPr/>
        </p:nvGrpSpPr>
        <p:grpSpPr>
          <a:xfrm>
            <a:off x="1965919" y="5143500"/>
            <a:ext cx="710382" cy="710382"/>
            <a:chOff x="0" y="0"/>
            <a:chExt cx="947176" cy="947176"/>
          </a:xfrm>
        </p:grpSpPr>
        <p:sp>
          <p:nvSpPr>
            <p:cNvPr id="14" name="Freeform 14"/>
            <p:cNvSpPr/>
            <p:nvPr/>
          </p:nvSpPr>
          <p:spPr>
            <a:xfrm>
              <a:off x="0" y="0"/>
              <a:ext cx="947166" cy="947166"/>
            </a:xfrm>
            <a:custGeom>
              <a:avLst/>
              <a:gdLst/>
              <a:ahLst/>
              <a:cxnLst/>
              <a:rect l="l" t="t" r="r" b="b"/>
              <a:pathLst>
                <a:path w="947166" h="947166">
                  <a:moveTo>
                    <a:pt x="0" y="0"/>
                  </a:moveTo>
                  <a:lnTo>
                    <a:pt x="947166" y="0"/>
                  </a:lnTo>
                  <a:lnTo>
                    <a:pt x="947166" y="947166"/>
                  </a:lnTo>
                  <a:lnTo>
                    <a:pt x="0" y="947166"/>
                  </a:lnTo>
                  <a:close/>
                </a:path>
              </a:pathLst>
            </a:custGeom>
            <a:blipFill>
              <a:blip r:embed="rId5"/>
              <a:stretch>
                <a:fillRect r="-1" b="-1"/>
              </a:stretch>
            </a:blipFill>
          </p:spPr>
        </p:sp>
      </p:grpSp>
      <p:sp>
        <p:nvSpPr>
          <p:cNvPr id="15" name="TextBox 15"/>
          <p:cNvSpPr txBox="1"/>
          <p:nvPr/>
        </p:nvSpPr>
        <p:spPr>
          <a:xfrm>
            <a:off x="3530503" y="5007793"/>
            <a:ext cx="13136200" cy="923925"/>
          </a:xfrm>
          <a:prstGeom prst="rect">
            <a:avLst/>
          </a:prstGeom>
        </p:spPr>
        <p:txBody>
          <a:bodyPr lIns="0" tIns="0" rIns="0" bIns="0" rtlCol="0" anchor="t">
            <a:spAutoFit/>
          </a:bodyPr>
          <a:lstStyle/>
          <a:p>
            <a:pPr algn="l">
              <a:lnSpc>
                <a:spcPts val="3600"/>
              </a:lnSpc>
            </a:pPr>
            <a:r>
              <a:rPr lang="en-US" sz="3000" spc="-3" dirty="0">
                <a:solidFill>
                  <a:srgbClr val="043296"/>
                </a:solidFill>
                <a:latin typeface="Fira Sans Medium Bold"/>
              </a:rPr>
              <a:t>Creativity</a:t>
            </a:r>
            <a:r>
              <a:rPr lang="en-US" sz="3000" spc="-3" dirty="0">
                <a:solidFill>
                  <a:srgbClr val="043296"/>
                </a:solidFill>
                <a:latin typeface="Fira Sans" panose="020B0503050000020004" pitchFamily="34" charset="0"/>
              </a:rPr>
              <a:t>: Thinking outside the box and see concepts under a different light</a:t>
            </a:r>
          </a:p>
        </p:txBody>
      </p:sp>
      <p:grpSp>
        <p:nvGrpSpPr>
          <p:cNvPr id="16" name="Group 16"/>
          <p:cNvGrpSpPr/>
          <p:nvPr/>
        </p:nvGrpSpPr>
        <p:grpSpPr>
          <a:xfrm>
            <a:off x="1689147" y="6429720"/>
            <a:ext cx="15059162" cy="1291605"/>
            <a:chOff x="0" y="0"/>
            <a:chExt cx="20078883" cy="1722140"/>
          </a:xfrm>
        </p:grpSpPr>
        <p:sp>
          <p:nvSpPr>
            <p:cNvPr id="17" name="Freeform 17"/>
            <p:cNvSpPr/>
            <p:nvPr/>
          </p:nvSpPr>
          <p:spPr>
            <a:xfrm>
              <a:off x="0" y="0"/>
              <a:ext cx="20078925" cy="1722120"/>
            </a:xfrm>
            <a:custGeom>
              <a:avLst/>
              <a:gdLst/>
              <a:ahLst/>
              <a:cxnLst/>
              <a:rect l="l" t="t" r="r" b="b"/>
              <a:pathLst>
                <a:path w="20078925" h="1722120">
                  <a:moveTo>
                    <a:pt x="0" y="172212"/>
                  </a:moveTo>
                  <a:cubicBezTo>
                    <a:pt x="0" y="77089"/>
                    <a:pt x="80466" y="0"/>
                    <a:pt x="179756" y="0"/>
                  </a:cubicBezTo>
                  <a:lnTo>
                    <a:pt x="19899171" y="0"/>
                  </a:lnTo>
                  <a:cubicBezTo>
                    <a:pt x="19998461" y="0"/>
                    <a:pt x="20078925" y="77089"/>
                    <a:pt x="20078925" y="172212"/>
                  </a:cubicBezTo>
                  <a:lnTo>
                    <a:pt x="20078925" y="1549908"/>
                  </a:lnTo>
                  <a:cubicBezTo>
                    <a:pt x="20078925" y="1645031"/>
                    <a:pt x="19998461" y="1722120"/>
                    <a:pt x="19899171" y="1722120"/>
                  </a:cubicBezTo>
                  <a:lnTo>
                    <a:pt x="179756" y="1722120"/>
                  </a:lnTo>
                  <a:cubicBezTo>
                    <a:pt x="80466" y="1722120"/>
                    <a:pt x="0" y="1645031"/>
                    <a:pt x="0" y="1549908"/>
                  </a:cubicBezTo>
                  <a:close/>
                </a:path>
              </a:pathLst>
            </a:custGeom>
            <a:solidFill>
              <a:srgbClr val="EFE2F8"/>
            </a:solidFill>
          </p:spPr>
        </p:sp>
      </p:grpSp>
      <p:grpSp>
        <p:nvGrpSpPr>
          <p:cNvPr id="18" name="Group 18"/>
          <p:cNvGrpSpPr/>
          <p:nvPr/>
        </p:nvGrpSpPr>
        <p:grpSpPr>
          <a:xfrm>
            <a:off x="1965919" y="6716418"/>
            <a:ext cx="710382" cy="710382"/>
            <a:chOff x="0" y="0"/>
            <a:chExt cx="947176" cy="947176"/>
          </a:xfrm>
        </p:grpSpPr>
        <p:sp>
          <p:nvSpPr>
            <p:cNvPr id="19" name="Freeform 19"/>
            <p:cNvSpPr/>
            <p:nvPr/>
          </p:nvSpPr>
          <p:spPr>
            <a:xfrm>
              <a:off x="0" y="0"/>
              <a:ext cx="947166" cy="947166"/>
            </a:xfrm>
            <a:custGeom>
              <a:avLst/>
              <a:gdLst/>
              <a:ahLst/>
              <a:cxnLst/>
              <a:rect l="l" t="t" r="r" b="b"/>
              <a:pathLst>
                <a:path w="947166" h="947166">
                  <a:moveTo>
                    <a:pt x="0" y="0"/>
                  </a:moveTo>
                  <a:lnTo>
                    <a:pt x="947166" y="0"/>
                  </a:lnTo>
                  <a:lnTo>
                    <a:pt x="947166" y="947166"/>
                  </a:lnTo>
                  <a:lnTo>
                    <a:pt x="0" y="947166"/>
                  </a:lnTo>
                  <a:close/>
                </a:path>
              </a:pathLst>
            </a:custGeom>
            <a:blipFill>
              <a:blip r:embed="rId6"/>
              <a:stretch>
                <a:fillRect r="-1" b="-1"/>
              </a:stretch>
            </a:blipFill>
          </p:spPr>
        </p:sp>
      </p:grpSp>
      <p:sp>
        <p:nvSpPr>
          <p:cNvPr id="20" name="TextBox 20"/>
          <p:cNvSpPr txBox="1"/>
          <p:nvPr/>
        </p:nvSpPr>
        <p:spPr>
          <a:xfrm>
            <a:off x="3530503" y="6802143"/>
            <a:ext cx="13136200" cy="466725"/>
          </a:xfrm>
          <a:prstGeom prst="rect">
            <a:avLst/>
          </a:prstGeom>
        </p:spPr>
        <p:txBody>
          <a:bodyPr lIns="0" tIns="0" rIns="0" bIns="0" rtlCol="0" anchor="t">
            <a:spAutoFit/>
          </a:bodyPr>
          <a:lstStyle/>
          <a:p>
            <a:pPr algn="l">
              <a:lnSpc>
                <a:spcPts val="3600"/>
              </a:lnSpc>
            </a:pPr>
            <a:r>
              <a:rPr lang="en-US" sz="3000" spc="-3" dirty="0">
                <a:solidFill>
                  <a:srgbClr val="043296"/>
                </a:solidFill>
                <a:latin typeface="Fira Sans Medium Bold"/>
              </a:rPr>
              <a:t>Collaboration</a:t>
            </a:r>
            <a:r>
              <a:rPr lang="en-US" sz="3000" spc="-3" dirty="0">
                <a:solidFill>
                  <a:srgbClr val="043296"/>
                </a:solidFill>
                <a:latin typeface="Fira Sans" panose="020B0503050000020004" pitchFamily="34" charset="0"/>
              </a:rPr>
              <a:t>: Working with others efficiently to achieve a common goal</a:t>
            </a:r>
          </a:p>
        </p:txBody>
      </p:sp>
      <p:grpSp>
        <p:nvGrpSpPr>
          <p:cNvPr id="21" name="Group 21"/>
          <p:cNvGrpSpPr/>
          <p:nvPr/>
        </p:nvGrpSpPr>
        <p:grpSpPr>
          <a:xfrm>
            <a:off x="1689147" y="8044227"/>
            <a:ext cx="15059162" cy="1291605"/>
            <a:chOff x="0" y="0"/>
            <a:chExt cx="20078883" cy="1722140"/>
          </a:xfrm>
        </p:grpSpPr>
        <p:sp>
          <p:nvSpPr>
            <p:cNvPr id="22" name="Freeform 22"/>
            <p:cNvSpPr/>
            <p:nvPr/>
          </p:nvSpPr>
          <p:spPr>
            <a:xfrm>
              <a:off x="0" y="0"/>
              <a:ext cx="20078925" cy="1722120"/>
            </a:xfrm>
            <a:custGeom>
              <a:avLst/>
              <a:gdLst/>
              <a:ahLst/>
              <a:cxnLst/>
              <a:rect l="l" t="t" r="r" b="b"/>
              <a:pathLst>
                <a:path w="20078925" h="1722120">
                  <a:moveTo>
                    <a:pt x="0" y="172212"/>
                  </a:moveTo>
                  <a:cubicBezTo>
                    <a:pt x="0" y="77089"/>
                    <a:pt x="80466" y="0"/>
                    <a:pt x="179756" y="0"/>
                  </a:cubicBezTo>
                  <a:lnTo>
                    <a:pt x="19899171" y="0"/>
                  </a:lnTo>
                  <a:cubicBezTo>
                    <a:pt x="19998461" y="0"/>
                    <a:pt x="20078925" y="77089"/>
                    <a:pt x="20078925" y="172212"/>
                  </a:cubicBezTo>
                  <a:lnTo>
                    <a:pt x="20078925" y="1549908"/>
                  </a:lnTo>
                  <a:cubicBezTo>
                    <a:pt x="20078925" y="1645031"/>
                    <a:pt x="19998461" y="1722120"/>
                    <a:pt x="19899171" y="1722120"/>
                  </a:cubicBezTo>
                  <a:lnTo>
                    <a:pt x="179756" y="1722120"/>
                  </a:lnTo>
                  <a:cubicBezTo>
                    <a:pt x="80466" y="1722120"/>
                    <a:pt x="0" y="1645031"/>
                    <a:pt x="0" y="1549908"/>
                  </a:cubicBezTo>
                  <a:close/>
                </a:path>
              </a:pathLst>
            </a:custGeom>
            <a:solidFill>
              <a:srgbClr val="EFE2F8"/>
            </a:solidFill>
          </p:spPr>
        </p:sp>
      </p:grpSp>
      <p:grpSp>
        <p:nvGrpSpPr>
          <p:cNvPr id="23" name="Group 23"/>
          <p:cNvGrpSpPr/>
          <p:nvPr/>
        </p:nvGrpSpPr>
        <p:grpSpPr>
          <a:xfrm>
            <a:off x="1965919" y="8369025"/>
            <a:ext cx="710382" cy="710382"/>
            <a:chOff x="0" y="0"/>
            <a:chExt cx="947176" cy="947176"/>
          </a:xfrm>
        </p:grpSpPr>
        <p:sp>
          <p:nvSpPr>
            <p:cNvPr id="24" name="Freeform 24"/>
            <p:cNvSpPr/>
            <p:nvPr/>
          </p:nvSpPr>
          <p:spPr>
            <a:xfrm>
              <a:off x="0" y="0"/>
              <a:ext cx="947166" cy="947166"/>
            </a:xfrm>
            <a:custGeom>
              <a:avLst/>
              <a:gdLst/>
              <a:ahLst/>
              <a:cxnLst/>
              <a:rect l="l" t="t" r="r" b="b"/>
              <a:pathLst>
                <a:path w="947166" h="947166">
                  <a:moveTo>
                    <a:pt x="0" y="0"/>
                  </a:moveTo>
                  <a:lnTo>
                    <a:pt x="947166" y="0"/>
                  </a:lnTo>
                  <a:lnTo>
                    <a:pt x="947166" y="947166"/>
                  </a:lnTo>
                  <a:lnTo>
                    <a:pt x="0" y="947166"/>
                  </a:lnTo>
                  <a:close/>
                </a:path>
              </a:pathLst>
            </a:custGeom>
            <a:blipFill>
              <a:blip r:embed="rId7"/>
              <a:stretch>
                <a:fillRect r="-1" b="-1"/>
              </a:stretch>
            </a:blipFill>
          </p:spPr>
        </p:sp>
      </p:grpSp>
      <p:sp>
        <p:nvSpPr>
          <p:cNvPr id="25" name="TextBox 25"/>
          <p:cNvSpPr txBox="1"/>
          <p:nvPr/>
        </p:nvSpPr>
        <p:spPr>
          <a:xfrm>
            <a:off x="3530503" y="8228059"/>
            <a:ext cx="12863188" cy="923925"/>
          </a:xfrm>
          <a:prstGeom prst="rect">
            <a:avLst/>
          </a:prstGeom>
        </p:spPr>
        <p:txBody>
          <a:bodyPr lIns="0" tIns="0" rIns="0" bIns="0" rtlCol="0" anchor="t">
            <a:spAutoFit/>
          </a:bodyPr>
          <a:lstStyle/>
          <a:p>
            <a:pPr algn="l">
              <a:lnSpc>
                <a:spcPts val="3600"/>
              </a:lnSpc>
            </a:pPr>
            <a:r>
              <a:rPr lang="en-US" sz="3000" spc="-3" dirty="0">
                <a:solidFill>
                  <a:srgbClr val="043296"/>
                </a:solidFill>
                <a:latin typeface="Fira Sans Medium Bold"/>
              </a:rPr>
              <a:t>Communication</a:t>
            </a:r>
            <a:r>
              <a:rPr lang="en-US" sz="3000" spc="-3" dirty="0">
                <a:solidFill>
                  <a:srgbClr val="043296"/>
                </a:solidFill>
                <a:latin typeface="Fira Sans" panose="020B0503050000020004" pitchFamily="34" charset="0"/>
              </a:rPr>
              <a:t>: conveying ideas in an effective way by using a variety of methods</a:t>
            </a:r>
          </a:p>
        </p:txBody>
      </p:sp>
      <p:pic>
        <p:nvPicPr>
          <p:cNvPr id="26" name="Immagine 25" descr="Immagine che contiene testo, grafica vettoriale, clipart">
            <a:extLst>
              <a:ext uri="{FF2B5EF4-FFF2-40B4-BE49-F238E27FC236}">
                <a16:creationId xmlns:a16="http://schemas.microsoft.com/office/drawing/2014/main" id="{47F0F2D1-E6AD-E4C0-C4BC-F814BE2D0A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27" name="Immagine 26" descr="Immagine che contiene testo">
            <a:extLst>
              <a:ext uri="{FF2B5EF4-FFF2-40B4-BE49-F238E27FC236}">
                <a16:creationId xmlns:a16="http://schemas.microsoft.com/office/drawing/2014/main" id="{FF6D37BA-068A-3D9C-B4C4-F8BA9AE1FE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TotalTime>
  <Words>1259</Words>
  <Application>Microsoft Office PowerPoint</Application>
  <PresentationFormat>Personalizzato</PresentationFormat>
  <Paragraphs>111</Paragraphs>
  <Slides>29</Slides>
  <Notes>0</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29</vt:i4>
      </vt:variant>
    </vt:vector>
  </HeadingPairs>
  <TitlesOfParts>
    <vt:vector size="38" baseType="lpstr">
      <vt:lpstr>Fira Sans Medium Bold</vt:lpstr>
      <vt:lpstr>Montserrat</vt:lpstr>
      <vt:lpstr>Fira Sans</vt:lpstr>
      <vt:lpstr>Fira Sans Medium Bold Italics</vt:lpstr>
      <vt:lpstr>Fira Sans Light Bold</vt:lpstr>
      <vt:lpstr>Calibri</vt:lpstr>
      <vt:lpstr>Fira Sans Medium</vt:lpstr>
      <vt:lpstr>Arial</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STEAM Lesson.pdf</dc:title>
  <dc:creator>Carmine</dc:creator>
  <cp:lastModifiedBy>Carmine Picone</cp:lastModifiedBy>
  <cp:revision>15</cp:revision>
  <dcterms:created xsi:type="dcterms:W3CDTF">2006-08-16T00:00:00Z</dcterms:created>
  <dcterms:modified xsi:type="dcterms:W3CDTF">2023-02-16T19:34:17Z</dcterms:modified>
  <dc:identifier>DAFX7ZsaKAk</dc:identifier>
</cp:coreProperties>
</file>