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Fira Sans" panose="020B0503050000020004" pitchFamily="34" charset="0"/>
      <p:regular r:id="rId35"/>
      <p:bold r:id="rId36"/>
      <p:italic r:id="rId37"/>
      <p:boldItalic r:id="rId38"/>
    </p:embeddedFont>
    <p:embeddedFont>
      <p:font typeface="Fira Sans Light Bold" panose="020B0604020202020204" charset="0"/>
      <p:regular r:id="rId39"/>
    </p:embeddedFont>
    <p:embeddedFont>
      <p:font typeface="Fira Sans Medium" panose="020B0603050000020004" pitchFamily="34" charset="0"/>
      <p:regular r:id="rId40"/>
      <p:bold r:id="rId41"/>
      <p:italic r:id="rId42"/>
      <p:boldItalic r:id="rId43"/>
    </p:embeddedFont>
    <p:embeddedFont>
      <p:font typeface="Fira Sans Medium Bold" panose="020B0604020202020204" charset="0"/>
      <p:regular r:id="rId44"/>
    </p:embeddedFont>
    <p:embeddedFont>
      <p:font typeface="Fira Sans Medium Bold Italics" panose="020B0604020202020204" charset="0"/>
      <p:regular r:id="rId45"/>
    </p:embeddedFont>
    <p:embeddedFont>
      <p:font typeface="Montserrat" panose="00000500000000000000" pitchFamily="50"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2" d="100"/>
          <a:sy n="82" d="100"/>
        </p:scale>
        <p:origin x="11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8.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svg"/><Relationship Id="rId7" Type="http://schemas.openxmlformats.org/officeDocument/2006/relationships/image" Target="../media/image9.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svg"/><Relationship Id="rId7"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9288" y="4028456"/>
            <a:ext cx="10182206" cy="6322038"/>
          </a:xfrm>
          <a:prstGeom prst="rect">
            <a:avLst/>
          </a:prstGeom>
        </p:spPr>
      </p:pic>
      <p:pic>
        <p:nvPicPr>
          <p:cNvPr id="4" name="Picture 4"/>
          <p:cNvPicPr>
            <a:picLocks noChangeAspect="1"/>
          </p:cNvPicPr>
          <p:nvPr/>
        </p:nvPicPr>
        <p:blipFill>
          <a:blip r:embed="rId4"/>
          <a:srcRect/>
          <a:stretch>
            <a:fillRect/>
          </a:stretch>
        </p:blipFill>
        <p:spPr>
          <a:xfrm>
            <a:off x="4846646" y="9005234"/>
            <a:ext cx="1477179" cy="1091266"/>
          </a:xfrm>
          <a:prstGeom prst="rect">
            <a:avLst/>
          </a:prstGeom>
        </p:spPr>
      </p:pic>
      <p:sp>
        <p:nvSpPr>
          <p:cNvPr id="6" name="TextBox 6"/>
          <p:cNvSpPr txBox="1"/>
          <p:nvPr/>
        </p:nvSpPr>
        <p:spPr>
          <a:xfrm>
            <a:off x="1028700" y="5203831"/>
            <a:ext cx="9113072" cy="1492588"/>
          </a:xfrm>
          <a:prstGeom prst="rect">
            <a:avLst/>
          </a:prstGeom>
        </p:spPr>
        <p:txBody>
          <a:bodyPr lIns="0" tIns="0" rIns="0" bIns="0" rtlCol="0" anchor="t">
            <a:spAutoFit/>
          </a:bodyPr>
          <a:lstStyle/>
          <a:p>
            <a:pPr algn="l">
              <a:lnSpc>
                <a:spcPts val="5998"/>
              </a:lnSpc>
            </a:pPr>
            <a:r>
              <a:rPr lang="de-DE" sz="4299" spc="128" dirty="0" err="1">
                <a:solidFill>
                  <a:srgbClr val="043296"/>
                </a:solidFill>
                <a:latin typeface="Fira Sans Light Bold"/>
              </a:rPr>
              <a:t>Blended</a:t>
            </a:r>
            <a:r>
              <a:rPr lang="de-DE" sz="4299" spc="128" dirty="0">
                <a:solidFill>
                  <a:srgbClr val="043296"/>
                </a:solidFill>
                <a:latin typeface="Fira Sans Light Bold"/>
              </a:rPr>
              <a:t> Training </a:t>
            </a:r>
            <a:r>
              <a:rPr lang="de-DE" sz="4299" spc="128" dirty="0" err="1">
                <a:solidFill>
                  <a:srgbClr val="043296"/>
                </a:solidFill>
                <a:latin typeface="Fira Sans Light Bold"/>
              </a:rPr>
              <a:t>course</a:t>
            </a:r>
            <a:r>
              <a:rPr lang="de-DE" sz="4299" spc="128" dirty="0">
                <a:solidFill>
                  <a:srgbClr val="043296"/>
                </a:solidFill>
                <a:latin typeface="Fira Sans Light Bold"/>
              </a:rPr>
              <a:t> für Grundschullehrer</a:t>
            </a:r>
          </a:p>
        </p:txBody>
      </p:sp>
      <p:sp>
        <p:nvSpPr>
          <p:cNvPr id="7" name="TextBox 7"/>
          <p:cNvSpPr txBox="1"/>
          <p:nvPr/>
        </p:nvSpPr>
        <p:spPr>
          <a:xfrm>
            <a:off x="1138368" y="1722115"/>
            <a:ext cx="15168432" cy="596913"/>
          </a:xfrm>
          <a:prstGeom prst="rect">
            <a:avLst/>
          </a:prstGeom>
        </p:spPr>
        <p:txBody>
          <a:bodyPr lIns="0" tIns="0" rIns="0" bIns="0" rtlCol="0" anchor="t">
            <a:spAutoFit/>
          </a:bodyPr>
          <a:lstStyle/>
          <a:p>
            <a:pPr algn="l">
              <a:lnSpc>
                <a:spcPts val="4899"/>
              </a:lnSpc>
            </a:pPr>
            <a:r>
              <a:rPr lang="en-US" sz="3499" spc="104" dirty="0">
                <a:solidFill>
                  <a:srgbClr val="A066CB"/>
                </a:solidFill>
                <a:latin typeface="Fira Sans Medium Bold"/>
              </a:rPr>
              <a:t>SPACE*LAB Erasmus+ Project 2021-1-IT02-KA220-SCH-000032535</a:t>
            </a:r>
          </a:p>
        </p:txBody>
      </p:sp>
      <p:sp>
        <p:nvSpPr>
          <p:cNvPr id="8" name="TextBox 8"/>
          <p:cNvSpPr txBox="1"/>
          <p:nvPr/>
        </p:nvSpPr>
        <p:spPr>
          <a:xfrm>
            <a:off x="1028700" y="3314700"/>
            <a:ext cx="8491579" cy="1965331"/>
          </a:xfrm>
          <a:prstGeom prst="rect">
            <a:avLst/>
          </a:prstGeom>
        </p:spPr>
        <p:txBody>
          <a:bodyPr lIns="0" tIns="0" rIns="0" bIns="0" rtlCol="0" anchor="t">
            <a:spAutoFit/>
          </a:bodyPr>
          <a:lstStyle/>
          <a:p>
            <a:pPr algn="l">
              <a:lnSpc>
                <a:spcPts val="16099"/>
              </a:lnSpc>
            </a:pPr>
            <a:r>
              <a:rPr lang="en-US" sz="11499" dirty="0">
                <a:solidFill>
                  <a:srgbClr val="1836B2"/>
                </a:solidFill>
                <a:latin typeface="Montserrat"/>
              </a:rPr>
              <a:t>SPACE*Lab </a:t>
            </a:r>
          </a:p>
        </p:txBody>
      </p:sp>
      <p:sp>
        <p:nvSpPr>
          <p:cNvPr id="9" name="TextBox 9"/>
          <p:cNvSpPr txBox="1"/>
          <p:nvPr/>
        </p:nvSpPr>
        <p:spPr>
          <a:xfrm>
            <a:off x="3476413" y="621030"/>
            <a:ext cx="11335174" cy="640303"/>
          </a:xfrm>
          <a:prstGeom prst="rect">
            <a:avLst/>
          </a:prstGeom>
        </p:spPr>
        <p:txBody>
          <a:bodyPr lIns="0" tIns="0" rIns="0" bIns="0" rtlCol="0" anchor="t">
            <a:spAutoFit/>
          </a:bodyPr>
          <a:lstStyle/>
          <a:p>
            <a:pPr algn="ctr">
              <a:lnSpc>
                <a:spcPts val="1679"/>
              </a:lnSpc>
              <a:spcBef>
                <a:spcPct val="0"/>
              </a:spcBef>
            </a:pPr>
            <a:r>
              <a:rPr lang="de-DE" sz="1200" dirty="0">
                <a:solidFill>
                  <a:srgbClr val="000000"/>
                </a:solidFill>
                <a:latin typeface="Fira Sans Medium"/>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pic>
        <p:nvPicPr>
          <p:cNvPr id="11" name="Immagine 10" descr="Immagine che contiene testo">
            <a:extLst>
              <a:ext uri="{FF2B5EF4-FFF2-40B4-BE49-F238E27FC236}">
                <a16:creationId xmlns:a16="http://schemas.microsoft.com/office/drawing/2014/main" id="{7F98675D-0C6C-A7CD-9417-B9E559B02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 y="9184422"/>
            <a:ext cx="3589136" cy="752983"/>
          </a:xfrm>
          <a:prstGeom prst="rect">
            <a:avLst/>
          </a:prstGeom>
        </p:spPr>
      </p:pic>
      <p:pic>
        <p:nvPicPr>
          <p:cNvPr id="13" name="Immagine 12" descr="Immagine che contiene testo, grafica vettoriale, clipart">
            <a:extLst>
              <a:ext uri="{FF2B5EF4-FFF2-40B4-BE49-F238E27FC236}">
                <a16:creationId xmlns:a16="http://schemas.microsoft.com/office/drawing/2014/main" id="{9CEAA26D-AFC1-4790-041E-FF400498E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6886" y="2705100"/>
            <a:ext cx="3429000" cy="22288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6934200" y="1289542"/>
            <a:ext cx="10860891" cy="1180388"/>
          </a:xfrm>
          <a:prstGeom prst="rect">
            <a:avLst/>
          </a:prstGeom>
        </p:spPr>
        <p:txBody>
          <a:bodyPr wrap="square" lIns="0" tIns="0" rIns="0" bIns="0" rtlCol="0" anchor="t">
            <a:spAutoFit/>
          </a:bodyPr>
          <a:lstStyle/>
          <a:p>
            <a:pPr algn="l">
              <a:lnSpc>
                <a:spcPts val="9799"/>
              </a:lnSpc>
            </a:pPr>
            <a:r>
              <a:rPr lang="en-US" sz="6999" dirty="0">
                <a:solidFill>
                  <a:srgbClr val="FFFFFF"/>
                </a:solidFill>
                <a:latin typeface="Fira Sans Medium"/>
              </a:rPr>
              <a:t>Lese- und </a:t>
            </a:r>
            <a:r>
              <a:rPr lang="en-US" sz="6999" dirty="0" err="1">
                <a:solidFill>
                  <a:srgbClr val="FFFFFF"/>
                </a:solidFill>
                <a:latin typeface="Fira Sans Medium"/>
              </a:rPr>
              <a:t>Schreibfähigkeit</a:t>
            </a:r>
            <a:endParaRPr lang="en-US" sz="6999" dirty="0">
              <a:solidFill>
                <a:srgbClr val="FFFFFF"/>
              </a:solidFill>
              <a:latin typeface="Fira Sans Medium"/>
            </a:endParaRPr>
          </a:p>
        </p:txBody>
      </p:sp>
      <p:grpSp>
        <p:nvGrpSpPr>
          <p:cNvPr id="6" name="Group 6"/>
          <p:cNvGrpSpPr/>
          <p:nvPr/>
        </p:nvGrpSpPr>
        <p:grpSpPr>
          <a:xfrm>
            <a:off x="1930400" y="3318195"/>
            <a:ext cx="14427199" cy="1753920"/>
            <a:chOff x="0" y="0"/>
            <a:chExt cx="19236266" cy="2338560"/>
          </a:xfrm>
        </p:grpSpPr>
        <p:sp>
          <p:nvSpPr>
            <p:cNvPr id="7" name="Freeform 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8" name="Group 8"/>
          <p:cNvGrpSpPr/>
          <p:nvPr/>
        </p:nvGrpSpPr>
        <p:grpSpPr>
          <a:xfrm>
            <a:off x="2460960" y="3712827"/>
            <a:ext cx="964656" cy="964656"/>
            <a:chOff x="0" y="0"/>
            <a:chExt cx="1286208" cy="1286208"/>
          </a:xfrm>
        </p:grpSpPr>
        <p:sp>
          <p:nvSpPr>
            <p:cNvPr id="9" name="Freeform 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4"/>
              <a:stretch>
                <a:fillRect r="3" b="3"/>
              </a:stretch>
            </a:blipFill>
          </p:spPr>
        </p:sp>
      </p:grpSp>
      <p:sp>
        <p:nvSpPr>
          <p:cNvPr id="10" name="TextBox 10"/>
          <p:cNvSpPr txBox="1"/>
          <p:nvPr/>
        </p:nvSpPr>
        <p:spPr>
          <a:xfrm>
            <a:off x="4070403" y="3766090"/>
            <a:ext cx="12172972" cy="1381125"/>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Informationskompetenz</a:t>
            </a:r>
            <a:r>
              <a:rPr lang="de-DE" sz="3000" spc="-3" dirty="0">
                <a:solidFill>
                  <a:srgbClr val="043296"/>
                </a:solidFill>
                <a:latin typeface="Fira Sans Medium" panose="020B0603050000020004" pitchFamily="34" charset="0"/>
              </a:rPr>
              <a:t>: Fakten, Zahlen, Statistiken, Daten verstehen und lernen, Fakten von Fiktion zu unterscheiden</a:t>
            </a:r>
          </a:p>
          <a:p>
            <a:pPr algn="l">
              <a:lnSpc>
                <a:spcPts val="3600"/>
              </a:lnSpc>
            </a:pPr>
            <a:endParaRPr lang="en-US" sz="3000" spc="-3" dirty="0">
              <a:solidFill>
                <a:srgbClr val="043296"/>
              </a:solidFill>
              <a:latin typeface="Fira Sans Medium"/>
            </a:endParaRPr>
          </a:p>
        </p:txBody>
      </p:sp>
      <p:grpSp>
        <p:nvGrpSpPr>
          <p:cNvPr id="11" name="Group 11"/>
          <p:cNvGrpSpPr/>
          <p:nvPr/>
        </p:nvGrpSpPr>
        <p:grpSpPr>
          <a:xfrm>
            <a:off x="1930400" y="5510597"/>
            <a:ext cx="14427199" cy="1753920"/>
            <a:chOff x="0" y="0"/>
            <a:chExt cx="19236266" cy="2338560"/>
          </a:xfrm>
        </p:grpSpPr>
        <p:sp>
          <p:nvSpPr>
            <p:cNvPr id="12" name="Freeform 12"/>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3" name="Group 13"/>
          <p:cNvGrpSpPr/>
          <p:nvPr/>
        </p:nvGrpSpPr>
        <p:grpSpPr>
          <a:xfrm>
            <a:off x="2460960" y="5905228"/>
            <a:ext cx="964656" cy="964656"/>
            <a:chOff x="0" y="0"/>
            <a:chExt cx="1286208" cy="1286208"/>
          </a:xfrm>
        </p:grpSpPr>
        <p:sp>
          <p:nvSpPr>
            <p:cNvPr id="14" name="Freeform 14"/>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5"/>
              <a:stretch>
                <a:fillRect r="3" b="3"/>
              </a:stretch>
            </a:blipFill>
          </p:spPr>
        </p:sp>
      </p:grpSp>
      <p:sp>
        <p:nvSpPr>
          <p:cNvPr id="15" name="TextBox 15"/>
          <p:cNvSpPr txBox="1"/>
          <p:nvPr/>
        </p:nvSpPr>
        <p:spPr>
          <a:xfrm>
            <a:off x="4070403" y="5883392"/>
            <a:ext cx="12172972" cy="923330"/>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Medienkompetenz</a:t>
            </a:r>
            <a:r>
              <a:rPr lang="de-DE" sz="3000" spc="-3" dirty="0">
                <a:solidFill>
                  <a:srgbClr val="043296"/>
                </a:solidFill>
                <a:latin typeface="Fira Sans Medium" panose="020B0603050000020004" pitchFamily="34" charset="0"/>
              </a:rPr>
              <a:t>: Verstehen der Methoden und Kanäle, in denen Informationen veröffentlicht werden</a:t>
            </a:r>
          </a:p>
        </p:txBody>
      </p:sp>
      <p:grpSp>
        <p:nvGrpSpPr>
          <p:cNvPr id="16" name="Group 16"/>
          <p:cNvGrpSpPr/>
          <p:nvPr/>
        </p:nvGrpSpPr>
        <p:grpSpPr>
          <a:xfrm>
            <a:off x="1930400" y="7702998"/>
            <a:ext cx="14427199" cy="1753920"/>
            <a:chOff x="0" y="0"/>
            <a:chExt cx="19236266" cy="2338560"/>
          </a:xfrm>
        </p:grpSpPr>
        <p:sp>
          <p:nvSpPr>
            <p:cNvPr id="17" name="Freeform 1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8" name="Group 18"/>
          <p:cNvGrpSpPr/>
          <p:nvPr/>
        </p:nvGrpSpPr>
        <p:grpSpPr>
          <a:xfrm>
            <a:off x="2460960" y="8293644"/>
            <a:ext cx="964656" cy="964656"/>
            <a:chOff x="0" y="0"/>
            <a:chExt cx="1286208" cy="1286208"/>
          </a:xfrm>
        </p:grpSpPr>
        <p:sp>
          <p:nvSpPr>
            <p:cNvPr id="19" name="Freeform 1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6"/>
              <a:stretch>
                <a:fillRect r="3" b="3"/>
              </a:stretch>
            </a:blipFill>
          </p:spPr>
        </p:sp>
      </p:grpSp>
      <p:sp>
        <p:nvSpPr>
          <p:cNvPr id="20" name="TextBox 20"/>
          <p:cNvSpPr txBox="1"/>
          <p:nvPr/>
        </p:nvSpPr>
        <p:spPr>
          <a:xfrm>
            <a:off x="4070403" y="7887467"/>
            <a:ext cx="12172972" cy="1384995"/>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Technologische Kompetenz</a:t>
            </a:r>
            <a:r>
              <a:rPr lang="de-DE" sz="3000" spc="-3" dirty="0">
                <a:solidFill>
                  <a:srgbClr val="043296"/>
                </a:solidFill>
                <a:latin typeface="Fira Sans Medium" panose="020B0603050000020004" pitchFamily="34" charset="0"/>
              </a:rPr>
              <a:t>: Verständnis der Geräte und Anwendungen, die das Informationszeitalter möglich machen, und der beste Weg, sie zu nutzen</a:t>
            </a:r>
          </a:p>
        </p:txBody>
      </p:sp>
      <p:pic>
        <p:nvPicPr>
          <p:cNvPr id="21" name="Immagine 20" descr="Immagine che contiene testo, grafica vettoriale, clipart">
            <a:extLst>
              <a:ext uri="{FF2B5EF4-FFF2-40B4-BE49-F238E27FC236}">
                <a16:creationId xmlns:a16="http://schemas.microsoft.com/office/drawing/2014/main" id="{6B8E3071-90C6-8026-60B4-E4E799B6EC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2" name="Immagine 21" descr="Immagine che contiene testo">
            <a:extLst>
              <a:ext uri="{FF2B5EF4-FFF2-40B4-BE49-F238E27FC236}">
                <a16:creationId xmlns:a16="http://schemas.microsoft.com/office/drawing/2014/main" id="{278C8EB0-DD6A-69FD-59C6-05025B104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grpSp>
        <p:nvGrpSpPr>
          <p:cNvPr id="5" name="Group 5"/>
          <p:cNvGrpSpPr/>
          <p:nvPr/>
        </p:nvGrpSpPr>
        <p:grpSpPr>
          <a:xfrm>
            <a:off x="2298440" y="3445242"/>
            <a:ext cx="13292794" cy="998771"/>
            <a:chOff x="0" y="0"/>
            <a:chExt cx="17192624" cy="1291790"/>
          </a:xfrm>
        </p:grpSpPr>
        <p:sp>
          <p:nvSpPr>
            <p:cNvPr id="6" name="Freeform 6"/>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7" name="Group 7"/>
          <p:cNvGrpSpPr/>
          <p:nvPr/>
        </p:nvGrpSpPr>
        <p:grpSpPr>
          <a:xfrm>
            <a:off x="2298440" y="4656296"/>
            <a:ext cx="13292794" cy="998771"/>
            <a:chOff x="0" y="0"/>
            <a:chExt cx="17192624" cy="1291790"/>
          </a:xfrm>
        </p:grpSpPr>
        <p:sp>
          <p:nvSpPr>
            <p:cNvPr id="8" name="Freeform 8"/>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9" name="Group 9"/>
          <p:cNvGrpSpPr/>
          <p:nvPr/>
        </p:nvGrpSpPr>
        <p:grpSpPr>
          <a:xfrm>
            <a:off x="2298440" y="5867349"/>
            <a:ext cx="13292794" cy="998771"/>
            <a:chOff x="0" y="0"/>
            <a:chExt cx="17192624" cy="1291790"/>
          </a:xfrm>
        </p:grpSpPr>
        <p:sp>
          <p:nvSpPr>
            <p:cNvPr id="10" name="Freeform 10"/>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1" name="Group 11"/>
          <p:cNvGrpSpPr/>
          <p:nvPr/>
        </p:nvGrpSpPr>
        <p:grpSpPr>
          <a:xfrm>
            <a:off x="2298440" y="7078404"/>
            <a:ext cx="13292794" cy="998771"/>
            <a:chOff x="0" y="0"/>
            <a:chExt cx="17192624" cy="1291790"/>
          </a:xfrm>
        </p:grpSpPr>
        <p:sp>
          <p:nvSpPr>
            <p:cNvPr id="12" name="Freeform 12"/>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3" name="Group 13"/>
          <p:cNvGrpSpPr/>
          <p:nvPr/>
        </p:nvGrpSpPr>
        <p:grpSpPr>
          <a:xfrm>
            <a:off x="2298440" y="8289458"/>
            <a:ext cx="13292794" cy="998771"/>
            <a:chOff x="0" y="0"/>
            <a:chExt cx="17192624" cy="1291790"/>
          </a:xfrm>
        </p:grpSpPr>
        <p:sp>
          <p:nvSpPr>
            <p:cNvPr id="14" name="Freeform 14"/>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6186" y="3676021"/>
            <a:ext cx="668854" cy="62287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912" y="6046548"/>
            <a:ext cx="435403" cy="64037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2778" y="4910061"/>
            <a:ext cx="495537" cy="581076"/>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24581" y="7261757"/>
            <a:ext cx="632064" cy="632064"/>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01718" y="8439125"/>
            <a:ext cx="554928" cy="581076"/>
          </a:xfrm>
          <a:prstGeom prst="rect">
            <a:avLst/>
          </a:prstGeom>
        </p:spPr>
      </p:pic>
      <p:sp>
        <p:nvSpPr>
          <p:cNvPr id="20" name="TextBox 20"/>
          <p:cNvSpPr txBox="1"/>
          <p:nvPr/>
        </p:nvSpPr>
        <p:spPr>
          <a:xfrm>
            <a:off x="3679756" y="4733874"/>
            <a:ext cx="11911478" cy="923925"/>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Führung</a:t>
            </a:r>
            <a:r>
              <a:rPr lang="de-DE" sz="3000" spc="-3" dirty="0">
                <a:solidFill>
                  <a:srgbClr val="043296"/>
                </a:solidFill>
                <a:latin typeface="Fira Sans" panose="020B0503050000020004" pitchFamily="34" charset="0"/>
              </a:rPr>
              <a:t>: Ein Team motivieren und leiten, um ein gemeinsames Ziel zu erreichen </a:t>
            </a:r>
          </a:p>
        </p:txBody>
      </p:sp>
      <p:sp>
        <p:nvSpPr>
          <p:cNvPr id="21" name="TextBox 21"/>
          <p:cNvSpPr txBox="1"/>
          <p:nvPr/>
        </p:nvSpPr>
        <p:spPr>
          <a:xfrm>
            <a:off x="7274709" y="1289542"/>
            <a:ext cx="8293017" cy="1180388"/>
          </a:xfrm>
          <a:prstGeom prst="rect">
            <a:avLst/>
          </a:prstGeom>
        </p:spPr>
        <p:txBody>
          <a:bodyPr lIns="0" tIns="0" rIns="0" bIns="0" rtlCol="0" anchor="t">
            <a:spAutoFit/>
          </a:bodyPr>
          <a:lstStyle/>
          <a:p>
            <a:pPr algn="l">
              <a:lnSpc>
                <a:spcPts val="9799"/>
              </a:lnSpc>
            </a:pPr>
            <a:r>
              <a:rPr lang="en-US" sz="6999" dirty="0" err="1">
                <a:solidFill>
                  <a:srgbClr val="FFFFFF"/>
                </a:solidFill>
                <a:latin typeface="Fira Sans Medium"/>
              </a:rPr>
              <a:t>Lebenskompetenze</a:t>
            </a:r>
            <a:endParaRPr lang="en-US" sz="6999" dirty="0">
              <a:solidFill>
                <a:srgbClr val="FFFFFF"/>
              </a:solidFill>
              <a:latin typeface="Fira Sans Medium"/>
            </a:endParaRPr>
          </a:p>
        </p:txBody>
      </p:sp>
      <p:sp>
        <p:nvSpPr>
          <p:cNvPr id="22" name="TextBox 22"/>
          <p:cNvSpPr txBox="1"/>
          <p:nvPr/>
        </p:nvSpPr>
        <p:spPr>
          <a:xfrm>
            <a:off x="3679756" y="3519482"/>
            <a:ext cx="11657789" cy="923330"/>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Flexibilität</a:t>
            </a:r>
            <a:r>
              <a:rPr lang="de-DE" sz="3000" spc="-3" dirty="0">
                <a:solidFill>
                  <a:srgbClr val="043296"/>
                </a:solidFill>
                <a:latin typeface="Fira Sans" panose="020B0503050000020004" pitchFamily="34" charset="0"/>
              </a:rPr>
              <a:t>: Bei Bedarf von den Plänen abweichen und sich an Veränderungen anpassen</a:t>
            </a:r>
          </a:p>
        </p:txBody>
      </p:sp>
      <p:sp>
        <p:nvSpPr>
          <p:cNvPr id="23" name="TextBox 23"/>
          <p:cNvSpPr txBox="1"/>
          <p:nvPr/>
        </p:nvSpPr>
        <p:spPr>
          <a:xfrm>
            <a:off x="3679756" y="5916355"/>
            <a:ext cx="11657789" cy="923925"/>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Eigeninitiative</a:t>
            </a:r>
            <a:r>
              <a:rPr lang="de-DE" sz="3000" spc="-3" dirty="0">
                <a:solidFill>
                  <a:srgbClr val="043296"/>
                </a:solidFill>
                <a:latin typeface="Fira Sans" panose="020B0503050000020004" pitchFamily="34" charset="0"/>
              </a:rPr>
              <a:t>: intrinsisch motiviert sein und Projekte, Strategien und Pläne aus eigener Kraft in Angriff nehmen </a:t>
            </a:r>
          </a:p>
        </p:txBody>
      </p:sp>
      <p:sp>
        <p:nvSpPr>
          <p:cNvPr id="24" name="TextBox 24"/>
          <p:cNvSpPr txBox="1"/>
          <p:nvPr/>
        </p:nvSpPr>
        <p:spPr>
          <a:xfrm>
            <a:off x="3679756" y="7153887"/>
            <a:ext cx="11657789" cy="923330"/>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Produktivität</a:t>
            </a:r>
            <a:r>
              <a:rPr lang="de-DE" sz="3000" spc="-3" dirty="0">
                <a:solidFill>
                  <a:srgbClr val="043296"/>
                </a:solidFill>
                <a:latin typeface="Fira Sans" panose="020B0503050000020004" pitchFamily="34" charset="0"/>
              </a:rPr>
              <a:t>: Fähigkeit, Prioritäten zu setzen, zu planen und das Arbeitspensum zu bewältigen</a:t>
            </a:r>
          </a:p>
        </p:txBody>
      </p:sp>
      <p:sp>
        <p:nvSpPr>
          <p:cNvPr id="25" name="TextBox 25"/>
          <p:cNvSpPr txBox="1"/>
          <p:nvPr/>
        </p:nvSpPr>
        <p:spPr>
          <a:xfrm>
            <a:off x="3679756" y="8326901"/>
            <a:ext cx="11657789" cy="923925"/>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Soziale Fähigkeiten</a:t>
            </a:r>
            <a:r>
              <a:rPr lang="de-DE" sz="3000" spc="-3" dirty="0">
                <a:solidFill>
                  <a:srgbClr val="043296"/>
                </a:solidFill>
                <a:latin typeface="Fira Sans" panose="020B0503050000020004" pitchFamily="34" charset="0"/>
              </a:rPr>
              <a:t>: Begegnung und Vernetzung mit anderen zum gegenseitigen Nutzen, effektive Interaktion mit anderen</a:t>
            </a:r>
          </a:p>
        </p:txBody>
      </p:sp>
      <p:pic>
        <p:nvPicPr>
          <p:cNvPr id="26" name="Immagine 25" descr="Immagine che contiene testo, grafica vettoriale, clipart">
            <a:extLst>
              <a:ext uri="{FF2B5EF4-FFF2-40B4-BE49-F238E27FC236}">
                <a16:creationId xmlns:a16="http://schemas.microsoft.com/office/drawing/2014/main" id="{06CEE3A1-4DD6-9E4C-6265-F32ADA39FD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A4B30BB2-63F2-6FB6-7A22-6FD329AC83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2649077" y="2497177"/>
            <a:ext cx="12190736" cy="6878678"/>
          </a:xfrm>
          <a:prstGeom prst="rect">
            <a:avLst/>
          </a:prstGeom>
        </p:spPr>
        <p:txBody>
          <a:bodyPr lIns="0" tIns="0" rIns="0" bIns="0" rtlCol="0" anchor="t">
            <a:spAutoFit/>
          </a:bodyPr>
          <a:lstStyle/>
          <a:p>
            <a:pPr>
              <a:lnSpc>
                <a:spcPts val="6019"/>
              </a:lnSpc>
              <a:spcBef>
                <a:spcPct val="0"/>
              </a:spcBef>
            </a:pPr>
            <a:r>
              <a:rPr lang="de-DE" sz="4299" dirty="0">
                <a:solidFill>
                  <a:srgbClr val="1836B2"/>
                </a:solidFill>
                <a:latin typeface="Fira Sans Medium"/>
              </a:rPr>
              <a:t>Es gibt 6 Schritte, um ein STEAM-zentriertes Klassenzimmer zu schaffen, unabhängig davon, welchen Bereich Sie unterrichten</a:t>
            </a:r>
          </a:p>
          <a:p>
            <a:pPr>
              <a:lnSpc>
                <a:spcPts val="6019"/>
              </a:lnSpc>
              <a:spcBef>
                <a:spcPct val="0"/>
              </a:spcBef>
            </a:pPr>
            <a:r>
              <a:rPr lang="de-DE" sz="4299" dirty="0">
                <a:solidFill>
                  <a:srgbClr val="1836B2"/>
                </a:solidFill>
                <a:latin typeface="Fira Sans Medium"/>
              </a:rPr>
              <a:t>1. Focus</a:t>
            </a:r>
          </a:p>
          <a:p>
            <a:pPr>
              <a:lnSpc>
                <a:spcPts val="6019"/>
              </a:lnSpc>
              <a:spcBef>
                <a:spcPct val="0"/>
              </a:spcBef>
            </a:pPr>
            <a:r>
              <a:rPr lang="de-DE" sz="4299" dirty="0">
                <a:solidFill>
                  <a:srgbClr val="1836B2"/>
                </a:solidFill>
                <a:latin typeface="Fira Sans Medium"/>
              </a:rPr>
              <a:t>2. Detail</a:t>
            </a:r>
          </a:p>
          <a:p>
            <a:pPr>
              <a:lnSpc>
                <a:spcPts val="6019"/>
              </a:lnSpc>
              <a:spcBef>
                <a:spcPct val="0"/>
              </a:spcBef>
            </a:pPr>
            <a:r>
              <a:rPr lang="de-DE" sz="4299" dirty="0">
                <a:solidFill>
                  <a:srgbClr val="1836B2"/>
                </a:solidFill>
                <a:latin typeface="Fira Sans Medium"/>
              </a:rPr>
              <a:t>3. Discovery</a:t>
            </a:r>
          </a:p>
          <a:p>
            <a:pPr>
              <a:lnSpc>
                <a:spcPts val="6019"/>
              </a:lnSpc>
              <a:spcBef>
                <a:spcPct val="0"/>
              </a:spcBef>
            </a:pPr>
            <a:r>
              <a:rPr lang="de-DE" sz="4299" dirty="0">
                <a:solidFill>
                  <a:srgbClr val="1836B2"/>
                </a:solidFill>
                <a:latin typeface="Fira Sans Medium"/>
              </a:rPr>
              <a:t>4. </a:t>
            </a:r>
            <a:r>
              <a:rPr lang="de-DE" sz="4299" dirty="0" err="1">
                <a:solidFill>
                  <a:srgbClr val="1836B2"/>
                </a:solidFill>
                <a:latin typeface="Fira Sans Medium"/>
              </a:rPr>
              <a:t>Application</a:t>
            </a:r>
            <a:endParaRPr lang="de-DE" sz="4299" dirty="0">
              <a:solidFill>
                <a:srgbClr val="1836B2"/>
              </a:solidFill>
              <a:latin typeface="Fira Sans Medium"/>
            </a:endParaRPr>
          </a:p>
          <a:p>
            <a:pPr>
              <a:lnSpc>
                <a:spcPts val="6019"/>
              </a:lnSpc>
              <a:spcBef>
                <a:spcPct val="0"/>
              </a:spcBef>
            </a:pPr>
            <a:r>
              <a:rPr lang="de-DE" sz="4299" dirty="0">
                <a:solidFill>
                  <a:srgbClr val="1836B2"/>
                </a:solidFill>
                <a:latin typeface="Fira Sans Medium"/>
              </a:rPr>
              <a:t>5. </a:t>
            </a:r>
            <a:r>
              <a:rPr lang="de-DE" sz="4299" dirty="0" err="1">
                <a:solidFill>
                  <a:srgbClr val="1836B2"/>
                </a:solidFill>
                <a:latin typeface="Fira Sans Medium"/>
              </a:rPr>
              <a:t>Presentation</a:t>
            </a:r>
            <a:endParaRPr lang="de-DE" sz="4299" dirty="0">
              <a:solidFill>
                <a:srgbClr val="1836B2"/>
              </a:solidFill>
              <a:latin typeface="Fira Sans Medium"/>
            </a:endParaRPr>
          </a:p>
          <a:p>
            <a:pPr>
              <a:lnSpc>
                <a:spcPts val="6019"/>
              </a:lnSpc>
              <a:spcBef>
                <a:spcPct val="0"/>
              </a:spcBef>
            </a:pPr>
            <a:r>
              <a:rPr lang="de-DE" sz="4299" dirty="0">
                <a:solidFill>
                  <a:srgbClr val="1836B2"/>
                </a:solidFill>
                <a:latin typeface="Fira Sans Medium"/>
              </a:rPr>
              <a:t>6. Link</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62905" y="5401066"/>
            <a:ext cx="4039985" cy="4114800"/>
          </a:xfrm>
          <a:prstGeom prst="rect">
            <a:avLst/>
          </a:prstGeom>
        </p:spPr>
      </p:pic>
      <p:sp>
        <p:nvSpPr>
          <p:cNvPr id="7" name="TextBox 7"/>
          <p:cNvSpPr txBox="1"/>
          <p:nvPr/>
        </p:nvSpPr>
        <p:spPr>
          <a:xfrm>
            <a:off x="2649076" y="1433837"/>
            <a:ext cx="15029324" cy="923330"/>
          </a:xfrm>
          <a:prstGeom prst="rect">
            <a:avLst/>
          </a:prstGeom>
        </p:spPr>
        <p:txBody>
          <a:bodyPr wrap="square" lIns="0" tIns="0" rIns="0" bIns="0" rtlCol="0" anchor="t">
            <a:spAutoFit/>
          </a:bodyPr>
          <a:lstStyle/>
          <a:p>
            <a:pPr algn="l"/>
            <a:r>
              <a:rPr lang="de-DE" sz="6000" dirty="0">
                <a:solidFill>
                  <a:srgbClr val="1836B2"/>
                </a:solidFill>
                <a:latin typeface="Fira Sans Medium Bold"/>
              </a:rPr>
              <a:t>Wie man einen STEAM-Unterricht gestaltet:</a:t>
            </a:r>
          </a:p>
        </p:txBody>
      </p:sp>
      <p:pic>
        <p:nvPicPr>
          <p:cNvPr id="8" name="Immagine 7" descr="Immagine che contiene testo, grafica vettoriale, clipart">
            <a:extLst>
              <a:ext uri="{FF2B5EF4-FFF2-40B4-BE49-F238E27FC236}">
                <a16:creationId xmlns:a16="http://schemas.microsoft.com/office/drawing/2014/main" id="{2FA6E21A-2EE4-E5DD-79E9-2B6F699D8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A8D68186-33BC-403A-F9E2-C4D86EB449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5786" y="1008861"/>
            <a:ext cx="8732214" cy="1219987"/>
          </a:xfrm>
          <a:prstGeom prst="rect">
            <a:avLst/>
          </a:prstGeom>
        </p:spPr>
      </p:pic>
      <p:sp>
        <p:nvSpPr>
          <p:cNvPr id="3" name="TextBox 3"/>
          <p:cNvSpPr txBox="1"/>
          <p:nvPr/>
        </p:nvSpPr>
        <p:spPr>
          <a:xfrm>
            <a:off x="9840102" y="1000044"/>
            <a:ext cx="9099606" cy="1104271"/>
          </a:xfrm>
          <a:prstGeom prst="rect">
            <a:avLst/>
          </a:prstGeom>
        </p:spPr>
        <p:txBody>
          <a:bodyPr lIns="0" tIns="0" rIns="0" bIns="0" rtlCol="0" anchor="t">
            <a:spAutoFit/>
          </a:bodyPr>
          <a:lstStyle/>
          <a:p>
            <a:pPr algn="l">
              <a:lnSpc>
                <a:spcPts val="8959"/>
              </a:lnSpc>
            </a:pPr>
            <a:r>
              <a:rPr lang="en-US" sz="6399" dirty="0">
                <a:solidFill>
                  <a:srgbClr val="FFFFFF"/>
                </a:solidFill>
                <a:latin typeface="Fira Sans Medium"/>
              </a:rPr>
              <a:t>The STEAM Classroom</a:t>
            </a:r>
          </a:p>
        </p:txBody>
      </p:sp>
      <p:pic>
        <p:nvPicPr>
          <p:cNvPr id="4" name="Picture 4"/>
          <p:cNvPicPr>
            <a:picLocks noChangeAspect="1"/>
          </p:cNvPicPr>
          <p:nvPr/>
        </p:nvPicPr>
        <p:blipFill>
          <a:blip r:embed="rId4"/>
          <a:srcRect l="1623" t="48502" b="9549"/>
          <a:stretch>
            <a:fillRect/>
          </a:stretch>
        </p:blipFill>
        <p:spPr>
          <a:xfrm>
            <a:off x="4453056" y="2286000"/>
            <a:ext cx="9381887" cy="8001000"/>
          </a:xfrm>
          <a:prstGeom prst="rect">
            <a:avLst/>
          </a:prstGeom>
        </p:spPr>
      </p:pic>
      <p:pic>
        <p:nvPicPr>
          <p:cNvPr id="7" name="Immagine 6" descr="Immagine che contiene testo, grafica vettoriale, clipart">
            <a:extLst>
              <a:ext uri="{FF2B5EF4-FFF2-40B4-BE49-F238E27FC236}">
                <a16:creationId xmlns:a16="http://schemas.microsoft.com/office/drawing/2014/main" id="{4ED4803D-56B3-9669-6455-260C82F0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FE3550F8-C005-08AC-D697-60D9377683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grafica vettoriale, clipart">
            <a:extLst>
              <a:ext uri="{FF2B5EF4-FFF2-40B4-BE49-F238E27FC236}">
                <a16:creationId xmlns:a16="http://schemas.microsoft.com/office/drawing/2014/main" id="{9A562165-BF70-1958-14F4-D2502BD70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54002" y="1025576"/>
            <a:ext cx="7933998" cy="1108467"/>
          </a:xfrm>
          <a:prstGeom prst="rect">
            <a:avLst/>
          </a:prstGeom>
        </p:spPr>
      </p:pic>
      <p:sp>
        <p:nvSpPr>
          <p:cNvPr id="3" name="TextBox 3"/>
          <p:cNvSpPr txBox="1"/>
          <p:nvPr/>
        </p:nvSpPr>
        <p:spPr>
          <a:xfrm>
            <a:off x="11754731" y="892226"/>
            <a:ext cx="9136637"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Focus</a:t>
            </a:r>
          </a:p>
        </p:txBody>
      </p:sp>
      <p:sp>
        <p:nvSpPr>
          <p:cNvPr id="4" name="TextBox 4"/>
          <p:cNvSpPr txBox="1"/>
          <p:nvPr/>
        </p:nvSpPr>
        <p:spPr>
          <a:xfrm>
            <a:off x="9935880" y="2950928"/>
            <a:ext cx="7664041" cy="4378571"/>
          </a:xfrm>
          <a:prstGeom prst="rect">
            <a:avLst/>
          </a:prstGeom>
        </p:spPr>
        <p:txBody>
          <a:bodyPr lIns="0" tIns="0" rIns="0" bIns="0" rtlCol="0" anchor="t">
            <a:spAutoFit/>
          </a:bodyPr>
          <a:lstStyle/>
          <a:p>
            <a:pPr marL="666734" lvl="1" indent="-333367">
              <a:lnSpc>
                <a:spcPts val="4277"/>
              </a:lnSpc>
              <a:buFont typeface="Arial"/>
              <a:buChar char="•"/>
            </a:pPr>
            <a:r>
              <a:rPr lang="de-DE" sz="3088" dirty="0">
                <a:solidFill>
                  <a:srgbClr val="043296"/>
                </a:solidFill>
                <a:latin typeface="Fira Sans Medium"/>
              </a:rPr>
              <a:t>In diesem Schritt wählen wir eine wesentliche Frage oder ein Problem aus, das es zu lösen gilt. </a:t>
            </a:r>
          </a:p>
          <a:p>
            <a:pPr marL="666734" lvl="1" indent="-333367">
              <a:lnSpc>
                <a:spcPts val="4277"/>
              </a:lnSpc>
              <a:buFont typeface="Arial"/>
              <a:buChar char="•"/>
            </a:pPr>
            <a:r>
              <a:rPr lang="de-DE" sz="3088" dirty="0">
                <a:solidFill>
                  <a:srgbClr val="043296"/>
                </a:solidFill>
                <a:latin typeface="Fira Sans Medium"/>
              </a:rPr>
              <a:t>Es ist wichtig, dass Sie sich darüber im Klaren sind, wie diese Frage oder dieses Problem mit den von Ihnen gewählten MINT- und Kunst-Inhaltsbereichen zusammenhängen.</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79" y="-8965"/>
            <a:ext cx="9358012" cy="10287002"/>
          </a:xfrm>
          <a:prstGeom prst="rect">
            <a:avLst/>
          </a:prstGeom>
        </p:spPr>
      </p:pic>
      <p:pic>
        <p:nvPicPr>
          <p:cNvPr id="6" name="Picture 6"/>
          <p:cNvPicPr>
            <a:picLocks noChangeAspect="1"/>
          </p:cNvPicPr>
          <p:nvPr/>
        </p:nvPicPr>
        <p:blipFill>
          <a:blip r:embed="rId7"/>
          <a:srcRect/>
          <a:stretch>
            <a:fillRect/>
          </a:stretch>
        </p:blipFill>
        <p:spPr>
          <a:xfrm>
            <a:off x="614093" y="1973418"/>
            <a:ext cx="6212640" cy="6212640"/>
          </a:xfrm>
          <a:prstGeom prst="rect">
            <a:avLst/>
          </a:prstGeom>
        </p:spPr>
      </p:pic>
      <p:pic>
        <p:nvPicPr>
          <p:cNvPr id="10" name="Immagine 9" descr="Immagine che contiene testo">
            <a:extLst>
              <a:ext uri="{FF2B5EF4-FFF2-40B4-BE49-F238E27FC236}">
                <a16:creationId xmlns:a16="http://schemas.microsoft.com/office/drawing/2014/main" id="{A92FDB2B-229D-AC4B-6A55-09839D3061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29238" y="3429725"/>
            <a:ext cx="8430062" cy="6430607"/>
          </a:xfrm>
          <a:prstGeom prst="rect">
            <a:avLst/>
          </a:prstGeom>
        </p:spPr>
        <p:txBody>
          <a:bodyPr lIns="0" tIns="0" rIns="0" bIns="0" rtlCol="0" anchor="t">
            <a:spAutoFit/>
          </a:bodyPr>
          <a:lstStyle/>
          <a:p>
            <a:pPr marL="647700" lvl="1" indent="-323850">
              <a:lnSpc>
                <a:spcPts val="4155"/>
              </a:lnSpc>
              <a:buFont typeface="Arial"/>
              <a:buChar char="•"/>
            </a:pPr>
            <a:r>
              <a:rPr lang="de-DE" sz="3000" dirty="0">
                <a:solidFill>
                  <a:srgbClr val="043296"/>
                </a:solidFill>
                <a:latin typeface="Fira Sans Medium"/>
              </a:rPr>
              <a:t>Suchen Sie nach den Elementen, die mit dem Problem, das Sie lösen wollen, in Verbindung stehen.  </a:t>
            </a:r>
          </a:p>
          <a:p>
            <a:pPr marL="647700" lvl="1" indent="-323850">
              <a:lnSpc>
                <a:spcPts val="4155"/>
              </a:lnSpc>
              <a:buFont typeface="Arial"/>
              <a:buChar char="•"/>
            </a:pPr>
            <a:r>
              <a:rPr lang="de-DE" sz="3000" dirty="0">
                <a:solidFill>
                  <a:srgbClr val="043296"/>
                </a:solidFill>
                <a:latin typeface="Fira Sans Medium"/>
              </a:rPr>
              <a:t>Beobachten Sie die Zusammenhänge zwischen verschiedenen Inhaltsbereichen, warum das Problem besteht und wie es gelöst werden kann.</a:t>
            </a:r>
          </a:p>
          <a:p>
            <a:pPr marL="647700" lvl="1" indent="-323850">
              <a:lnSpc>
                <a:spcPts val="4155"/>
              </a:lnSpc>
              <a:buFont typeface="Arial"/>
              <a:buChar char="•"/>
            </a:pPr>
            <a:r>
              <a:rPr lang="de-DE" sz="3000" dirty="0">
                <a:solidFill>
                  <a:srgbClr val="043296"/>
                </a:solidFill>
                <a:latin typeface="Fira Sans Medium"/>
              </a:rPr>
              <a:t>Entdecken Sie wichtige Hintergrundinformationen und Fähigkeiten, die die Schüler haben oder erwerben müssen, um das Problem zu lösen.</a:t>
            </a:r>
          </a:p>
          <a:p>
            <a:pPr algn="l">
              <a:lnSpc>
                <a:spcPts val="4155"/>
              </a:lnSpc>
            </a:pP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0890" y="745069"/>
            <a:ext cx="8653666" cy="9344100"/>
          </a:xfrm>
          <a:prstGeom prst="rect">
            <a:avLst/>
          </a:prstGeom>
        </p:spPr>
      </p:pic>
      <p:pic>
        <p:nvPicPr>
          <p:cNvPr id="4" name="Picture 4"/>
          <p:cNvPicPr>
            <a:picLocks noChangeAspect="1"/>
          </p:cNvPicPr>
          <p:nvPr/>
        </p:nvPicPr>
        <p:blipFill>
          <a:blip r:embed="rId4"/>
          <a:srcRect/>
          <a:stretch>
            <a:fillRect/>
          </a:stretch>
        </p:blipFill>
        <p:spPr>
          <a:xfrm>
            <a:off x="1947202" y="2702103"/>
            <a:ext cx="5430031" cy="543003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54002" y="1028700"/>
            <a:ext cx="7933998" cy="1108467"/>
          </a:xfrm>
          <a:prstGeom prst="rect">
            <a:avLst/>
          </a:prstGeom>
        </p:spPr>
      </p:pic>
      <p:sp>
        <p:nvSpPr>
          <p:cNvPr id="8" name="TextBox 8"/>
          <p:cNvSpPr txBox="1"/>
          <p:nvPr/>
        </p:nvSpPr>
        <p:spPr>
          <a:xfrm>
            <a:off x="11734800" y="943361"/>
            <a:ext cx="9136637" cy="1193806"/>
          </a:xfrm>
          <a:prstGeom prst="rect">
            <a:avLst/>
          </a:prstGeom>
        </p:spPr>
        <p:txBody>
          <a:bodyPr lIns="0" tIns="0" rIns="0" bIns="0" rtlCol="0" anchor="t">
            <a:spAutoFit/>
          </a:bodyPr>
          <a:lstStyle/>
          <a:p>
            <a:pPr algn="l">
              <a:lnSpc>
                <a:spcPts val="9799"/>
              </a:lnSpc>
            </a:pPr>
            <a:r>
              <a:rPr lang="en-US" sz="6999" dirty="0">
                <a:solidFill>
                  <a:srgbClr val="FFFFFF"/>
                </a:solidFill>
                <a:latin typeface="Fira Sans Medium"/>
              </a:rPr>
              <a:t>Detail</a:t>
            </a:r>
          </a:p>
        </p:txBody>
      </p:sp>
      <p:pic>
        <p:nvPicPr>
          <p:cNvPr id="9" name="Immagine 8" descr="Immagine che contiene testo, grafica vettoriale, clipart">
            <a:extLst>
              <a:ext uri="{FF2B5EF4-FFF2-40B4-BE49-F238E27FC236}">
                <a16:creationId xmlns:a16="http://schemas.microsoft.com/office/drawing/2014/main" id="{F173C4D9-FACE-03DA-3A6A-0A8ACFF89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57A5AFF-A777-8724-D7AC-04FB7F47A5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25576"/>
            <a:ext cx="9585984" cy="1339268"/>
          </a:xfrm>
          <a:prstGeom prst="rect">
            <a:avLst/>
          </a:prstGeom>
        </p:spPr>
      </p:pic>
      <p:sp>
        <p:nvSpPr>
          <p:cNvPr id="3" name="TextBox 3"/>
          <p:cNvSpPr txBox="1"/>
          <p:nvPr/>
        </p:nvSpPr>
        <p:spPr>
          <a:xfrm>
            <a:off x="9677400" y="1152525"/>
            <a:ext cx="7176881" cy="1019175"/>
          </a:xfrm>
          <a:prstGeom prst="rect">
            <a:avLst/>
          </a:prstGeom>
        </p:spPr>
        <p:txBody>
          <a:bodyPr lIns="0" tIns="0" rIns="0" bIns="0" rtlCol="0" anchor="t">
            <a:spAutoFit/>
          </a:bodyPr>
          <a:lstStyle/>
          <a:p>
            <a:pPr algn="l">
              <a:lnSpc>
                <a:spcPts val="8399"/>
              </a:lnSpc>
            </a:pPr>
            <a:r>
              <a:rPr lang="en-US" sz="5999" dirty="0">
                <a:solidFill>
                  <a:srgbClr val="FFFFFF"/>
                </a:solidFill>
                <a:latin typeface="Fira Sans Medium"/>
              </a:rPr>
              <a:t>Discovery</a:t>
            </a:r>
          </a:p>
        </p:txBody>
      </p:sp>
      <p:sp>
        <p:nvSpPr>
          <p:cNvPr id="4" name="TextBox 4"/>
          <p:cNvSpPr txBox="1"/>
          <p:nvPr/>
        </p:nvSpPr>
        <p:spPr>
          <a:xfrm>
            <a:off x="8919893" y="3662347"/>
            <a:ext cx="8339407" cy="5044971"/>
          </a:xfrm>
          <a:prstGeom prst="rect">
            <a:avLst/>
          </a:prstGeom>
        </p:spPr>
        <p:txBody>
          <a:bodyPr lIns="0" tIns="0" rIns="0" bIns="0" rtlCol="0" anchor="t">
            <a:spAutoFit/>
          </a:bodyPr>
          <a:lstStyle/>
          <a:p>
            <a:pPr marL="684246" lvl="1" indent="-342123">
              <a:lnSpc>
                <a:spcPts val="4389"/>
              </a:lnSpc>
              <a:buFont typeface="Arial"/>
              <a:buChar char="•"/>
            </a:pPr>
            <a:r>
              <a:rPr lang="de-DE" sz="3169" dirty="0">
                <a:solidFill>
                  <a:srgbClr val="043296"/>
                </a:solidFill>
                <a:latin typeface="Fira Sans Medium"/>
              </a:rPr>
              <a:t>In diesem Schritt geht es um aktive Recherche; die Schülerinnen und Schüler erforschen mögliche Lösungen sowie das, was bei den bereits vorhandenen Lösungen NICHT funktioniert.  </a:t>
            </a:r>
          </a:p>
          <a:p>
            <a:pPr marL="684246" lvl="1" indent="-342123">
              <a:lnSpc>
                <a:spcPts val="4389"/>
              </a:lnSpc>
              <a:buFont typeface="Arial"/>
              <a:buChar char="•"/>
            </a:pPr>
            <a:r>
              <a:rPr lang="de-DE" sz="3169" dirty="0">
                <a:solidFill>
                  <a:srgbClr val="043296"/>
                </a:solidFill>
                <a:latin typeface="Fira Sans Medium"/>
              </a:rPr>
              <a:t>Der Lehrer kann diese Phase nutzen, um die Lücken zu analysieren, die die Schüler haben, und diese Inhalte explizit zu vermitteln.</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788" y="-38100"/>
            <a:ext cx="9083400" cy="10287000"/>
          </a:xfrm>
          <a:prstGeom prst="rect">
            <a:avLst/>
          </a:prstGeom>
        </p:spPr>
      </p:pic>
      <p:pic>
        <p:nvPicPr>
          <p:cNvPr id="6" name="Picture 6"/>
          <p:cNvPicPr>
            <a:picLocks noChangeAspect="1"/>
          </p:cNvPicPr>
          <p:nvPr/>
        </p:nvPicPr>
        <p:blipFill>
          <a:blip r:embed="rId6"/>
          <a:srcRect/>
          <a:stretch>
            <a:fillRect/>
          </a:stretch>
        </p:blipFill>
        <p:spPr>
          <a:xfrm>
            <a:off x="1028700" y="3274890"/>
            <a:ext cx="5678424" cy="5678424"/>
          </a:xfrm>
          <a:prstGeom prst="rect">
            <a:avLst/>
          </a:prstGeom>
        </p:spPr>
      </p:pic>
      <p:pic>
        <p:nvPicPr>
          <p:cNvPr id="9" name="Immagine 8" descr="Immagine che contiene testo, grafica vettoriale, clipart">
            <a:extLst>
              <a:ext uri="{FF2B5EF4-FFF2-40B4-BE49-F238E27FC236}">
                <a16:creationId xmlns:a16="http://schemas.microsoft.com/office/drawing/2014/main" id="{51367B0A-7FF4-1CFF-8E72-B7BD5E1472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9E53DB8E-60CE-7468-FFF5-82CD5568FB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45151" y="3538865"/>
            <a:ext cx="7597176" cy="4276171"/>
          </a:xfrm>
          <a:prstGeom prst="rect">
            <a:avLst/>
          </a:prstGeom>
        </p:spPr>
        <p:txBody>
          <a:bodyPr lIns="0" tIns="0" rIns="0" bIns="0" rtlCol="0" anchor="t">
            <a:spAutoFit/>
          </a:bodyPr>
          <a:lstStyle/>
          <a:p>
            <a:pPr marL="647700" lvl="1" indent="-323850">
              <a:lnSpc>
                <a:spcPts val="4155"/>
              </a:lnSpc>
              <a:buFont typeface="Arial"/>
              <a:buChar char="•"/>
            </a:pPr>
            <a:r>
              <a:rPr lang="de-DE" sz="3000" dirty="0">
                <a:solidFill>
                  <a:srgbClr val="043296"/>
                </a:solidFill>
                <a:latin typeface="Fira Sans Medium"/>
              </a:rPr>
              <a:t>Nachdem die Schüler ein Problem oder eine Frage und die bereits vorhandenen Lösungen analysiert haben, können sie damit beginnen, ihre eigene Lösung für das Problem zu entwickeln. </a:t>
            </a:r>
          </a:p>
          <a:p>
            <a:pPr marL="647700" lvl="1" indent="-323850">
              <a:lnSpc>
                <a:spcPts val="4155"/>
              </a:lnSpc>
              <a:buFont typeface="Arial"/>
              <a:buChar char="•"/>
            </a:pPr>
            <a:r>
              <a:rPr lang="de-DE" sz="3000" dirty="0">
                <a:solidFill>
                  <a:srgbClr val="043296"/>
                </a:solidFill>
                <a:latin typeface="Fira Sans Medium"/>
              </a:rPr>
              <a:t>Dabei wenden sie die Fähigkeiten, Prozesse und Kenntnisse an, die in der Entdeckungsphase vermittelt wurden.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n-US" sz="5999">
                <a:solidFill>
                  <a:srgbClr val="FFFFFF"/>
                </a:solidFill>
                <a:latin typeface="Fira Sans Medium"/>
              </a:rPr>
              <a:t>Application</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8" y="817920"/>
            <a:ext cx="8653666" cy="9344100"/>
          </a:xfrm>
          <a:prstGeom prst="rect">
            <a:avLst/>
          </a:prstGeom>
        </p:spPr>
      </p:pic>
      <p:pic>
        <p:nvPicPr>
          <p:cNvPr id="6" name="Picture 6"/>
          <p:cNvPicPr>
            <a:picLocks noChangeAspect="1"/>
          </p:cNvPicPr>
          <p:nvPr/>
        </p:nvPicPr>
        <p:blipFill>
          <a:blip r:embed="rId6"/>
          <a:srcRect/>
          <a:stretch>
            <a:fillRect/>
          </a:stretch>
        </p:blipFill>
        <p:spPr>
          <a:xfrm>
            <a:off x="2225474" y="3063960"/>
            <a:ext cx="5430031" cy="5430032"/>
          </a:xfrm>
          <a:prstGeom prst="rect">
            <a:avLst/>
          </a:prstGeom>
        </p:spPr>
      </p:pic>
      <p:pic>
        <p:nvPicPr>
          <p:cNvPr id="9" name="Immagine 8" descr="Immagine che contiene testo, grafica vettoriale, clipart">
            <a:extLst>
              <a:ext uri="{FF2B5EF4-FFF2-40B4-BE49-F238E27FC236}">
                <a16:creationId xmlns:a16="http://schemas.microsoft.com/office/drawing/2014/main" id="{B8354A60-6EEB-3593-03FA-08B7A0213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23A973A-98CA-7F16-17F2-FC2C1D9ABE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3006810"/>
            <a:ext cx="7597176" cy="5891998"/>
          </a:xfrm>
          <a:prstGeom prst="rect">
            <a:avLst/>
          </a:prstGeom>
        </p:spPr>
        <p:txBody>
          <a:bodyPr lIns="0" tIns="0" rIns="0" bIns="0" rtlCol="0" anchor="t">
            <a:spAutoFit/>
          </a:bodyPr>
          <a:lstStyle/>
          <a:p>
            <a:pPr marL="647700" lvl="1" indent="-323850">
              <a:lnSpc>
                <a:spcPts val="4155"/>
              </a:lnSpc>
              <a:buFont typeface="Arial"/>
              <a:buChar char="•"/>
            </a:pPr>
            <a:r>
              <a:rPr lang="de-DE" sz="3000" dirty="0">
                <a:solidFill>
                  <a:srgbClr val="043296"/>
                </a:solidFill>
                <a:latin typeface="Fira Sans Medium"/>
              </a:rPr>
              <a:t>Sobald die Schüler ihre Lösung oder Komposition erstellt haben, ist es an der Zeit, sie zu präsentieren.  </a:t>
            </a:r>
          </a:p>
          <a:p>
            <a:pPr marL="647700" lvl="1" indent="-323850">
              <a:lnSpc>
                <a:spcPts val="4155"/>
              </a:lnSpc>
              <a:buFont typeface="Arial"/>
              <a:buChar char="•"/>
            </a:pPr>
            <a:r>
              <a:rPr lang="de-DE" sz="3000" dirty="0">
                <a:solidFill>
                  <a:srgbClr val="043296"/>
                </a:solidFill>
                <a:latin typeface="Fira Sans Medium"/>
              </a:rPr>
              <a:t>Es ist wichtig, dass die Arbeit für ein Feedback präsentiert wird; es ist auch eine Möglichkeit, die Schüler ihre eigene Perspektive bezüglich der zu untersuchenden Frage oder des Problems ausdrücken zu lassen. </a:t>
            </a:r>
          </a:p>
          <a:p>
            <a:pPr marL="647700" lvl="1" indent="-323850">
              <a:lnSpc>
                <a:spcPts val="4155"/>
              </a:lnSpc>
              <a:buFont typeface="Arial"/>
              <a:buChar char="•"/>
            </a:pPr>
            <a:r>
              <a:rPr lang="de-DE" sz="3000" dirty="0">
                <a:solidFill>
                  <a:srgbClr val="043296"/>
                </a:solidFill>
                <a:latin typeface="Fira Sans Medium"/>
              </a:rPr>
              <a:t>Die Schülerinnen und Schüler lernen so, Anregungen zu geben und anzunehmen.</a:t>
            </a: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n-US" sz="5999">
                <a:solidFill>
                  <a:srgbClr val="FFFFFF"/>
                </a:solidFill>
                <a:latin typeface="Fira Sans Medium"/>
              </a:rPr>
              <a:t>Presentation</a:t>
            </a:r>
          </a:p>
        </p:txBody>
      </p:sp>
      <p:pic>
        <p:nvPicPr>
          <p:cNvPr id="7" name="Picture 7"/>
          <p:cNvPicPr>
            <a:picLocks noChangeAspect="1"/>
          </p:cNvPicPr>
          <p:nvPr/>
        </p:nvPicPr>
        <p:blipFill>
          <a:blip r:embed="rId4"/>
          <a:srcRect/>
          <a:stretch>
            <a:fillRect/>
          </a:stretch>
        </p:blipFill>
        <p:spPr>
          <a:xfrm>
            <a:off x="1902114" y="2428484"/>
            <a:ext cx="5430032"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890" y="792159"/>
            <a:ext cx="8626110" cy="9901268"/>
          </a:xfrm>
          <a:prstGeom prst="rect">
            <a:avLst/>
          </a:prstGeom>
        </p:spPr>
      </p:pic>
      <p:pic>
        <p:nvPicPr>
          <p:cNvPr id="9" name="Immagine 8" descr="Immagine che contiene testo, grafica vettoriale, clipart">
            <a:extLst>
              <a:ext uri="{FF2B5EF4-FFF2-40B4-BE49-F238E27FC236}">
                <a16:creationId xmlns:a16="http://schemas.microsoft.com/office/drawing/2014/main" id="{F0F987C1-7251-448B-2AA7-377066D1B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4CC538A-7E65-F181-A119-0A13A6D9BB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2955116"/>
            <a:ext cx="7597176" cy="4814780"/>
          </a:xfrm>
          <a:prstGeom prst="rect">
            <a:avLst/>
          </a:prstGeom>
        </p:spPr>
        <p:txBody>
          <a:bodyPr lIns="0" tIns="0" rIns="0" bIns="0" rtlCol="0" anchor="t">
            <a:spAutoFit/>
          </a:bodyPr>
          <a:lstStyle/>
          <a:p>
            <a:pPr marL="647700" lvl="1" indent="-323850">
              <a:lnSpc>
                <a:spcPts val="4155"/>
              </a:lnSpc>
              <a:buFont typeface="Arial"/>
              <a:buChar char="•"/>
            </a:pPr>
            <a:r>
              <a:rPr lang="de-DE" sz="3000" dirty="0">
                <a:solidFill>
                  <a:srgbClr val="043296"/>
                </a:solidFill>
                <a:latin typeface="Fira Sans Medium"/>
              </a:rPr>
              <a:t>Dieser Schritt schließt den Prozess ab. Die Schülerinnen und Schüler können über das Feedback, das sie erhalten haben, und über ihren eigenen Kompetenzprozess nachdenken. </a:t>
            </a:r>
          </a:p>
          <a:p>
            <a:pPr marL="647700" lvl="1" indent="-323850">
              <a:lnSpc>
                <a:spcPts val="4155"/>
              </a:lnSpc>
              <a:buFont typeface="Arial"/>
              <a:buChar char="•"/>
            </a:pPr>
            <a:r>
              <a:rPr lang="de-DE" sz="3000" dirty="0">
                <a:solidFill>
                  <a:srgbClr val="043296"/>
                </a:solidFill>
                <a:latin typeface="Fira Sans Medium"/>
              </a:rPr>
              <a:t>Dank dieses Reflexionsmoments können die Schüler ihre Arbeit bei Bedarf überarbeiten und eine noch bessere Lösung erarbeiten.</a:t>
            </a: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n-US" sz="5999">
                <a:solidFill>
                  <a:srgbClr val="FFFFFF"/>
                </a:solidFill>
                <a:latin typeface="Fira Sans Medium"/>
              </a:rPr>
              <a:t>Link</a:t>
            </a:r>
          </a:p>
        </p:txBody>
      </p:sp>
      <p:pic>
        <p:nvPicPr>
          <p:cNvPr id="7" name="Picture 7"/>
          <p:cNvPicPr>
            <a:picLocks noChangeAspect="1"/>
          </p:cNvPicPr>
          <p:nvPr/>
        </p:nvPicPr>
        <p:blipFill>
          <a:blip r:embed="rId4"/>
          <a:srcRect/>
          <a:stretch>
            <a:fillRect/>
          </a:stretch>
        </p:blipFill>
        <p:spPr>
          <a:xfrm>
            <a:off x="2515835" y="3012266"/>
            <a:ext cx="5430031"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42900"/>
            <a:ext cx="8653666" cy="9344100"/>
          </a:xfrm>
          <a:prstGeom prst="rect">
            <a:avLst/>
          </a:prstGeom>
        </p:spPr>
      </p:pic>
      <p:pic>
        <p:nvPicPr>
          <p:cNvPr id="9" name="Immagine 8" descr="Immagine che contiene testo, grafica vettoriale, clipart">
            <a:extLst>
              <a:ext uri="{FF2B5EF4-FFF2-40B4-BE49-F238E27FC236}">
                <a16:creationId xmlns:a16="http://schemas.microsoft.com/office/drawing/2014/main" id="{7CF4C771-5783-CCC1-4B6C-F22EEAB800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FA4CBA2A-0510-A44B-C427-388D9684E3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srcRect t="282" b="282"/>
          <a:stretch>
            <a:fillRect/>
          </a:stretch>
        </p:blipFill>
        <p:spPr>
          <a:xfrm>
            <a:off x="3714004" y="3043767"/>
            <a:ext cx="10859992" cy="4199466"/>
          </a:xfrm>
          <a:prstGeom prst="rect">
            <a:avLst/>
          </a:prstGeom>
        </p:spPr>
      </p:pic>
      <p:pic>
        <p:nvPicPr>
          <p:cNvPr id="6" name="Immagine 5" descr="Immagine che contiene testo, grafica vettoriale, clipart">
            <a:extLst>
              <a:ext uri="{FF2B5EF4-FFF2-40B4-BE49-F238E27FC236}">
                <a16:creationId xmlns:a16="http://schemas.microsoft.com/office/drawing/2014/main" id="{5D19627A-7B30-F266-1F05-373CA74CD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7" name="Immagine 6" descr="Immagine che contiene testo">
            <a:extLst>
              <a:ext uri="{FF2B5EF4-FFF2-40B4-BE49-F238E27FC236}">
                <a16:creationId xmlns:a16="http://schemas.microsoft.com/office/drawing/2014/main" id="{CC3736D9-9D79-2681-DD0F-551440E36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6882356" y="3599043"/>
            <a:ext cx="10643644" cy="2637132"/>
          </a:xfrm>
          <a:prstGeom prst="rect">
            <a:avLst/>
          </a:prstGeom>
        </p:spPr>
        <p:txBody>
          <a:bodyPr wrap="square" lIns="0" tIns="0" rIns="0" bIns="0" rtlCol="0" anchor="t">
            <a:spAutoFit/>
          </a:bodyPr>
          <a:lstStyle/>
          <a:p>
            <a:pPr algn="l">
              <a:lnSpc>
                <a:spcPts val="10640"/>
              </a:lnSpc>
            </a:pPr>
            <a:r>
              <a:rPr lang="de-DE" sz="7600" dirty="0">
                <a:solidFill>
                  <a:srgbClr val="1836B2"/>
                </a:solidFill>
                <a:latin typeface="Fira Sans Medium Bold"/>
              </a:rPr>
              <a:t>Was ist bei STEAM-Unterricht zu beachten?</a:t>
            </a:r>
          </a:p>
        </p:txBody>
      </p:sp>
      <p:pic>
        <p:nvPicPr>
          <p:cNvPr id="6" name="Picture 6"/>
          <p:cNvPicPr>
            <a:picLocks noChangeAspect="1"/>
          </p:cNvPicPr>
          <p:nvPr/>
        </p:nvPicPr>
        <p:blipFill>
          <a:blip r:embed="rId4"/>
          <a:srcRect r="61310"/>
          <a:stretch>
            <a:fillRect/>
          </a:stretch>
        </p:blipFill>
        <p:spPr>
          <a:xfrm>
            <a:off x="2529060" y="873618"/>
            <a:ext cx="4778968" cy="8229600"/>
          </a:xfrm>
          <a:prstGeom prst="rect">
            <a:avLst/>
          </a:prstGeom>
        </p:spPr>
      </p:pic>
      <p:pic>
        <p:nvPicPr>
          <p:cNvPr id="9" name="Immagine 8" descr="Immagine che contiene testo, grafica vettoriale, clipart">
            <a:extLst>
              <a:ext uri="{FF2B5EF4-FFF2-40B4-BE49-F238E27FC236}">
                <a16:creationId xmlns:a16="http://schemas.microsoft.com/office/drawing/2014/main" id="{C893C892-854E-E074-0D30-4199BA54B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DEDEA669-C778-2579-3885-ABA02BD30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8" y="1289542"/>
            <a:ext cx="7660491" cy="1186958"/>
          </a:xfrm>
          <a:prstGeom prst="rect">
            <a:avLst/>
          </a:prstGeom>
        </p:spPr>
        <p:txBody>
          <a:bodyPr wrap="square" lIns="0" tIns="0" rIns="0" bIns="0" rtlCol="0" anchor="t">
            <a:spAutoFit/>
          </a:bodyPr>
          <a:lstStyle/>
          <a:p>
            <a:pPr algn="l">
              <a:lnSpc>
                <a:spcPts val="9799"/>
              </a:lnSpc>
            </a:pPr>
            <a:r>
              <a:rPr lang="en-US" sz="6999" dirty="0">
                <a:solidFill>
                  <a:srgbClr val="FFFFFF"/>
                </a:solidFill>
                <a:latin typeface="Fira Sans Medium"/>
              </a:rPr>
              <a:t>STEAM-</a:t>
            </a:r>
            <a:r>
              <a:rPr lang="en-US" sz="6999" dirty="0" err="1">
                <a:solidFill>
                  <a:srgbClr val="FFFFFF"/>
                </a:solidFill>
                <a:latin typeface="Fira Sans Medium"/>
              </a:rPr>
              <a:t>Unterricht</a:t>
            </a:r>
            <a:endParaRPr lang="en-US" sz="6999" dirty="0">
              <a:solidFill>
                <a:srgbClr val="FFFFFF"/>
              </a:solidFill>
              <a:latin typeface="Fira Sans Medium"/>
            </a:endParaRPr>
          </a:p>
        </p:txBody>
      </p:sp>
      <p:sp>
        <p:nvSpPr>
          <p:cNvPr id="4" name="TextBox 4"/>
          <p:cNvSpPr txBox="1"/>
          <p:nvPr/>
        </p:nvSpPr>
        <p:spPr>
          <a:xfrm>
            <a:off x="7584172" y="3232074"/>
            <a:ext cx="8089878" cy="4627934"/>
          </a:xfrm>
          <a:prstGeom prst="rect">
            <a:avLst/>
          </a:prstGeom>
        </p:spPr>
        <p:txBody>
          <a:bodyPr lIns="0" tIns="0" rIns="0" bIns="0" rtlCol="0" anchor="t">
            <a:spAutoFit/>
          </a:bodyPr>
          <a:lstStyle/>
          <a:p>
            <a:pPr marL="805220" lvl="1" indent="-402610" algn="l">
              <a:lnSpc>
                <a:spcPts val="5165"/>
              </a:lnSpc>
              <a:buFont typeface="Arial"/>
              <a:buChar char="•"/>
            </a:pPr>
            <a:r>
              <a:rPr lang="de-DE" sz="3729" dirty="0">
                <a:solidFill>
                  <a:srgbClr val="1836B2"/>
                </a:solidFill>
                <a:latin typeface="Fira Sans Medium"/>
              </a:rPr>
              <a:t>STEAM-Ergebnisse</a:t>
            </a:r>
          </a:p>
          <a:p>
            <a:pPr marL="805220" lvl="1" indent="-402610" algn="l">
              <a:lnSpc>
                <a:spcPts val="5165"/>
              </a:lnSpc>
              <a:buFont typeface="Arial"/>
              <a:buChar char="•"/>
            </a:pPr>
            <a:r>
              <a:rPr lang="de-DE" sz="3729" dirty="0">
                <a:solidFill>
                  <a:srgbClr val="1836B2"/>
                </a:solidFill>
                <a:latin typeface="Fira Sans Medium"/>
              </a:rPr>
              <a:t>Gezielte Vernetzung</a:t>
            </a:r>
          </a:p>
          <a:p>
            <a:pPr marL="805220" lvl="1" indent="-402610" algn="l">
              <a:lnSpc>
                <a:spcPts val="5165"/>
              </a:lnSpc>
              <a:buFont typeface="Arial"/>
              <a:buChar char="•"/>
            </a:pPr>
            <a:r>
              <a:rPr lang="de-DE" sz="3729" dirty="0">
                <a:solidFill>
                  <a:srgbClr val="1836B2"/>
                </a:solidFill>
                <a:latin typeface="Fira Sans Medium"/>
              </a:rPr>
              <a:t>Problem-basiert</a:t>
            </a:r>
          </a:p>
          <a:p>
            <a:pPr marL="805220" lvl="1" indent="-402610" algn="l">
              <a:lnSpc>
                <a:spcPts val="5165"/>
              </a:lnSpc>
              <a:buFont typeface="Arial"/>
              <a:buChar char="•"/>
            </a:pPr>
            <a:r>
              <a:rPr lang="de-DE" sz="3729" dirty="0">
                <a:solidFill>
                  <a:srgbClr val="1836B2"/>
                </a:solidFill>
                <a:latin typeface="Fira Sans Medium"/>
              </a:rPr>
              <a:t>Integrität</a:t>
            </a:r>
          </a:p>
          <a:p>
            <a:pPr marL="805220" lvl="1" indent="-402610" algn="l">
              <a:lnSpc>
                <a:spcPts val="5165"/>
              </a:lnSpc>
              <a:buFont typeface="Arial"/>
              <a:buChar char="•"/>
            </a:pPr>
            <a:r>
              <a:rPr lang="de-DE" sz="3729" dirty="0">
                <a:solidFill>
                  <a:srgbClr val="1836B2"/>
                </a:solidFill>
                <a:latin typeface="Fira Sans Medium"/>
              </a:rPr>
              <a:t>Fertigkeiten des 21. Jahrhunderts</a:t>
            </a:r>
          </a:p>
          <a:p>
            <a:pPr marL="805220" lvl="1" indent="-402610" algn="l">
              <a:lnSpc>
                <a:spcPts val="5165"/>
              </a:lnSpc>
              <a:buFont typeface="Arial"/>
              <a:buChar char="•"/>
            </a:pPr>
            <a:r>
              <a:rPr lang="de-DE" sz="3729" dirty="0">
                <a:solidFill>
                  <a:srgbClr val="1836B2"/>
                </a:solidFill>
                <a:latin typeface="Fira Sans Medium"/>
              </a:rPr>
              <a:t>Gerechte Beurteilung</a:t>
            </a:r>
          </a:p>
          <a:p>
            <a:pPr marL="805220" lvl="1" indent="-402610" algn="l">
              <a:lnSpc>
                <a:spcPts val="5165"/>
              </a:lnSpc>
              <a:buFont typeface="Arial"/>
              <a:buChar char="•"/>
            </a:pPr>
            <a:r>
              <a:rPr lang="de-DE" sz="3729" dirty="0">
                <a:solidFill>
                  <a:srgbClr val="1836B2"/>
                </a:solidFill>
                <a:latin typeface="Fira Sans Medium"/>
              </a:rPr>
              <a:t>Bedeutung erzeugen</a:t>
            </a:r>
          </a:p>
        </p:txBody>
      </p:sp>
      <p:pic>
        <p:nvPicPr>
          <p:cNvPr id="7" name="Picture 7"/>
          <p:cNvPicPr>
            <a:picLocks noChangeAspect="1"/>
          </p:cNvPicPr>
          <p:nvPr/>
        </p:nvPicPr>
        <p:blipFill>
          <a:blip r:embed="rId4"/>
          <a:srcRect l="1230" r="39174" b="-1"/>
          <a:stretch>
            <a:fillRect/>
          </a:stretch>
        </p:blipFill>
        <p:spPr>
          <a:xfrm>
            <a:off x="708117" y="4269144"/>
            <a:ext cx="5376300" cy="6017856"/>
          </a:xfrm>
          <a:prstGeom prst="rect">
            <a:avLst/>
          </a:prstGeom>
        </p:spPr>
      </p:pic>
      <p:pic>
        <p:nvPicPr>
          <p:cNvPr id="8" name="Immagine 7" descr="Immagine che contiene testo, grafica vettoriale, clipart">
            <a:extLst>
              <a:ext uri="{FF2B5EF4-FFF2-40B4-BE49-F238E27FC236}">
                <a16:creationId xmlns:a16="http://schemas.microsoft.com/office/drawing/2014/main" id="{D25372C6-6550-F531-DA7E-AB0BBF9A7C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F5AF8A9E-7EB3-7AA9-4395-6C7B1689B1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3120074"/>
            <a:ext cx="4652839" cy="76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91879" y="5706143"/>
            <a:ext cx="3960959" cy="3809723"/>
          </a:xfrm>
          <a:prstGeom prst="rect">
            <a:avLst/>
          </a:prstGeom>
        </p:spPr>
      </p:pic>
      <p:sp>
        <p:nvSpPr>
          <p:cNvPr id="7" name="TextBox 7"/>
          <p:cNvSpPr txBox="1"/>
          <p:nvPr/>
        </p:nvSpPr>
        <p:spPr>
          <a:xfrm>
            <a:off x="3605474" y="1036004"/>
            <a:ext cx="11077053" cy="2084070"/>
          </a:xfrm>
          <a:prstGeom prst="rect">
            <a:avLst/>
          </a:prstGeom>
        </p:spPr>
        <p:txBody>
          <a:bodyPr lIns="0" tIns="0" rIns="0" bIns="0" rtlCol="0" anchor="t">
            <a:spAutoFit/>
          </a:bodyPr>
          <a:lstStyle/>
          <a:p>
            <a:pPr algn="ctr">
              <a:lnSpc>
                <a:spcPts val="8189"/>
              </a:lnSpc>
            </a:pPr>
            <a:r>
              <a:rPr lang="en-US" sz="6999" spc="209" dirty="0">
                <a:solidFill>
                  <a:srgbClr val="1836B2"/>
                </a:solidFill>
                <a:latin typeface="Fira Sans Medium Bold"/>
              </a:rPr>
              <a:t>STEAM-</a:t>
            </a:r>
            <a:r>
              <a:rPr lang="en-US" sz="6999" spc="209" dirty="0" err="1">
                <a:solidFill>
                  <a:srgbClr val="1836B2"/>
                </a:solidFill>
                <a:latin typeface="Fira Sans Medium Bold"/>
              </a:rPr>
              <a:t>Ergebnisse</a:t>
            </a:r>
            <a:endParaRPr lang="en-US" sz="6999" spc="209" dirty="0">
              <a:solidFill>
                <a:srgbClr val="1836B2"/>
              </a:solidFill>
              <a:latin typeface="Fira Sans Medium Bold"/>
            </a:endParaRPr>
          </a:p>
          <a:p>
            <a:pPr algn="ctr">
              <a:lnSpc>
                <a:spcPts val="8189"/>
              </a:lnSpc>
            </a:pPr>
            <a:r>
              <a:rPr lang="en-US" sz="6999" spc="209" dirty="0" err="1">
                <a:solidFill>
                  <a:srgbClr val="1836B2"/>
                </a:solidFill>
                <a:latin typeface="Fira Sans Medium Bold"/>
              </a:rPr>
              <a:t>Gezielte</a:t>
            </a:r>
            <a:r>
              <a:rPr lang="en-US" sz="6999" spc="209" dirty="0">
                <a:solidFill>
                  <a:srgbClr val="1836B2"/>
                </a:solidFill>
                <a:latin typeface="Fira Sans Medium Bold"/>
              </a:rPr>
              <a:t> </a:t>
            </a:r>
            <a:r>
              <a:rPr lang="en-US" sz="6999" spc="209" dirty="0" err="1">
                <a:solidFill>
                  <a:srgbClr val="1836B2"/>
                </a:solidFill>
                <a:latin typeface="Fira Sans Medium Bold"/>
              </a:rPr>
              <a:t>Vernetzung</a:t>
            </a:r>
            <a:endParaRPr lang="en-US" sz="6999" spc="209" dirty="0">
              <a:solidFill>
                <a:srgbClr val="1836B2"/>
              </a:solidFill>
              <a:latin typeface="Fira Sans Medium Bold"/>
            </a:endParaRPr>
          </a:p>
        </p:txBody>
      </p:sp>
      <p:sp>
        <p:nvSpPr>
          <p:cNvPr id="8" name="TextBox 8"/>
          <p:cNvSpPr txBox="1"/>
          <p:nvPr/>
        </p:nvSpPr>
        <p:spPr>
          <a:xfrm>
            <a:off x="3496121" y="4157653"/>
            <a:ext cx="11295758" cy="3737562"/>
          </a:xfrm>
          <a:prstGeom prst="rect">
            <a:avLst/>
          </a:prstGeom>
        </p:spPr>
        <p:txBody>
          <a:bodyPr lIns="0" tIns="0" rIns="0" bIns="0" rtlCol="0" anchor="t">
            <a:spAutoFit/>
          </a:bodyPr>
          <a:lstStyle/>
          <a:p>
            <a:pPr algn="just">
              <a:lnSpc>
                <a:spcPts val="4155"/>
              </a:lnSpc>
            </a:pPr>
            <a:r>
              <a:rPr lang="de-DE" sz="3000" dirty="0">
                <a:solidFill>
                  <a:srgbClr val="043296"/>
                </a:solidFill>
                <a:latin typeface="Fira Sans Medium"/>
              </a:rPr>
              <a:t>Die besten STEAM-Lektionen sollten absichtlich mindestens 2 aufeinander abgestimmte Lernstandards miteinander verbinden. Diese Standards sollten bewusst in Inhaltsbereichen und Themen ausgewählt werden, die zusammen einen Sinn ergeben. </a:t>
            </a:r>
          </a:p>
          <a:p>
            <a:pPr algn="just">
              <a:lnSpc>
                <a:spcPts val="4155"/>
              </a:lnSpc>
            </a:pPr>
            <a:r>
              <a:rPr lang="de-DE" sz="3000" dirty="0">
                <a:solidFill>
                  <a:srgbClr val="043296"/>
                </a:solidFill>
                <a:latin typeface="Fira Sans Medium"/>
              </a:rPr>
              <a:t>Darüber hinaus sollten die Lernergebnisse, die sich aus dieser Lernerfahrung ergeben, dem STEAM-Bereich angehören.</a:t>
            </a:r>
          </a:p>
          <a:p>
            <a:pPr algn="just">
              <a:lnSpc>
                <a:spcPts val="4155"/>
              </a:lnSpc>
            </a:pPr>
            <a:endParaRPr lang="en-US" sz="3000" dirty="0">
              <a:solidFill>
                <a:srgbClr val="043296"/>
              </a:solidFill>
              <a:latin typeface="Fira Sans Medium"/>
            </a:endParaRPr>
          </a:p>
        </p:txBody>
      </p:sp>
      <p:pic>
        <p:nvPicPr>
          <p:cNvPr id="9" name="Immagine 8" descr="Immagine che contiene testo, grafica vettoriale, clipart">
            <a:extLst>
              <a:ext uri="{FF2B5EF4-FFF2-40B4-BE49-F238E27FC236}">
                <a16:creationId xmlns:a16="http://schemas.microsoft.com/office/drawing/2014/main" id="{9AACC96A-B772-4113-9AB7-B45C4CFF98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97FBE2F-AFCB-1103-3EA0-586EB8488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3605474" y="3297768"/>
            <a:ext cx="11295758" cy="4814780"/>
          </a:xfrm>
          <a:prstGeom prst="rect">
            <a:avLst/>
          </a:prstGeom>
        </p:spPr>
        <p:txBody>
          <a:bodyPr lIns="0" tIns="0" rIns="0" bIns="0" rtlCol="0" anchor="t">
            <a:spAutoFit/>
          </a:bodyPr>
          <a:lstStyle/>
          <a:p>
            <a:pPr marL="647700" lvl="1" indent="-323850" algn="just">
              <a:lnSpc>
                <a:spcPts val="4155"/>
              </a:lnSpc>
              <a:buFont typeface="Arial"/>
              <a:buChar char="•"/>
            </a:pPr>
            <a:r>
              <a:rPr lang="de-DE" sz="3000" dirty="0">
                <a:solidFill>
                  <a:srgbClr val="043296"/>
                </a:solidFill>
                <a:latin typeface="Fira Sans Medium"/>
              </a:rPr>
              <a:t>Jeder gute STEAM-Unterricht basiert auf Untersuchung, Problemlösung und prozessorientiertem Lernen.  </a:t>
            </a:r>
          </a:p>
          <a:p>
            <a:pPr marL="647700" lvl="1" indent="-323850" algn="just">
              <a:lnSpc>
                <a:spcPts val="4155"/>
              </a:lnSpc>
              <a:buFont typeface="Arial"/>
              <a:buChar char="•"/>
            </a:pPr>
            <a:r>
              <a:rPr lang="de-DE" sz="3000" dirty="0">
                <a:solidFill>
                  <a:srgbClr val="043296"/>
                </a:solidFill>
                <a:latin typeface="Fira Sans Medium"/>
              </a:rPr>
              <a:t>Achten Sie bei der Planung Ihres STEAM-Unterrichts genau auf die grundlegende Frage und den Prozess, der ihre Erkundung begleitet.</a:t>
            </a:r>
          </a:p>
          <a:p>
            <a:pPr marL="647700" lvl="1" indent="-323850" algn="just">
              <a:lnSpc>
                <a:spcPts val="4155"/>
              </a:lnSpc>
              <a:buFont typeface="Arial"/>
              <a:buChar char="•"/>
            </a:pPr>
            <a:r>
              <a:rPr lang="de-DE" sz="3000" dirty="0">
                <a:solidFill>
                  <a:srgbClr val="043296"/>
                </a:solidFill>
                <a:latin typeface="Fira Sans Medium"/>
              </a:rPr>
              <a:t>Fragen Sie sich: Welche Probleme werden untersucht und gelöst? Wie werden beide Inhalte genutzt, um die Probleme zu untersuchen? Warum ist der Prozess wichtig für die gestellte Frage?</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106" y="6885058"/>
            <a:ext cx="2511367" cy="2373242"/>
          </a:xfrm>
          <a:prstGeom prst="rect">
            <a:avLst/>
          </a:prstGeom>
        </p:spPr>
      </p:pic>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a:solidFill>
                  <a:srgbClr val="1836B2"/>
                </a:solidFill>
                <a:latin typeface="Fira Sans Medium Bold"/>
              </a:rPr>
              <a:t>Problem-</a:t>
            </a:r>
            <a:r>
              <a:rPr lang="en-US" sz="6999" spc="209" dirty="0" err="1">
                <a:solidFill>
                  <a:srgbClr val="1836B2"/>
                </a:solidFill>
                <a:latin typeface="Fira Sans Medium Bold"/>
              </a:rPr>
              <a:t>basiert</a:t>
            </a:r>
            <a:endParaRPr lang="en-US" sz="6999" spc="209" dirty="0">
              <a:solidFill>
                <a:srgbClr val="1836B2"/>
              </a:solidFill>
              <a:latin typeface="Fira Sans Medium Bold"/>
            </a:endParaRPr>
          </a:p>
        </p:txBody>
      </p:sp>
      <p:pic>
        <p:nvPicPr>
          <p:cNvPr id="9" name="Immagine 8" descr="Immagine che contiene testo, grafica vettoriale, clipart">
            <a:extLst>
              <a:ext uri="{FF2B5EF4-FFF2-40B4-BE49-F238E27FC236}">
                <a16:creationId xmlns:a16="http://schemas.microsoft.com/office/drawing/2014/main" id="{775BC09C-3E33-B5F3-F375-EFD8D2E6C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86F451FC-C2E0-8309-EAF0-4D6977749A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2087007" y="3242701"/>
            <a:ext cx="14000594" cy="5891998"/>
          </a:xfrm>
          <a:prstGeom prst="rect">
            <a:avLst/>
          </a:prstGeom>
        </p:spPr>
        <p:txBody>
          <a:bodyPr lIns="0" tIns="0" rIns="0" bIns="0" rtlCol="0" anchor="t">
            <a:spAutoFit/>
          </a:bodyPr>
          <a:lstStyle/>
          <a:p>
            <a:pPr marL="647700" lvl="1" indent="-323850" algn="just">
              <a:lnSpc>
                <a:spcPts val="4155"/>
              </a:lnSpc>
              <a:buFont typeface="Arial"/>
              <a:buChar char="•"/>
            </a:pPr>
            <a:r>
              <a:rPr lang="de-DE" sz="3000" dirty="0">
                <a:solidFill>
                  <a:srgbClr val="043296"/>
                </a:solidFill>
                <a:latin typeface="Fira Sans Medium"/>
              </a:rPr>
              <a:t>In einem STEAM-Unterricht müssen die künstlerischen Inhalte gezielt ausgewählt werden, und sie sollten mit Integrität unterrichtet werden und nicht im Dienste der anderen Inhalte stehen.   </a:t>
            </a:r>
          </a:p>
          <a:p>
            <a:pPr marL="647700" lvl="1" indent="-323850" algn="just">
              <a:lnSpc>
                <a:spcPts val="4155"/>
              </a:lnSpc>
              <a:buFont typeface="Arial"/>
              <a:buChar char="•"/>
            </a:pPr>
            <a:r>
              <a:rPr lang="de-DE" sz="3000" dirty="0">
                <a:solidFill>
                  <a:srgbClr val="043296"/>
                </a:solidFill>
                <a:latin typeface="Fira Sans Medium"/>
              </a:rPr>
              <a:t>Eine Unterrichtsstunde, in der die SchülerInnen am Ende der Stunde eine Bastelarbeit anfertigen, kann nicht als "STEAM" bezeichnet werden, und das Hinzufügen von Farbe, Klebeband und Klebstoff macht sie nicht zu einer STEAM-Stunde.  </a:t>
            </a:r>
          </a:p>
          <a:p>
            <a:pPr marL="647700" lvl="1" indent="-323850" algn="just">
              <a:lnSpc>
                <a:spcPts val="4155"/>
              </a:lnSpc>
              <a:buFont typeface="Arial"/>
              <a:buChar char="•"/>
            </a:pPr>
            <a:r>
              <a:rPr lang="de-DE" sz="3000" dirty="0">
                <a:solidFill>
                  <a:srgbClr val="043296"/>
                </a:solidFill>
                <a:latin typeface="Fira Sans Medium"/>
              </a:rPr>
              <a:t> Eine STEAM-Stunde sollte die Kunststandards durch die Anwendung von Fähigkeiten, die die Schüler während der Kunststunden gelernt haben, aktiv vermitteln.</a:t>
            </a: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7" name="TextBox 7"/>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a:solidFill>
                  <a:srgbClr val="1836B2"/>
                </a:solidFill>
                <a:latin typeface="Fira Sans Medium Bold"/>
              </a:rPr>
              <a:t>INTEGRITÄT</a:t>
            </a:r>
          </a:p>
        </p:txBody>
      </p:sp>
      <p:pic>
        <p:nvPicPr>
          <p:cNvPr id="8" name="Immagine 7" descr="Immagine che contiene testo, grafica vettoriale, clipart">
            <a:extLst>
              <a:ext uri="{FF2B5EF4-FFF2-40B4-BE49-F238E27FC236}">
                <a16:creationId xmlns:a16="http://schemas.microsoft.com/office/drawing/2014/main" id="{15D38345-692B-AA62-9B19-2B350EC6D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E088B1A4-7DF0-05A6-BDA0-60336F59B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1291" y="1012736"/>
            <a:ext cx="10952668" cy="8238740"/>
            <a:chOff x="0" y="0"/>
            <a:chExt cx="14603557" cy="10984986"/>
          </a:xfrm>
        </p:grpSpPr>
        <p:sp>
          <p:nvSpPr>
            <p:cNvPr id="3" name="Freeform 3"/>
            <p:cNvSpPr/>
            <p:nvPr/>
          </p:nvSpPr>
          <p:spPr>
            <a:xfrm>
              <a:off x="0" y="0"/>
              <a:ext cx="14603563" cy="10984992"/>
            </a:xfrm>
            <a:custGeom>
              <a:avLst/>
              <a:gdLst/>
              <a:ahLst/>
              <a:cxnLst/>
              <a:rect l="l" t="t" r="r" b="b"/>
              <a:pathLst>
                <a:path w="14603563" h="10984992">
                  <a:moveTo>
                    <a:pt x="7301783" y="0"/>
                  </a:moveTo>
                  <a:cubicBezTo>
                    <a:pt x="11334410" y="0"/>
                    <a:pt x="14603563" y="2459101"/>
                    <a:pt x="14603563" y="5492496"/>
                  </a:cubicBezTo>
                  <a:cubicBezTo>
                    <a:pt x="14603563" y="8525891"/>
                    <a:pt x="11334410" y="10984992"/>
                    <a:pt x="7301783" y="10984992"/>
                  </a:cubicBezTo>
                  <a:cubicBezTo>
                    <a:pt x="3269155" y="10984992"/>
                    <a:pt x="0" y="8525891"/>
                    <a:pt x="0" y="5492496"/>
                  </a:cubicBezTo>
                  <a:cubicBezTo>
                    <a:pt x="0" y="2459101"/>
                    <a:pt x="3269155" y="0"/>
                    <a:pt x="7301783" y="0"/>
                  </a:cubicBezTo>
                  <a:close/>
                </a:path>
              </a:pathLst>
            </a:custGeom>
            <a:solidFill>
              <a:srgbClr val="EFE2F8">
                <a:alpha val="19608"/>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5" name="TextBox 5"/>
          <p:cNvSpPr txBox="1"/>
          <p:nvPr/>
        </p:nvSpPr>
        <p:spPr>
          <a:xfrm>
            <a:off x="5723113" y="3303387"/>
            <a:ext cx="7849023" cy="6430607"/>
          </a:xfrm>
          <a:prstGeom prst="rect">
            <a:avLst/>
          </a:prstGeom>
        </p:spPr>
        <p:txBody>
          <a:bodyPr lIns="0" tIns="0" rIns="0" bIns="0" rtlCol="0" anchor="t">
            <a:spAutoFit/>
          </a:bodyPr>
          <a:lstStyle/>
          <a:p>
            <a:pPr marL="647700" lvl="1" indent="-323850" algn="just">
              <a:lnSpc>
                <a:spcPts val="4155"/>
              </a:lnSpc>
              <a:buFont typeface="Arial"/>
              <a:buChar char="•"/>
            </a:pPr>
            <a:r>
              <a:rPr lang="de-DE" sz="3000" dirty="0">
                <a:solidFill>
                  <a:srgbClr val="043296"/>
                </a:solidFill>
                <a:latin typeface="Fira Sans Medium"/>
              </a:rPr>
              <a:t>Zusammenarbeit, Kreativität, kritisches Denken und Kommunikation lassen sich leicht in jeden guten STEAM-Unterricht einbinden.</a:t>
            </a:r>
          </a:p>
          <a:p>
            <a:pPr marL="647700" lvl="1" indent="-323850" algn="just">
              <a:lnSpc>
                <a:spcPts val="4155"/>
              </a:lnSpc>
              <a:buFont typeface="Arial"/>
              <a:buChar char="•"/>
            </a:pPr>
            <a:r>
              <a:rPr lang="de-DE" sz="3000" dirty="0">
                <a:solidFill>
                  <a:srgbClr val="043296"/>
                </a:solidFill>
                <a:latin typeface="Fira Sans Medium"/>
              </a:rPr>
              <a:t>Die Schülerinnen und Schüler sind aktiv in den Lernprozess eingebunden, arbeiten in Gruppen zusammen, entwickeln originelle Lösungen und Kompositionen und erforschen Fragen aus verschiedenen Perspektiven.</a:t>
            </a: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9" name="TextBox 9"/>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a:solidFill>
                  <a:srgbClr val="1836B2"/>
                </a:solidFill>
                <a:latin typeface="Fira Sans Medium Bold"/>
              </a:rPr>
              <a:t>21st CENTURY SKILLS</a:t>
            </a:r>
          </a:p>
        </p:txBody>
      </p:sp>
      <p:pic>
        <p:nvPicPr>
          <p:cNvPr id="10" name="Immagine 9" descr="Immagine che contiene testo, grafica vettoriale, clipart">
            <a:extLst>
              <a:ext uri="{FF2B5EF4-FFF2-40B4-BE49-F238E27FC236}">
                <a16:creationId xmlns:a16="http://schemas.microsoft.com/office/drawing/2014/main" id="{C066B6C9-6235-903A-E83F-7AD2277F0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51351A47-3DEC-8F52-6D42-B601F946F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6536936" y="3509235"/>
            <a:ext cx="9866186" cy="4183646"/>
          </a:xfrm>
          <a:prstGeom prst="rect">
            <a:avLst/>
          </a:prstGeom>
        </p:spPr>
        <p:txBody>
          <a:bodyPr lIns="0" tIns="0" rIns="0" bIns="0" rtlCol="0" anchor="t">
            <a:spAutoFit/>
          </a:bodyPr>
          <a:lstStyle/>
          <a:p>
            <a:pPr marL="732180" lvl="1" indent="-366090" algn="just">
              <a:lnSpc>
                <a:spcPts val="4696"/>
              </a:lnSpc>
              <a:buFont typeface="Arial"/>
              <a:buChar char="•"/>
            </a:pPr>
            <a:r>
              <a:rPr lang="de-DE" sz="3391" spc="-132" dirty="0">
                <a:solidFill>
                  <a:srgbClr val="043296"/>
                </a:solidFill>
                <a:latin typeface="Fira Sans Medium"/>
              </a:rPr>
              <a:t>Schließlich erfordert ein echter STEAM-Unterricht eine Bewertung der ausgewählten und unterrichteten Inhalte und Kunststandards.  </a:t>
            </a:r>
          </a:p>
          <a:p>
            <a:pPr marL="732180" lvl="1" indent="-366090" algn="just">
              <a:lnSpc>
                <a:spcPts val="4696"/>
              </a:lnSpc>
              <a:buFont typeface="Arial"/>
              <a:buChar char="•"/>
            </a:pPr>
            <a:r>
              <a:rPr lang="de-DE" sz="3391" spc="-132" dirty="0">
                <a:solidFill>
                  <a:srgbClr val="043296"/>
                </a:solidFill>
                <a:latin typeface="Fira Sans Medium"/>
              </a:rPr>
              <a:t>Denken Sie daran, dass Bewertung nicht gleichbedeutend mit Evaluation ist. Bewertung ist eine Messung des Wachstums, nicht nur eine abschließende Beurteilung. </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60846" y="4792299"/>
            <a:ext cx="2489255" cy="2572873"/>
          </a:xfrm>
          <a:prstGeom prst="rect">
            <a:avLst/>
          </a:prstGeom>
        </p:spPr>
      </p:pic>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a:solidFill>
                  <a:srgbClr val="1836B2"/>
                </a:solidFill>
                <a:latin typeface="Fira Sans Medium Bold"/>
              </a:rPr>
              <a:t>GERECHTE BEURTEILUNG</a:t>
            </a:r>
          </a:p>
        </p:txBody>
      </p:sp>
      <p:pic>
        <p:nvPicPr>
          <p:cNvPr id="9" name="Immagine 8" descr="Immagine che contiene testo, grafica vettoriale, clipart">
            <a:extLst>
              <a:ext uri="{FF2B5EF4-FFF2-40B4-BE49-F238E27FC236}">
                <a16:creationId xmlns:a16="http://schemas.microsoft.com/office/drawing/2014/main" id="{BA78FFE2-7462-5064-ECF9-1779E21593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0732F63C-CE9A-E7E6-1591-57A7B6642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pic>
        <p:nvPicPr>
          <p:cNvPr id="3" name="Picture 3"/>
          <p:cNvPicPr>
            <a:picLocks noChangeAspect="1"/>
          </p:cNvPicPr>
          <p:nvPr/>
        </p:nvPicPr>
        <p:blipFill>
          <a:blip r:embed="rId4"/>
          <a:srcRect/>
          <a:stretch>
            <a:fillRect/>
          </a:stretch>
        </p:blipFill>
        <p:spPr>
          <a:xfrm>
            <a:off x="12131993" y="6091784"/>
            <a:ext cx="5474074" cy="364025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1152" y="9515866"/>
            <a:ext cx="16924915" cy="771134"/>
          </a:xfrm>
          <a:prstGeom prst="rect">
            <a:avLst/>
          </a:prstGeom>
        </p:spPr>
      </p:pic>
      <p:sp>
        <p:nvSpPr>
          <p:cNvPr id="7" name="TextBox 7"/>
          <p:cNvSpPr txBox="1"/>
          <p:nvPr/>
        </p:nvSpPr>
        <p:spPr>
          <a:xfrm>
            <a:off x="3099098" y="3187286"/>
            <a:ext cx="12089023" cy="5991833"/>
          </a:xfrm>
          <a:prstGeom prst="rect">
            <a:avLst/>
          </a:prstGeom>
        </p:spPr>
        <p:txBody>
          <a:bodyPr lIns="0" tIns="0" rIns="0" bIns="0" rtlCol="0" anchor="t">
            <a:spAutoFit/>
          </a:bodyPr>
          <a:lstStyle/>
          <a:p>
            <a:pPr marL="732180" lvl="1" indent="-366090">
              <a:lnSpc>
                <a:spcPts val="4696"/>
              </a:lnSpc>
              <a:buFont typeface="Arial"/>
              <a:buChar char="•"/>
            </a:pPr>
            <a:r>
              <a:rPr lang="de-DE" sz="3391" spc="-132" dirty="0">
                <a:solidFill>
                  <a:srgbClr val="043296"/>
                </a:solidFill>
                <a:latin typeface="Fira Sans Medium"/>
              </a:rPr>
              <a:t>Die Verbindung zwischen den unterrichteten Inhalten und ihren realen Anwendungen ist ein Weg für die Schüler, zu verstehen, dass das, was sie im STEAM-Klassenzimmer tun, von Bedeutung ist.  </a:t>
            </a:r>
          </a:p>
          <a:p>
            <a:pPr marL="732180" lvl="1" indent="-366090">
              <a:lnSpc>
                <a:spcPts val="4696"/>
              </a:lnSpc>
              <a:buFont typeface="Arial"/>
              <a:buChar char="•"/>
            </a:pPr>
            <a:r>
              <a:rPr lang="de-DE" sz="3391" spc="-132" dirty="0">
                <a:solidFill>
                  <a:srgbClr val="043296"/>
                </a:solidFill>
                <a:latin typeface="Fira Sans Medium"/>
              </a:rPr>
              <a:t>Die Schüler sollten wissen, dass das, was sie erschaffen und anwenden, reale Möglichkeiten und Chancen für die Welt bietet.</a:t>
            </a: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p:txBody>
      </p:sp>
      <p:sp>
        <p:nvSpPr>
          <p:cNvPr id="8" name="TextBox 8"/>
          <p:cNvSpPr txBox="1"/>
          <p:nvPr/>
        </p:nvSpPr>
        <p:spPr>
          <a:xfrm>
            <a:off x="2411946" y="1595761"/>
            <a:ext cx="13463326" cy="1051570"/>
          </a:xfrm>
          <a:prstGeom prst="rect">
            <a:avLst/>
          </a:prstGeom>
        </p:spPr>
        <p:txBody>
          <a:bodyPr wrap="square" lIns="0" tIns="0" rIns="0" bIns="0" rtlCol="0" anchor="t">
            <a:spAutoFit/>
          </a:bodyPr>
          <a:lstStyle/>
          <a:p>
            <a:pPr algn="ctr">
              <a:lnSpc>
                <a:spcPts val="8189"/>
              </a:lnSpc>
            </a:pPr>
            <a:r>
              <a:rPr lang="en-US" sz="6999" spc="209" dirty="0">
                <a:solidFill>
                  <a:srgbClr val="1836B2"/>
                </a:solidFill>
                <a:latin typeface="Fira Sans Medium"/>
              </a:rPr>
              <a:t>Bonus: BEDEUTUNG ERZEUGEN</a:t>
            </a:r>
          </a:p>
        </p:txBody>
      </p:sp>
      <p:pic>
        <p:nvPicPr>
          <p:cNvPr id="9" name="Immagine 8" descr="Immagine che contiene testo, grafica vettoriale, clipart">
            <a:extLst>
              <a:ext uri="{FF2B5EF4-FFF2-40B4-BE49-F238E27FC236}">
                <a16:creationId xmlns:a16="http://schemas.microsoft.com/office/drawing/2014/main" id="{10683F1C-02E0-8BB5-5AF7-CBCEC690E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AFD6499-CAFC-511B-EDE9-32DE60DA5D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grpSp>
        <p:nvGrpSpPr>
          <p:cNvPr id="5" name="Group 5"/>
          <p:cNvGrpSpPr/>
          <p:nvPr/>
        </p:nvGrpSpPr>
        <p:grpSpPr>
          <a:xfrm>
            <a:off x="8110127" y="3367063"/>
            <a:ext cx="8064819" cy="689837"/>
            <a:chOff x="0" y="300611"/>
            <a:chExt cx="10753092" cy="919783"/>
          </a:xfrm>
        </p:grpSpPr>
        <p:grpSp>
          <p:nvGrpSpPr>
            <p:cNvPr id="6" name="Group 6"/>
            <p:cNvGrpSpPr/>
            <p:nvPr/>
          </p:nvGrpSpPr>
          <p:grpSpPr>
            <a:xfrm>
              <a:off x="0" y="300611"/>
              <a:ext cx="10354669" cy="919783"/>
              <a:chOff x="0" y="0"/>
              <a:chExt cx="19236266" cy="1708715"/>
            </a:xfrm>
          </p:grpSpPr>
          <p:sp>
            <p:nvSpPr>
              <p:cNvPr id="7" name="Freeform 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8" name="TextBox 8"/>
            <p:cNvSpPr txBox="1"/>
            <p:nvPr/>
          </p:nvSpPr>
          <p:spPr>
            <a:xfrm>
              <a:off x="2876539" y="466339"/>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Über</a:t>
              </a:r>
              <a:r>
                <a:rPr lang="en-US" sz="3000" dirty="0">
                  <a:solidFill>
                    <a:srgbClr val="1836B2"/>
                  </a:solidFill>
                  <a:latin typeface="Fira Sans Medium"/>
                </a:rPr>
                <a:t> den </a:t>
              </a:r>
              <a:r>
                <a:rPr lang="en-US" sz="3000" dirty="0" err="1">
                  <a:solidFill>
                    <a:srgbClr val="1836B2"/>
                  </a:solidFill>
                  <a:latin typeface="Fira Sans Medium"/>
                </a:rPr>
                <a:t>Tellerrand</a:t>
              </a:r>
              <a:r>
                <a:rPr lang="en-US" sz="3000" dirty="0">
                  <a:solidFill>
                    <a:srgbClr val="1836B2"/>
                  </a:solidFill>
                  <a:latin typeface="Fira Sans Medium"/>
                </a:rPr>
                <a:t> </a:t>
              </a:r>
              <a:r>
                <a:rPr lang="en-US" sz="3000" dirty="0" err="1">
                  <a:solidFill>
                    <a:srgbClr val="1836B2"/>
                  </a:solidFill>
                  <a:latin typeface="Fira Sans Medium"/>
                </a:rPr>
                <a:t>blicken</a:t>
              </a:r>
              <a:endParaRPr lang="en-US" sz="3000" dirty="0">
                <a:solidFill>
                  <a:srgbClr val="1836B2"/>
                </a:solidFill>
                <a:latin typeface="Fira Sans Medium"/>
              </a:endParaRPr>
            </a:p>
          </p:txBody>
        </p:sp>
      </p:grpSp>
      <p:grpSp>
        <p:nvGrpSpPr>
          <p:cNvPr id="9" name="Group 9"/>
          <p:cNvGrpSpPr/>
          <p:nvPr/>
        </p:nvGrpSpPr>
        <p:grpSpPr>
          <a:xfrm>
            <a:off x="8110127" y="4368010"/>
            <a:ext cx="8082632" cy="689837"/>
            <a:chOff x="0" y="300611"/>
            <a:chExt cx="10776842" cy="919783"/>
          </a:xfrm>
        </p:grpSpPr>
        <p:grpSp>
          <p:nvGrpSpPr>
            <p:cNvPr id="10" name="Group 10"/>
            <p:cNvGrpSpPr/>
            <p:nvPr/>
          </p:nvGrpSpPr>
          <p:grpSpPr>
            <a:xfrm>
              <a:off x="0" y="300611"/>
              <a:ext cx="10354669" cy="919783"/>
              <a:chOff x="0" y="0"/>
              <a:chExt cx="19236266" cy="1708715"/>
            </a:xfrm>
          </p:grpSpPr>
          <p:sp>
            <p:nvSpPr>
              <p:cNvPr id="11" name="Freeform 11"/>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2" name="TextBox 12"/>
            <p:cNvSpPr txBox="1"/>
            <p:nvPr/>
          </p:nvSpPr>
          <p:spPr>
            <a:xfrm>
              <a:off x="2900289" y="448933"/>
              <a:ext cx="7876553" cy="674544"/>
            </a:xfrm>
            <a:prstGeom prst="rect">
              <a:avLst/>
            </a:prstGeom>
          </p:spPr>
          <p:txBody>
            <a:bodyPr lIns="0" tIns="0" rIns="0" bIns="0" rtlCol="0" anchor="t">
              <a:spAutoFit/>
            </a:bodyPr>
            <a:lstStyle/>
            <a:p>
              <a:pPr algn="just">
                <a:lnSpc>
                  <a:spcPts val="4155"/>
                </a:lnSpc>
              </a:pPr>
              <a:r>
                <a:rPr lang="en-US" sz="3000" dirty="0">
                  <a:solidFill>
                    <a:srgbClr val="1836B2"/>
                  </a:solidFill>
                  <a:latin typeface="Fira Sans Medium"/>
                </a:rPr>
                <a:t>Motivation </a:t>
              </a:r>
              <a:r>
                <a:rPr lang="en-US" sz="3000" dirty="0" err="1">
                  <a:solidFill>
                    <a:srgbClr val="1836B2"/>
                  </a:solidFill>
                  <a:latin typeface="Fira Sans Medium"/>
                </a:rPr>
                <a:t>steigern</a:t>
              </a:r>
              <a:endParaRPr lang="en-US" sz="3000" dirty="0">
                <a:solidFill>
                  <a:srgbClr val="1836B2"/>
                </a:solidFill>
                <a:latin typeface="Fira Sans Medium"/>
              </a:endParaRPr>
            </a:p>
          </p:txBody>
        </p:sp>
      </p:grpSp>
      <p:grpSp>
        <p:nvGrpSpPr>
          <p:cNvPr id="13" name="Group 13"/>
          <p:cNvGrpSpPr/>
          <p:nvPr/>
        </p:nvGrpSpPr>
        <p:grpSpPr>
          <a:xfrm>
            <a:off x="8197472" y="7370998"/>
            <a:ext cx="7977474" cy="689837"/>
            <a:chOff x="0" y="300611"/>
            <a:chExt cx="10636632" cy="919783"/>
          </a:xfrm>
        </p:grpSpPr>
        <p:grpSp>
          <p:nvGrpSpPr>
            <p:cNvPr id="14" name="Group 14"/>
            <p:cNvGrpSpPr/>
            <p:nvPr/>
          </p:nvGrpSpPr>
          <p:grpSpPr>
            <a:xfrm>
              <a:off x="0" y="300611"/>
              <a:ext cx="10354669" cy="919783"/>
              <a:chOff x="0" y="0"/>
              <a:chExt cx="19236266" cy="1708715"/>
            </a:xfrm>
          </p:grpSpPr>
          <p:sp>
            <p:nvSpPr>
              <p:cNvPr id="15" name="Freeform 15"/>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6" name="TextBox 16"/>
            <p:cNvSpPr txBox="1"/>
            <p:nvPr/>
          </p:nvSpPr>
          <p:spPr>
            <a:xfrm>
              <a:off x="2760079" y="418221"/>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Neugierde</a:t>
              </a:r>
              <a:r>
                <a:rPr lang="en-US" sz="3000" dirty="0">
                  <a:solidFill>
                    <a:srgbClr val="1836B2"/>
                  </a:solidFill>
                  <a:latin typeface="Fira Sans Medium"/>
                </a:rPr>
                <a:t> </a:t>
              </a:r>
              <a:r>
                <a:rPr lang="en-US" sz="3000" dirty="0" err="1">
                  <a:solidFill>
                    <a:srgbClr val="1836B2"/>
                  </a:solidFill>
                  <a:latin typeface="Fira Sans Medium"/>
                </a:rPr>
                <a:t>fördern</a:t>
              </a:r>
              <a:endParaRPr lang="en-US" sz="3000" dirty="0">
                <a:solidFill>
                  <a:srgbClr val="1836B2"/>
                </a:solidFill>
                <a:latin typeface="Fira Sans Medium"/>
              </a:endParaRPr>
            </a:p>
          </p:txBody>
        </p:sp>
      </p:grpSp>
      <p:grpSp>
        <p:nvGrpSpPr>
          <p:cNvPr id="17" name="Group 17"/>
          <p:cNvGrpSpPr/>
          <p:nvPr/>
        </p:nvGrpSpPr>
        <p:grpSpPr>
          <a:xfrm>
            <a:off x="8110127" y="5368958"/>
            <a:ext cx="8064819" cy="689837"/>
            <a:chOff x="0" y="300611"/>
            <a:chExt cx="10753092" cy="919783"/>
          </a:xfrm>
        </p:grpSpPr>
        <p:grpSp>
          <p:nvGrpSpPr>
            <p:cNvPr id="18" name="Group 18"/>
            <p:cNvGrpSpPr/>
            <p:nvPr/>
          </p:nvGrpSpPr>
          <p:grpSpPr>
            <a:xfrm>
              <a:off x="0" y="300611"/>
              <a:ext cx="10354669" cy="919783"/>
              <a:chOff x="0" y="0"/>
              <a:chExt cx="19236266" cy="1708715"/>
            </a:xfrm>
          </p:grpSpPr>
          <p:sp>
            <p:nvSpPr>
              <p:cNvPr id="19" name="Freeform 19"/>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0" name="TextBox 20"/>
            <p:cNvSpPr txBox="1"/>
            <p:nvPr/>
          </p:nvSpPr>
          <p:spPr>
            <a:xfrm>
              <a:off x="2876539" y="374821"/>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Kooperative</a:t>
              </a:r>
              <a:r>
                <a:rPr lang="en-US" sz="3000" dirty="0">
                  <a:solidFill>
                    <a:srgbClr val="1836B2"/>
                  </a:solidFill>
                  <a:latin typeface="Fira Sans Medium"/>
                </a:rPr>
                <a:t> Arbeit</a:t>
              </a:r>
            </a:p>
          </p:txBody>
        </p:sp>
      </p:grpSp>
      <p:grpSp>
        <p:nvGrpSpPr>
          <p:cNvPr id="21" name="Group 21"/>
          <p:cNvGrpSpPr/>
          <p:nvPr/>
        </p:nvGrpSpPr>
        <p:grpSpPr>
          <a:xfrm>
            <a:off x="8197472" y="6369978"/>
            <a:ext cx="7977474" cy="689837"/>
            <a:chOff x="0" y="300611"/>
            <a:chExt cx="10636632" cy="919783"/>
          </a:xfrm>
        </p:grpSpPr>
        <p:grpSp>
          <p:nvGrpSpPr>
            <p:cNvPr id="22" name="Group 22"/>
            <p:cNvGrpSpPr/>
            <p:nvPr/>
          </p:nvGrpSpPr>
          <p:grpSpPr>
            <a:xfrm>
              <a:off x="0" y="300611"/>
              <a:ext cx="10354669" cy="919783"/>
              <a:chOff x="0" y="0"/>
              <a:chExt cx="19236266" cy="1708715"/>
            </a:xfrm>
          </p:grpSpPr>
          <p:sp>
            <p:nvSpPr>
              <p:cNvPr id="23" name="Freeform 23"/>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4" name="TextBox 24"/>
            <p:cNvSpPr txBox="1"/>
            <p:nvPr/>
          </p:nvSpPr>
          <p:spPr>
            <a:xfrm>
              <a:off x="2760079" y="461716"/>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Praktisches</a:t>
              </a:r>
              <a:r>
                <a:rPr lang="en-US" sz="3000" dirty="0">
                  <a:solidFill>
                    <a:srgbClr val="1836B2"/>
                  </a:solidFill>
                  <a:latin typeface="Fira Sans Medium"/>
                </a:rPr>
                <a:t> </a:t>
              </a:r>
              <a:r>
                <a:rPr lang="en-US" sz="3000" dirty="0" err="1">
                  <a:solidFill>
                    <a:srgbClr val="1836B2"/>
                  </a:solidFill>
                  <a:latin typeface="Fira Sans Medium"/>
                </a:rPr>
                <a:t>Lernen</a:t>
              </a:r>
              <a:endParaRPr lang="en-US" sz="3000" dirty="0">
                <a:solidFill>
                  <a:srgbClr val="1836B2"/>
                </a:solidFill>
                <a:latin typeface="Fira Sans Medium"/>
              </a:endParaRPr>
            </a:p>
          </p:txBody>
        </p:sp>
      </p:grpSp>
      <p:grpSp>
        <p:nvGrpSpPr>
          <p:cNvPr id="25" name="Group 25"/>
          <p:cNvGrpSpPr/>
          <p:nvPr/>
        </p:nvGrpSpPr>
        <p:grpSpPr>
          <a:xfrm>
            <a:off x="8197472" y="8372018"/>
            <a:ext cx="7977474" cy="689837"/>
            <a:chOff x="0" y="300611"/>
            <a:chExt cx="10636632" cy="919783"/>
          </a:xfrm>
        </p:grpSpPr>
        <p:grpSp>
          <p:nvGrpSpPr>
            <p:cNvPr id="26" name="Group 26"/>
            <p:cNvGrpSpPr/>
            <p:nvPr/>
          </p:nvGrpSpPr>
          <p:grpSpPr>
            <a:xfrm>
              <a:off x="0" y="300611"/>
              <a:ext cx="10354669" cy="919783"/>
              <a:chOff x="0" y="0"/>
              <a:chExt cx="19236266" cy="1708715"/>
            </a:xfrm>
          </p:grpSpPr>
          <p:sp>
            <p:nvSpPr>
              <p:cNvPr id="27" name="Freeform 2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8" name="TextBox 28"/>
            <p:cNvSpPr txBox="1"/>
            <p:nvPr/>
          </p:nvSpPr>
          <p:spPr>
            <a:xfrm>
              <a:off x="2760079" y="374724"/>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Kommunikationsfähigkeiten</a:t>
              </a:r>
              <a:endParaRPr lang="en-US" sz="3000" dirty="0">
                <a:solidFill>
                  <a:srgbClr val="1836B2"/>
                </a:solidFill>
                <a:latin typeface="Fira Sans Medium"/>
              </a:endParaRPr>
            </a:p>
          </p:txBody>
        </p:sp>
      </p:grpSp>
      <p:grpSp>
        <p:nvGrpSpPr>
          <p:cNvPr id="29" name="Group 29"/>
          <p:cNvGrpSpPr/>
          <p:nvPr/>
        </p:nvGrpSpPr>
        <p:grpSpPr>
          <a:xfrm>
            <a:off x="8848693" y="3423200"/>
            <a:ext cx="590582" cy="590582"/>
            <a:chOff x="0" y="0"/>
            <a:chExt cx="787442" cy="787442"/>
          </a:xfrm>
        </p:grpSpPr>
        <p:sp>
          <p:nvSpPr>
            <p:cNvPr id="30" name="Freeform 30"/>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4"/>
              <a:stretch>
                <a:fillRect l="-1666" t="-1666" r="-1672" b="-1672"/>
              </a:stretch>
            </a:blipFill>
          </p:spPr>
          <p:txBody>
            <a:bodyPr/>
            <a:lstStyle/>
            <a:p>
              <a:endParaRPr lang="it-IT" dirty="0"/>
            </a:p>
          </p:txBody>
        </p:sp>
        <p:sp>
          <p:nvSpPr>
            <p:cNvPr id="31" name="Freeform 31"/>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txBody>
            <a:bodyPr/>
            <a:lstStyle/>
            <a:p>
              <a:endParaRPr lang="it-IT" dirty="0"/>
            </a:p>
          </p:txBody>
        </p:sp>
      </p:grpSp>
      <p:grpSp>
        <p:nvGrpSpPr>
          <p:cNvPr id="32" name="Group 32"/>
          <p:cNvGrpSpPr/>
          <p:nvPr/>
        </p:nvGrpSpPr>
        <p:grpSpPr>
          <a:xfrm>
            <a:off x="8848709" y="4422641"/>
            <a:ext cx="590582" cy="590582"/>
            <a:chOff x="0" y="0"/>
            <a:chExt cx="787442" cy="787442"/>
          </a:xfrm>
        </p:grpSpPr>
        <p:sp>
          <p:nvSpPr>
            <p:cNvPr id="33" name="Freeform 33"/>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5"/>
              <a:stretch>
                <a:fillRect l="-1666" t="-1666" r="-1672" b="-1672"/>
              </a:stretch>
            </a:blipFill>
          </p:spPr>
          <p:txBody>
            <a:bodyPr/>
            <a:lstStyle/>
            <a:p>
              <a:endParaRPr lang="it-IT"/>
            </a:p>
          </p:txBody>
        </p:sp>
        <p:sp>
          <p:nvSpPr>
            <p:cNvPr id="34" name="Freeform 34"/>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5" name="Group 35"/>
          <p:cNvGrpSpPr/>
          <p:nvPr/>
        </p:nvGrpSpPr>
        <p:grpSpPr>
          <a:xfrm>
            <a:off x="8848709" y="5434619"/>
            <a:ext cx="590582" cy="590582"/>
            <a:chOff x="0" y="0"/>
            <a:chExt cx="787442" cy="787442"/>
          </a:xfrm>
        </p:grpSpPr>
        <p:sp>
          <p:nvSpPr>
            <p:cNvPr id="36" name="Freeform 36"/>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6"/>
              <a:stretch>
                <a:fillRect l="-1666" t="-1666" r="-1672" b="-1672"/>
              </a:stretch>
            </a:blipFill>
          </p:spPr>
        </p:sp>
        <p:sp>
          <p:nvSpPr>
            <p:cNvPr id="37" name="Freeform 37"/>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8" name="Group 38"/>
          <p:cNvGrpSpPr/>
          <p:nvPr/>
        </p:nvGrpSpPr>
        <p:grpSpPr>
          <a:xfrm>
            <a:off x="8848709" y="6419609"/>
            <a:ext cx="590582" cy="590582"/>
            <a:chOff x="0" y="0"/>
            <a:chExt cx="787442" cy="787442"/>
          </a:xfrm>
        </p:grpSpPr>
        <p:sp>
          <p:nvSpPr>
            <p:cNvPr id="39" name="Freeform 39"/>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7"/>
              <a:stretch>
                <a:fillRect l="-1666" t="-1666" r="-1672" b="-1672"/>
              </a:stretch>
            </a:blipFill>
          </p:spPr>
        </p:sp>
        <p:sp>
          <p:nvSpPr>
            <p:cNvPr id="40" name="Freeform 40"/>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41" name="Group 41"/>
          <p:cNvGrpSpPr/>
          <p:nvPr/>
        </p:nvGrpSpPr>
        <p:grpSpPr>
          <a:xfrm>
            <a:off x="8839152" y="7420629"/>
            <a:ext cx="590582" cy="590582"/>
            <a:chOff x="0" y="0"/>
            <a:chExt cx="787442" cy="787442"/>
          </a:xfrm>
        </p:grpSpPr>
        <p:sp>
          <p:nvSpPr>
            <p:cNvPr id="42" name="Freeform 42"/>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8"/>
              <a:stretch>
                <a:fillRect l="-1666" t="-1666" r="-1672" b="-1672"/>
              </a:stretch>
            </a:blipFill>
          </p:spPr>
        </p:sp>
        <p:sp>
          <p:nvSpPr>
            <p:cNvPr id="43" name="Freeform 43"/>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pic>
        <p:nvPicPr>
          <p:cNvPr id="44" name="Picture 4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86838" y="8470410"/>
            <a:ext cx="514323" cy="491822"/>
          </a:xfrm>
          <a:prstGeom prst="rect">
            <a:avLst/>
          </a:prstGeom>
        </p:spPr>
      </p:pic>
      <p:pic>
        <p:nvPicPr>
          <p:cNvPr id="45" name="Picture 4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02114" y="6058795"/>
            <a:ext cx="3003060" cy="3003060"/>
          </a:xfrm>
          <a:prstGeom prst="rect">
            <a:avLst/>
          </a:prstGeom>
        </p:spPr>
      </p:pic>
      <p:sp>
        <p:nvSpPr>
          <p:cNvPr id="46" name="TextBox 46"/>
          <p:cNvSpPr txBox="1"/>
          <p:nvPr/>
        </p:nvSpPr>
        <p:spPr>
          <a:xfrm>
            <a:off x="6589814" y="1214485"/>
            <a:ext cx="12173902" cy="1193806"/>
          </a:xfrm>
          <a:prstGeom prst="rect">
            <a:avLst/>
          </a:prstGeom>
        </p:spPr>
        <p:txBody>
          <a:bodyPr lIns="0" tIns="0" rIns="0" bIns="0" rtlCol="0" anchor="t">
            <a:spAutoFit/>
          </a:bodyPr>
          <a:lstStyle/>
          <a:p>
            <a:pPr algn="l">
              <a:lnSpc>
                <a:spcPts val="9799"/>
              </a:lnSpc>
            </a:pPr>
            <a:r>
              <a:rPr lang="en-US" sz="6999" dirty="0">
                <a:solidFill>
                  <a:srgbClr val="FFFFFF"/>
                </a:solidFill>
                <a:latin typeface="Fira Sans Medium"/>
              </a:rPr>
              <a:t>STEAM-</a:t>
            </a:r>
            <a:r>
              <a:rPr lang="en-US" sz="6999" dirty="0" err="1">
                <a:solidFill>
                  <a:srgbClr val="FFFFFF"/>
                </a:solidFill>
                <a:latin typeface="Fira Sans Medium"/>
              </a:rPr>
              <a:t>Vorteile</a:t>
            </a:r>
            <a:endParaRPr lang="en-US" sz="6999" dirty="0">
              <a:solidFill>
                <a:srgbClr val="FFFFFF"/>
              </a:solidFill>
              <a:latin typeface="Fira Sans Medium"/>
            </a:endParaRPr>
          </a:p>
        </p:txBody>
      </p:sp>
      <p:pic>
        <p:nvPicPr>
          <p:cNvPr id="47" name="Immagine 46" descr="Immagine che contiene testo, grafica vettoriale, clipart">
            <a:extLst>
              <a:ext uri="{FF2B5EF4-FFF2-40B4-BE49-F238E27FC236}">
                <a16:creationId xmlns:a16="http://schemas.microsoft.com/office/drawing/2014/main" id="{45099A15-C570-3561-14BA-5C47BBD5A0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48" name="Immagine 47" descr="Immagine che contiene testo">
            <a:extLst>
              <a:ext uri="{FF2B5EF4-FFF2-40B4-BE49-F238E27FC236}">
                <a16:creationId xmlns:a16="http://schemas.microsoft.com/office/drawing/2014/main" id="{E1B170D1-22FF-9157-8BC9-5A754E9AE3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pic>
        <p:nvPicPr>
          <p:cNvPr id="5" name="Picture 5"/>
          <p:cNvPicPr>
            <a:picLocks noChangeAspect="1"/>
          </p:cNvPicPr>
          <p:nvPr/>
        </p:nvPicPr>
        <p:blipFill>
          <a:blip r:embed="rId4"/>
          <a:srcRect/>
          <a:stretch>
            <a:fillRect/>
          </a:stretch>
        </p:blipFill>
        <p:spPr>
          <a:xfrm>
            <a:off x="8642022" y="3531538"/>
            <a:ext cx="9932815" cy="6903306"/>
          </a:xfrm>
          <a:prstGeom prst="rect">
            <a:avLst/>
          </a:prstGeom>
        </p:spPr>
      </p:pic>
      <p:sp>
        <p:nvSpPr>
          <p:cNvPr id="6" name="TextBox 6"/>
          <p:cNvSpPr txBox="1"/>
          <p:nvPr/>
        </p:nvSpPr>
        <p:spPr>
          <a:xfrm>
            <a:off x="6733685" y="1281160"/>
            <a:ext cx="13440402" cy="1193806"/>
          </a:xfrm>
          <a:prstGeom prst="rect">
            <a:avLst/>
          </a:prstGeom>
        </p:spPr>
        <p:txBody>
          <a:bodyPr lIns="0" tIns="0" rIns="0" bIns="0" rtlCol="0" anchor="t">
            <a:spAutoFit/>
          </a:bodyPr>
          <a:lstStyle/>
          <a:p>
            <a:pPr algn="l">
              <a:lnSpc>
                <a:spcPts val="9799"/>
              </a:lnSpc>
            </a:pPr>
            <a:r>
              <a:rPr lang="en-US" sz="6999" dirty="0">
                <a:solidFill>
                  <a:srgbClr val="FFFFFF"/>
                </a:solidFill>
                <a:latin typeface="Fira Sans Medium"/>
              </a:rPr>
              <a:t>STEAM-</a:t>
            </a:r>
            <a:r>
              <a:rPr lang="en-US" sz="6999" dirty="0" err="1">
                <a:solidFill>
                  <a:srgbClr val="FFFFFF"/>
                </a:solidFill>
                <a:latin typeface="Fira Sans Medium"/>
              </a:rPr>
              <a:t>Ziele</a:t>
            </a:r>
            <a:r>
              <a:rPr lang="en-US" sz="6999" dirty="0">
                <a:solidFill>
                  <a:srgbClr val="FFFFFF"/>
                </a:solidFill>
                <a:latin typeface="Fira Sans Medium"/>
              </a:rPr>
              <a:t> </a:t>
            </a:r>
            <a:r>
              <a:rPr lang="en-US" sz="6999" dirty="0" err="1">
                <a:solidFill>
                  <a:srgbClr val="FFFFFF"/>
                </a:solidFill>
                <a:latin typeface="Fira Sans Medium"/>
              </a:rPr>
              <a:t>erreichen</a:t>
            </a:r>
            <a:endParaRPr lang="en-US" sz="6999" dirty="0">
              <a:solidFill>
                <a:srgbClr val="FFFFFF"/>
              </a:solidFill>
              <a:latin typeface="Fira Sans Medium"/>
            </a:endParaRPr>
          </a:p>
        </p:txBody>
      </p:sp>
      <p:sp>
        <p:nvSpPr>
          <p:cNvPr id="7" name="TextBox 7"/>
          <p:cNvSpPr txBox="1"/>
          <p:nvPr/>
        </p:nvSpPr>
        <p:spPr>
          <a:xfrm>
            <a:off x="2387827" y="3151558"/>
            <a:ext cx="11220602" cy="6385722"/>
          </a:xfrm>
          <a:prstGeom prst="rect">
            <a:avLst/>
          </a:prstGeom>
        </p:spPr>
        <p:txBody>
          <a:bodyPr lIns="0" tIns="0" rIns="0" bIns="0" rtlCol="0" anchor="t">
            <a:spAutoFit/>
          </a:bodyPr>
          <a:lstStyle/>
          <a:p>
            <a:pPr marL="647700" lvl="1" indent="-323850">
              <a:lnSpc>
                <a:spcPts val="5580"/>
              </a:lnSpc>
              <a:buFont typeface="Arial"/>
              <a:buChar char="•"/>
            </a:pPr>
            <a:r>
              <a:rPr lang="de-DE" sz="3000" dirty="0">
                <a:solidFill>
                  <a:srgbClr val="1836B2"/>
                </a:solidFill>
                <a:latin typeface="Fira Sans Medium"/>
              </a:rPr>
              <a:t>Gemeinsame Planung unter Lehrern</a:t>
            </a:r>
          </a:p>
          <a:p>
            <a:pPr marL="647700" lvl="1" indent="-323850">
              <a:lnSpc>
                <a:spcPts val="5580"/>
              </a:lnSpc>
              <a:buFont typeface="Arial"/>
              <a:buChar char="•"/>
            </a:pPr>
            <a:r>
              <a:rPr lang="de-DE" sz="3000" dirty="0">
                <a:solidFill>
                  <a:srgbClr val="1836B2"/>
                </a:solidFill>
                <a:latin typeface="Fira Sans Medium"/>
              </a:rPr>
              <a:t>Anpassung der Programme an eine neue Art des Lehrens und Lernens</a:t>
            </a:r>
          </a:p>
          <a:p>
            <a:pPr marL="647700" lvl="1" indent="-323850">
              <a:lnSpc>
                <a:spcPts val="5580"/>
              </a:lnSpc>
              <a:buFont typeface="Arial"/>
              <a:buChar char="•"/>
            </a:pPr>
            <a:r>
              <a:rPr lang="de-DE" sz="3000" dirty="0">
                <a:solidFill>
                  <a:srgbClr val="1836B2"/>
                </a:solidFill>
                <a:latin typeface="Fira Sans Medium"/>
              </a:rPr>
              <a:t>Berufliche Weiterbildung für das gesamte Personal in STEAM-Praktiken und -Prinzipien</a:t>
            </a:r>
          </a:p>
          <a:p>
            <a:pPr marL="647700" lvl="1" indent="-323850">
              <a:lnSpc>
                <a:spcPts val="5580"/>
              </a:lnSpc>
              <a:buFont typeface="Arial"/>
              <a:buChar char="•"/>
            </a:pPr>
            <a:r>
              <a:rPr lang="de-DE" sz="3000" dirty="0">
                <a:solidFill>
                  <a:srgbClr val="1836B2"/>
                </a:solidFill>
                <a:latin typeface="Fira Sans Medium"/>
              </a:rPr>
              <a:t>STEAM Schema-Mapping für den Lehrplan- und Bewertung- Entwicklungsprozess</a:t>
            </a:r>
          </a:p>
          <a:p>
            <a:pPr marL="647700" lvl="1" indent="-323850">
              <a:lnSpc>
                <a:spcPts val="5580"/>
              </a:lnSpc>
              <a:buFont typeface="Arial"/>
              <a:buChar char="•"/>
            </a:pPr>
            <a:r>
              <a:rPr lang="de-DE" sz="3000" dirty="0">
                <a:solidFill>
                  <a:srgbClr val="1836B2"/>
                </a:solidFill>
                <a:latin typeface="Fira Sans Medium"/>
              </a:rPr>
              <a:t>Angleichung und Auspacken von Standards und Beurteilungen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sp>
        <p:nvSpPr>
          <p:cNvPr id="3" name="TextBox 3"/>
          <p:cNvSpPr txBox="1"/>
          <p:nvPr/>
        </p:nvSpPr>
        <p:spPr>
          <a:xfrm>
            <a:off x="1342357" y="1619091"/>
            <a:ext cx="14656472" cy="1423112"/>
          </a:xfrm>
          <a:prstGeom prst="rect">
            <a:avLst/>
          </a:prstGeom>
        </p:spPr>
        <p:txBody>
          <a:bodyPr lIns="0" tIns="0" rIns="0" bIns="0" rtlCol="0" anchor="t">
            <a:spAutoFit/>
          </a:bodyPr>
          <a:lstStyle/>
          <a:p>
            <a:pPr algn="l">
              <a:lnSpc>
                <a:spcPts val="11642"/>
              </a:lnSpc>
            </a:pPr>
            <a:r>
              <a:rPr lang="en-US" sz="8315" dirty="0">
                <a:solidFill>
                  <a:srgbClr val="1836B2"/>
                </a:solidFill>
                <a:latin typeface="Fira Sans Medium Bold"/>
              </a:rPr>
              <a:t>Was </a:t>
            </a:r>
            <a:r>
              <a:rPr lang="en-US" sz="8315" dirty="0" err="1">
                <a:solidFill>
                  <a:srgbClr val="1836B2"/>
                </a:solidFill>
                <a:latin typeface="Fira Sans Medium Bold"/>
              </a:rPr>
              <a:t>ist</a:t>
            </a:r>
            <a:r>
              <a:rPr lang="en-US" sz="8315" dirty="0">
                <a:solidFill>
                  <a:srgbClr val="1836B2"/>
                </a:solidFill>
                <a:latin typeface="Fira Sans Medium Bold"/>
              </a:rPr>
              <a:t> STEAM-</a:t>
            </a:r>
            <a:r>
              <a:rPr lang="en-US" sz="8315" dirty="0" err="1">
                <a:solidFill>
                  <a:srgbClr val="1836B2"/>
                </a:solidFill>
                <a:latin typeface="Fira Sans Medium Bold"/>
              </a:rPr>
              <a:t>Bildung</a:t>
            </a:r>
            <a:r>
              <a:rPr lang="en-US" sz="8315" dirty="0">
                <a:solidFill>
                  <a:srgbClr val="1836B2"/>
                </a:solidFill>
                <a:latin typeface="Fira Sans Medium Bold"/>
              </a:rPr>
              <a:t>?</a:t>
            </a:r>
          </a:p>
        </p:txBody>
      </p:sp>
      <p:grpSp>
        <p:nvGrpSpPr>
          <p:cNvPr id="4" name="Group 4"/>
          <p:cNvGrpSpPr/>
          <p:nvPr/>
        </p:nvGrpSpPr>
        <p:grpSpPr>
          <a:xfrm>
            <a:off x="1223078" y="3736988"/>
            <a:ext cx="8007272" cy="3997312"/>
            <a:chOff x="0" y="0"/>
            <a:chExt cx="10676363" cy="5329749"/>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676363" cy="5048952"/>
            </a:xfrm>
            <a:prstGeom prst="rect">
              <a:avLst/>
            </a:prstGeom>
          </p:spPr>
        </p:pic>
        <p:sp>
          <p:nvSpPr>
            <p:cNvPr id="6" name="TextBox 6"/>
            <p:cNvSpPr txBox="1"/>
            <p:nvPr/>
          </p:nvSpPr>
          <p:spPr>
            <a:xfrm>
              <a:off x="630133" y="111568"/>
              <a:ext cx="9626296" cy="5218181"/>
            </a:xfrm>
            <a:prstGeom prst="rect">
              <a:avLst/>
            </a:prstGeom>
          </p:spPr>
          <p:txBody>
            <a:bodyPr wrap="square" lIns="0" tIns="0" rIns="0" bIns="0" rtlCol="0" anchor="t">
              <a:spAutoFit/>
            </a:bodyPr>
            <a:lstStyle/>
            <a:p>
              <a:pPr>
                <a:lnSpc>
                  <a:spcPts val="4050"/>
                </a:lnSpc>
              </a:pPr>
              <a:r>
                <a:rPr lang="de-DE" sz="2899" dirty="0">
                  <a:solidFill>
                    <a:srgbClr val="FFFFFF"/>
                  </a:solidFill>
                  <a:latin typeface="Fira Sans Medium Bold"/>
                </a:rPr>
                <a:t>STEAM-Bildung ist ein Lernansatz, der Wissenschaft, Technologie, Ingenieurwesen, Kunst und Mathematik als Zugangspunkte nutzt, um die Schüler zum Forschen, zum Dialog und zum kritischen Denken anzuleiten.</a:t>
              </a:r>
            </a:p>
            <a:p>
              <a:pPr>
                <a:lnSpc>
                  <a:spcPts val="4050"/>
                </a:lnSpc>
              </a:pPr>
              <a:r>
                <a:rPr lang="en-US" sz="2899" dirty="0">
                  <a:solidFill>
                    <a:srgbClr val="FFFFFF"/>
                  </a:solidFill>
                  <a:latin typeface="Fira Sans Medium Bold Italics"/>
                </a:rPr>
                <a:t>Susan Riley</a:t>
              </a:r>
            </a:p>
            <a:p>
              <a:pPr algn="l">
                <a:lnSpc>
                  <a:spcPts val="1449"/>
                </a:lnSpc>
              </a:pPr>
              <a:endParaRPr lang="en-US" sz="2899" dirty="0">
                <a:solidFill>
                  <a:srgbClr val="FFFFFF"/>
                </a:solidFill>
                <a:latin typeface="Fira Sans Medium Bold Italics"/>
              </a:endParaRPr>
            </a:p>
          </p:txBody>
        </p:sp>
      </p:grpSp>
      <p:pic>
        <p:nvPicPr>
          <p:cNvPr id="7" name="Picture 7"/>
          <p:cNvPicPr>
            <a:picLocks noChangeAspect="1"/>
          </p:cNvPicPr>
          <p:nvPr/>
        </p:nvPicPr>
        <p:blipFill>
          <a:blip r:embed="rId6"/>
          <a:srcRect t="3703" b="11419"/>
          <a:stretch>
            <a:fillRect/>
          </a:stretch>
        </p:blipFill>
        <p:spPr>
          <a:xfrm>
            <a:off x="9852649" y="3042203"/>
            <a:ext cx="6437559" cy="5901059"/>
          </a:xfrm>
          <a:prstGeom prst="rect">
            <a:avLst/>
          </a:prstGeom>
        </p:spPr>
      </p:pic>
      <p:pic>
        <p:nvPicPr>
          <p:cNvPr id="10" name="Immagine 9" descr="Immagine che contiene testo, grafica vettoriale, clipart">
            <a:extLst>
              <a:ext uri="{FF2B5EF4-FFF2-40B4-BE49-F238E27FC236}">
                <a16:creationId xmlns:a16="http://schemas.microsoft.com/office/drawing/2014/main" id="{E4AE8D11-A980-F463-9CEB-38294364EB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FA1EA68F-D79C-0280-CC2E-D3602DCCA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47676" y="6033282"/>
            <a:ext cx="3119767" cy="4114800"/>
          </a:xfrm>
          <a:prstGeom prst="rect">
            <a:avLst/>
          </a:prstGeom>
        </p:spPr>
      </p:pic>
      <p:sp>
        <p:nvSpPr>
          <p:cNvPr id="4" name="TextBox 4"/>
          <p:cNvSpPr txBox="1"/>
          <p:nvPr/>
        </p:nvSpPr>
        <p:spPr>
          <a:xfrm>
            <a:off x="2281566" y="3096265"/>
            <a:ext cx="13724086" cy="2677656"/>
          </a:xfrm>
          <a:prstGeom prst="rect">
            <a:avLst/>
          </a:prstGeom>
        </p:spPr>
        <p:txBody>
          <a:bodyPr lIns="0" tIns="0" rIns="0" bIns="0" rtlCol="0" anchor="t">
            <a:spAutoFit/>
          </a:bodyPr>
          <a:lstStyle/>
          <a:p>
            <a:pPr algn="ctr"/>
            <a:r>
              <a:rPr lang="de-DE" sz="8700" dirty="0">
                <a:solidFill>
                  <a:srgbClr val="1836B2"/>
                </a:solidFill>
                <a:latin typeface="Fira Sans Medium Bold"/>
              </a:rPr>
              <a:t>Warum von MINT (STEM) </a:t>
            </a:r>
          </a:p>
          <a:p>
            <a:pPr algn="ctr"/>
            <a:r>
              <a:rPr lang="de-DE" sz="8700" dirty="0">
                <a:solidFill>
                  <a:srgbClr val="1836B2"/>
                </a:solidFill>
                <a:latin typeface="Fira Sans Medium Bold"/>
              </a:rPr>
              <a:t>zu STEAM?</a:t>
            </a:r>
          </a:p>
        </p:txBody>
      </p:sp>
      <p:pic>
        <p:nvPicPr>
          <p:cNvPr id="7" name="Immagine 6" descr="Immagine che contiene testo, grafica vettoriale, clipart">
            <a:extLst>
              <a:ext uri="{FF2B5EF4-FFF2-40B4-BE49-F238E27FC236}">
                <a16:creationId xmlns:a16="http://schemas.microsoft.com/office/drawing/2014/main" id="{ED5D9E9A-3C0E-FD83-6BD2-0E820A739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E3174E85-B700-3351-913E-91939699D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0800" y="188428"/>
            <a:ext cx="5080074" cy="10098572"/>
          </a:xfrm>
          <a:prstGeom prst="rect">
            <a:avLst/>
          </a:prstGeom>
        </p:spPr>
      </p:pic>
      <p:grpSp>
        <p:nvGrpSpPr>
          <p:cNvPr id="3" name="Group 3"/>
          <p:cNvGrpSpPr/>
          <p:nvPr/>
        </p:nvGrpSpPr>
        <p:grpSpPr>
          <a:xfrm>
            <a:off x="9144000" y="1823375"/>
            <a:ext cx="9348354" cy="1306068"/>
            <a:chOff x="0" y="0"/>
            <a:chExt cx="12464472" cy="174142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464472" cy="1741424"/>
            </a:xfrm>
            <a:prstGeom prst="rect">
              <a:avLst/>
            </a:prstGeom>
          </p:spPr>
        </p:pic>
        <p:sp>
          <p:nvSpPr>
            <p:cNvPr id="5" name="TextBox 5"/>
            <p:cNvSpPr txBox="1"/>
            <p:nvPr/>
          </p:nvSpPr>
          <p:spPr>
            <a:xfrm>
              <a:off x="1542244" y="30391"/>
              <a:ext cx="10922229" cy="1547292"/>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STEM vs. STEAM</a:t>
              </a:r>
            </a:p>
          </p:txBody>
        </p:sp>
      </p:grpSp>
      <p:sp>
        <p:nvSpPr>
          <p:cNvPr id="6" name="TextBox 6"/>
          <p:cNvSpPr txBox="1"/>
          <p:nvPr/>
        </p:nvSpPr>
        <p:spPr>
          <a:xfrm>
            <a:off x="9376622" y="3969404"/>
            <a:ext cx="8115300" cy="4175502"/>
          </a:xfrm>
          <a:prstGeom prst="rect">
            <a:avLst/>
          </a:prstGeom>
        </p:spPr>
        <p:txBody>
          <a:bodyPr lIns="0" tIns="0" rIns="0" bIns="0" rtlCol="0" anchor="t">
            <a:spAutoFit/>
          </a:bodyPr>
          <a:lstStyle/>
          <a:p>
            <a:pPr>
              <a:lnSpc>
                <a:spcPts val="4102"/>
              </a:lnSpc>
            </a:pPr>
            <a:r>
              <a:rPr lang="de-DE" sz="2962" dirty="0">
                <a:solidFill>
                  <a:srgbClr val="1836B2"/>
                </a:solidFill>
                <a:latin typeface="Fira Sans Medium"/>
              </a:rPr>
              <a:t>STEAM erweitert den MINT-Bereich: Es ermöglicht den Schülern, ihr Lernen in den MINT-Bereichen mit künstlerischen Praktiken, Elementen, Gestaltungsprinzipien und Standards zu verbinden, um eine breitere, interdisziplinäre Lernerfahrung zu ermöglichen und sie unerwartete Verbindungen zwischen den Fächern entdecken zu lassen.</a:t>
            </a:r>
          </a:p>
        </p:txBody>
      </p:sp>
      <p:pic>
        <p:nvPicPr>
          <p:cNvPr id="9" name="Immagine 8" descr="Immagine che contiene testo, grafica vettoriale, clipart">
            <a:extLst>
              <a:ext uri="{FF2B5EF4-FFF2-40B4-BE49-F238E27FC236}">
                <a16:creationId xmlns:a16="http://schemas.microsoft.com/office/drawing/2014/main" id="{A1DE64FD-F178-3B19-190C-CEAA60AB2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470C011-E7A8-43BF-A82A-177534776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373" y="2057400"/>
            <a:ext cx="12352120" cy="82296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152" y="9515866"/>
            <a:ext cx="16924915" cy="771134"/>
          </a:xfrm>
          <a:prstGeom prst="rect">
            <a:avLst/>
          </a:prstGeom>
        </p:spPr>
      </p:pic>
      <p:sp>
        <p:nvSpPr>
          <p:cNvPr id="5" name="TextBox 5"/>
          <p:cNvSpPr txBox="1"/>
          <p:nvPr/>
        </p:nvSpPr>
        <p:spPr>
          <a:xfrm>
            <a:off x="3817071" y="625153"/>
            <a:ext cx="7841529" cy="4016484"/>
          </a:xfrm>
          <a:prstGeom prst="rect">
            <a:avLst/>
          </a:prstGeom>
        </p:spPr>
        <p:txBody>
          <a:bodyPr wrap="square" lIns="0" tIns="0" rIns="0" bIns="0" rtlCol="0" anchor="t">
            <a:spAutoFit/>
          </a:bodyPr>
          <a:lstStyle/>
          <a:p>
            <a:pPr algn="l"/>
            <a:r>
              <a:rPr lang="en-US" sz="8700" dirty="0">
                <a:solidFill>
                  <a:srgbClr val="1836B2"/>
                </a:solidFill>
                <a:latin typeface="Fira Sans Medium Bold"/>
              </a:rPr>
              <a:t>Was </a:t>
            </a:r>
            <a:r>
              <a:rPr lang="en-US" sz="8700" dirty="0" err="1">
                <a:solidFill>
                  <a:srgbClr val="1836B2"/>
                </a:solidFill>
                <a:latin typeface="Fira Sans Medium Bold"/>
              </a:rPr>
              <a:t>versteht</a:t>
            </a:r>
            <a:r>
              <a:rPr lang="en-US" sz="8700" dirty="0">
                <a:solidFill>
                  <a:srgbClr val="1836B2"/>
                </a:solidFill>
                <a:latin typeface="Fira Sans Medium Bold"/>
              </a:rPr>
              <a:t> man </a:t>
            </a:r>
            <a:r>
              <a:rPr lang="en-US" sz="8700" dirty="0" err="1">
                <a:solidFill>
                  <a:srgbClr val="1836B2"/>
                </a:solidFill>
                <a:latin typeface="Fira Sans Medium Bold"/>
              </a:rPr>
              <a:t>unter</a:t>
            </a:r>
            <a:r>
              <a:rPr lang="en-US" sz="8700" dirty="0">
                <a:solidFill>
                  <a:srgbClr val="1836B2"/>
                </a:solidFill>
                <a:latin typeface="Fira Sans Medium Bold"/>
              </a:rPr>
              <a:t>  21st Century Skills?</a:t>
            </a:r>
          </a:p>
        </p:txBody>
      </p:sp>
      <p:sp>
        <p:nvSpPr>
          <p:cNvPr id="6" name="TextBox 6"/>
          <p:cNvSpPr txBox="1"/>
          <p:nvPr/>
        </p:nvSpPr>
        <p:spPr>
          <a:xfrm>
            <a:off x="7845571" y="4838700"/>
            <a:ext cx="9133844" cy="4271939"/>
          </a:xfrm>
          <a:prstGeom prst="rect">
            <a:avLst/>
          </a:prstGeom>
        </p:spPr>
        <p:txBody>
          <a:bodyPr lIns="0" tIns="0" rIns="0" bIns="0" rtlCol="0" anchor="t">
            <a:spAutoFit/>
          </a:bodyPr>
          <a:lstStyle/>
          <a:p>
            <a:pPr algn="just">
              <a:lnSpc>
                <a:spcPts val="4767"/>
              </a:lnSpc>
            </a:pPr>
            <a:r>
              <a:rPr lang="de-DE" sz="3442" dirty="0">
                <a:solidFill>
                  <a:srgbClr val="1836B2"/>
                </a:solidFill>
                <a:latin typeface="Fira Sans Medium Bold"/>
              </a:rPr>
              <a:t>Der Begriff bezieht sich auf ein breites Spektrum von Kenntnissen, Fähigkeiten, Arbeitsgewohnheiten </a:t>
            </a:r>
          </a:p>
          <a:p>
            <a:pPr algn="just">
              <a:lnSpc>
                <a:spcPts val="4767"/>
              </a:lnSpc>
            </a:pPr>
            <a:r>
              <a:rPr lang="de-DE" sz="3442" dirty="0">
                <a:solidFill>
                  <a:srgbClr val="1836B2"/>
                </a:solidFill>
                <a:latin typeface="Fira Sans Medium Bold"/>
              </a:rPr>
              <a:t>und Charaktereigenschaften, die für den Erfolg in der heutigen Welt, insbesondere in der Schule und am modernen Arbeitsplatz, von entscheidender Bedeutung sind. </a:t>
            </a:r>
          </a:p>
        </p:txBody>
      </p:sp>
      <p:pic>
        <p:nvPicPr>
          <p:cNvPr id="8" name="Immagine 7" descr="Immagine che contiene testo, grafica vettoriale, clipart">
            <a:extLst>
              <a:ext uri="{FF2B5EF4-FFF2-40B4-BE49-F238E27FC236}">
                <a16:creationId xmlns:a16="http://schemas.microsoft.com/office/drawing/2014/main" id="{FEFE32C3-1C9B-F63F-18B9-40AE2C4D9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7AE46E94-E508-532A-4785-79CC71F2A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3" name="TextBox 3"/>
          <p:cNvSpPr txBox="1"/>
          <p:nvPr/>
        </p:nvSpPr>
        <p:spPr>
          <a:xfrm>
            <a:off x="1028700" y="1929543"/>
            <a:ext cx="6522225" cy="3027045"/>
          </a:xfrm>
          <a:prstGeom prst="rect">
            <a:avLst/>
          </a:prstGeom>
        </p:spPr>
        <p:txBody>
          <a:bodyPr lIns="0" tIns="0" rIns="0" bIns="0" rtlCol="0" anchor="t">
            <a:spAutoFit/>
          </a:bodyPr>
          <a:lstStyle/>
          <a:p>
            <a:pPr algn="l">
              <a:lnSpc>
                <a:spcPts val="12180"/>
              </a:lnSpc>
            </a:pPr>
            <a:r>
              <a:rPr lang="en-US" sz="8700">
                <a:solidFill>
                  <a:srgbClr val="1836B2"/>
                </a:solidFill>
                <a:latin typeface="Fira Sans Medium Bold"/>
              </a:rPr>
              <a:t>21st Century Skills</a:t>
            </a:r>
          </a:p>
        </p:txBody>
      </p:sp>
      <p:pic>
        <p:nvPicPr>
          <p:cNvPr id="4" name="Picture 4"/>
          <p:cNvPicPr>
            <a:picLocks noChangeAspect="1"/>
          </p:cNvPicPr>
          <p:nvPr/>
        </p:nvPicPr>
        <p:blipFill>
          <a:blip r:embed="rId4"/>
          <a:srcRect t="8953" r="-181" b="4550"/>
          <a:stretch>
            <a:fillRect/>
          </a:stretch>
        </p:blipFill>
        <p:spPr>
          <a:xfrm>
            <a:off x="8606077" y="1227036"/>
            <a:ext cx="7729408" cy="8031264"/>
          </a:xfrm>
          <a:prstGeom prst="rect">
            <a:avLst/>
          </a:prstGeom>
        </p:spPr>
      </p:pic>
      <p:pic>
        <p:nvPicPr>
          <p:cNvPr id="9" name="Immagine 8" descr="Immagine che contiene testo, grafica vettoriale, clipart">
            <a:extLst>
              <a:ext uri="{FF2B5EF4-FFF2-40B4-BE49-F238E27FC236}">
                <a16:creationId xmlns:a16="http://schemas.microsoft.com/office/drawing/2014/main" id="{3C8F9A4A-F9A7-1D03-CE6D-5CC10062F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BED0C1CF-78A2-E349-69AC-D3AC8C1AD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4418" y="3379783"/>
            <a:ext cx="4652839" cy="76200"/>
          </a:xfrm>
          <a:prstGeom prst="rect">
            <a:avLst/>
          </a:prstGeom>
        </p:spPr>
      </p:pic>
      <p:sp>
        <p:nvSpPr>
          <p:cNvPr id="4" name="TextBox 4"/>
          <p:cNvSpPr txBox="1"/>
          <p:nvPr/>
        </p:nvSpPr>
        <p:spPr>
          <a:xfrm>
            <a:off x="7274709" y="1289542"/>
            <a:ext cx="8293017"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21st Century Skills</a:t>
            </a:r>
          </a:p>
        </p:txBody>
      </p:sp>
      <p:sp>
        <p:nvSpPr>
          <p:cNvPr id="5" name="TextBox 5"/>
          <p:cNvSpPr txBox="1"/>
          <p:nvPr/>
        </p:nvSpPr>
        <p:spPr>
          <a:xfrm>
            <a:off x="2037435" y="3952815"/>
            <a:ext cx="14213131" cy="6181179"/>
          </a:xfrm>
          <a:prstGeom prst="rect">
            <a:avLst/>
          </a:prstGeom>
        </p:spPr>
        <p:txBody>
          <a:bodyPr lIns="0" tIns="0" rIns="0" bIns="0" rtlCol="0" anchor="t">
            <a:spAutoFit/>
          </a:bodyPr>
          <a:lstStyle/>
          <a:p>
            <a:pPr marL="642598" lvl="1" indent="-321299" algn="l">
              <a:lnSpc>
                <a:spcPts val="5030"/>
              </a:lnSpc>
              <a:buFont typeface="Arial"/>
              <a:buChar char="•"/>
            </a:pPr>
            <a:r>
              <a:rPr lang="de-DE" sz="2976" dirty="0">
                <a:solidFill>
                  <a:srgbClr val="1836B2"/>
                </a:solidFill>
                <a:latin typeface="Fira Sans Medium Bold"/>
              </a:rPr>
              <a:t>Lernfähigkeiten (die 4 </a:t>
            </a:r>
            <a:r>
              <a:rPr lang="de-DE" sz="2976" dirty="0" err="1">
                <a:solidFill>
                  <a:srgbClr val="1836B2"/>
                </a:solidFill>
                <a:latin typeface="Fira Sans Medium Bold"/>
              </a:rPr>
              <a:t>C's</a:t>
            </a:r>
            <a:r>
              <a:rPr lang="de-DE" sz="2976" dirty="0">
                <a:solidFill>
                  <a:srgbClr val="1836B2"/>
                </a:solidFill>
                <a:latin typeface="Fira Sans Medium Bold"/>
              </a:rPr>
              <a:t>) sind erworbene Fähigkeiten und Gewohnheiten, die es einer Person ermöglichen, effizient zu lernen und zu arbeiten.</a:t>
            </a:r>
          </a:p>
          <a:p>
            <a:pPr marL="642598" lvl="1" indent="-321299" algn="l">
              <a:lnSpc>
                <a:spcPts val="5030"/>
              </a:lnSpc>
              <a:buFont typeface="Arial"/>
              <a:buChar char="•"/>
            </a:pPr>
            <a:r>
              <a:rPr lang="de-DE" sz="2976" dirty="0">
                <a:solidFill>
                  <a:srgbClr val="1836B2"/>
                </a:solidFill>
                <a:latin typeface="Fira Sans Medium Bold"/>
              </a:rPr>
              <a:t>Bei den Lese- und Schreibfähigkeiten geht es darum, wie eine Person Fakten, Informationen und die dahinterstehende Technologie erkennen kann. Der Schwerpunkt liegt darauf, vertrauenswürdige Quellen zu ermitteln und sie von den Fehlinformationen zu unterscheiden, die das Internet überfluten. </a:t>
            </a:r>
          </a:p>
          <a:p>
            <a:pPr marL="642598" lvl="1" indent="-321299" algn="l">
              <a:lnSpc>
                <a:spcPts val="5030"/>
              </a:lnSpc>
              <a:buFont typeface="Arial"/>
              <a:buChar char="•"/>
            </a:pPr>
            <a:r>
              <a:rPr lang="de-DE" sz="2976" dirty="0">
                <a:solidFill>
                  <a:srgbClr val="1836B2"/>
                </a:solidFill>
                <a:latin typeface="Fira Sans Medium Bold"/>
              </a:rPr>
              <a:t>Lebenskompetenzen konzentrieren sich auf immaterielle Elemente des täglichen Lebens eines Schülers. Diese immateriellen Eigenschaften betreffen sowohl persönliche als auch berufliche Qualitäten. </a:t>
            </a:r>
          </a:p>
          <a:p>
            <a:pPr algn="l">
              <a:lnSpc>
                <a:spcPts val="3152"/>
              </a:lnSpc>
            </a:pPr>
            <a:endParaRPr lang="en-US" sz="2976" dirty="0">
              <a:solidFill>
                <a:srgbClr val="1836B2"/>
              </a:solidFill>
              <a:latin typeface="Fira Sans Medium"/>
            </a:endParaRPr>
          </a:p>
        </p:txBody>
      </p:sp>
      <p:pic>
        <p:nvPicPr>
          <p:cNvPr id="8" name="Immagine 7" descr="Immagine che contiene testo, grafica vettoriale, clipart">
            <a:extLst>
              <a:ext uri="{FF2B5EF4-FFF2-40B4-BE49-F238E27FC236}">
                <a16:creationId xmlns:a16="http://schemas.microsoft.com/office/drawing/2014/main" id="{16924A3E-236C-D793-1FC4-642157A1B4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B6B0082F-B385-1BA6-6ABD-FF6B666DC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9" y="1289542"/>
            <a:ext cx="8293017" cy="1193806"/>
          </a:xfrm>
          <a:prstGeom prst="rect">
            <a:avLst/>
          </a:prstGeom>
        </p:spPr>
        <p:txBody>
          <a:bodyPr lIns="0" tIns="0" rIns="0" bIns="0" rtlCol="0" anchor="t">
            <a:spAutoFit/>
          </a:bodyPr>
          <a:lstStyle/>
          <a:p>
            <a:pPr algn="l">
              <a:lnSpc>
                <a:spcPts val="9799"/>
              </a:lnSpc>
            </a:pPr>
            <a:r>
              <a:rPr lang="en-US" sz="6999" dirty="0" err="1">
                <a:solidFill>
                  <a:srgbClr val="FFFFFF"/>
                </a:solidFill>
                <a:latin typeface="Fira Sans Medium"/>
              </a:rPr>
              <a:t>Lernfähigkeiten</a:t>
            </a:r>
            <a:endParaRPr lang="en-US" sz="6999" dirty="0">
              <a:solidFill>
                <a:srgbClr val="FFFFFF"/>
              </a:solidFill>
              <a:latin typeface="Fira Sans Medium"/>
            </a:endParaRPr>
          </a:p>
        </p:txBody>
      </p:sp>
      <p:grpSp>
        <p:nvGrpSpPr>
          <p:cNvPr id="6" name="Group 6"/>
          <p:cNvGrpSpPr/>
          <p:nvPr/>
        </p:nvGrpSpPr>
        <p:grpSpPr>
          <a:xfrm>
            <a:off x="1689147" y="3144129"/>
            <a:ext cx="15059162" cy="1348182"/>
            <a:chOff x="0" y="0"/>
            <a:chExt cx="19236266" cy="1722140"/>
          </a:xfrm>
        </p:grpSpPr>
        <p:sp>
          <p:nvSpPr>
            <p:cNvPr id="7" name="Freeform 7"/>
            <p:cNvSpPr/>
            <p:nvPr/>
          </p:nvSpPr>
          <p:spPr>
            <a:xfrm>
              <a:off x="0" y="0"/>
              <a:ext cx="19236310" cy="1722120"/>
            </a:xfrm>
            <a:custGeom>
              <a:avLst/>
              <a:gdLst/>
              <a:ahLst/>
              <a:cxnLst/>
              <a:rect l="l" t="t" r="r" b="b"/>
              <a:pathLst>
                <a:path w="19236310" h="1722120">
                  <a:moveTo>
                    <a:pt x="0" y="172212"/>
                  </a:moveTo>
                  <a:cubicBezTo>
                    <a:pt x="0" y="77089"/>
                    <a:pt x="77089" y="0"/>
                    <a:pt x="172212" y="0"/>
                  </a:cubicBezTo>
                  <a:lnTo>
                    <a:pt x="19064097" y="0"/>
                  </a:lnTo>
                  <a:cubicBezTo>
                    <a:pt x="19159220" y="0"/>
                    <a:pt x="19236310" y="77089"/>
                    <a:pt x="19236310" y="172212"/>
                  </a:cubicBezTo>
                  <a:lnTo>
                    <a:pt x="19236310" y="1549908"/>
                  </a:lnTo>
                  <a:cubicBezTo>
                    <a:pt x="19236310" y="1645031"/>
                    <a:pt x="19159220" y="1722120"/>
                    <a:pt x="19064097" y="1722120"/>
                  </a:cubicBezTo>
                  <a:lnTo>
                    <a:pt x="172212" y="1722120"/>
                  </a:lnTo>
                  <a:cubicBezTo>
                    <a:pt x="77089" y="1722120"/>
                    <a:pt x="0" y="1645031"/>
                    <a:pt x="0" y="1549908"/>
                  </a:cubicBezTo>
                  <a:close/>
                </a:path>
              </a:pathLst>
            </a:custGeom>
            <a:solidFill>
              <a:srgbClr val="EFE2F8"/>
            </a:solidFill>
          </p:spPr>
        </p:sp>
      </p:grpSp>
      <p:grpSp>
        <p:nvGrpSpPr>
          <p:cNvPr id="8" name="Group 8"/>
          <p:cNvGrpSpPr/>
          <p:nvPr/>
        </p:nvGrpSpPr>
        <p:grpSpPr>
          <a:xfrm>
            <a:off x="1965919" y="3491317"/>
            <a:ext cx="710382" cy="710382"/>
            <a:chOff x="0" y="0"/>
            <a:chExt cx="947176" cy="947176"/>
          </a:xfrm>
        </p:grpSpPr>
        <p:sp>
          <p:nvSpPr>
            <p:cNvPr id="9" name="Freeform 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4"/>
              <a:stretch>
                <a:fillRect r="-1" b="-1"/>
              </a:stretch>
            </a:blipFill>
          </p:spPr>
        </p:sp>
      </p:grpSp>
      <p:sp>
        <p:nvSpPr>
          <p:cNvPr id="10" name="TextBox 10"/>
          <p:cNvSpPr txBox="1"/>
          <p:nvPr/>
        </p:nvSpPr>
        <p:spPr>
          <a:xfrm>
            <a:off x="3222772" y="3359849"/>
            <a:ext cx="13309697" cy="923330"/>
          </a:xfrm>
          <a:prstGeom prst="rect">
            <a:avLst/>
          </a:prstGeom>
        </p:spPr>
        <p:txBody>
          <a:bodyPr wrap="square" lIns="0" tIns="0" rIns="0" bIns="0" rtlCol="0" anchor="t">
            <a:spAutoFit/>
          </a:bodyPr>
          <a:lstStyle/>
          <a:p>
            <a:pPr algn="l">
              <a:lnSpc>
                <a:spcPts val="3600"/>
              </a:lnSpc>
            </a:pPr>
            <a:r>
              <a:rPr lang="de-DE" sz="3000" spc="-3" dirty="0">
                <a:solidFill>
                  <a:srgbClr val="043296"/>
                </a:solidFill>
                <a:latin typeface="Fira Sans Medium Bold"/>
              </a:rPr>
              <a:t>Kritisches Denken</a:t>
            </a:r>
            <a:r>
              <a:rPr lang="de-DE" sz="3000" spc="-3" dirty="0">
                <a:solidFill>
                  <a:srgbClr val="043296"/>
                </a:solidFill>
                <a:latin typeface="Fira Sans" panose="020B0503050000020004" pitchFamily="34" charset="0"/>
              </a:rPr>
              <a:t>: der Prozess des </a:t>
            </a:r>
            <a:r>
              <a:rPr lang="de-DE" sz="3000" spc="-3" dirty="0" err="1">
                <a:solidFill>
                  <a:srgbClr val="043296"/>
                </a:solidFill>
                <a:latin typeface="Fira Sans" panose="020B0503050000020004" pitchFamily="34" charset="0"/>
              </a:rPr>
              <a:t>Infragestellens</a:t>
            </a:r>
            <a:r>
              <a:rPr lang="de-DE" sz="3000" spc="-3" dirty="0">
                <a:solidFill>
                  <a:srgbClr val="043296"/>
                </a:solidFill>
                <a:latin typeface="Fira Sans" panose="020B0503050000020004" pitchFamily="34" charset="0"/>
              </a:rPr>
              <a:t> von Informationsquellen, um fundierte Urteile auf der Grundlage solider Beweise zu treffen</a:t>
            </a:r>
          </a:p>
        </p:txBody>
      </p:sp>
      <p:grpSp>
        <p:nvGrpSpPr>
          <p:cNvPr id="11" name="Group 11"/>
          <p:cNvGrpSpPr/>
          <p:nvPr/>
        </p:nvGrpSpPr>
        <p:grpSpPr>
          <a:xfrm>
            <a:off x="1689147" y="4815213"/>
            <a:ext cx="15059162" cy="1291605"/>
            <a:chOff x="0" y="0"/>
            <a:chExt cx="20078883" cy="1722140"/>
          </a:xfrm>
        </p:grpSpPr>
        <p:sp>
          <p:nvSpPr>
            <p:cNvPr id="12" name="Freeform 1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3" name="Group 13"/>
          <p:cNvGrpSpPr/>
          <p:nvPr/>
        </p:nvGrpSpPr>
        <p:grpSpPr>
          <a:xfrm>
            <a:off x="1965919" y="5143500"/>
            <a:ext cx="710382" cy="710382"/>
            <a:chOff x="0" y="0"/>
            <a:chExt cx="947176" cy="947176"/>
          </a:xfrm>
        </p:grpSpPr>
        <p:sp>
          <p:nvSpPr>
            <p:cNvPr id="14" name="Freeform 1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5"/>
              <a:stretch>
                <a:fillRect r="-1" b="-1"/>
              </a:stretch>
            </a:blipFill>
          </p:spPr>
        </p:sp>
      </p:grpSp>
      <p:sp>
        <p:nvSpPr>
          <p:cNvPr id="15" name="TextBox 15"/>
          <p:cNvSpPr txBox="1"/>
          <p:nvPr/>
        </p:nvSpPr>
        <p:spPr>
          <a:xfrm>
            <a:off x="3222772" y="5036724"/>
            <a:ext cx="13136200" cy="923925"/>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Kreativität</a:t>
            </a:r>
            <a:r>
              <a:rPr lang="de-DE" sz="3000" spc="-3" dirty="0">
                <a:solidFill>
                  <a:srgbClr val="043296"/>
                </a:solidFill>
                <a:latin typeface="Fira Sans" panose="020B0503050000020004" pitchFamily="34" charset="0"/>
              </a:rPr>
              <a:t>: Über den Tellerrand schauen und Konzepte in einem anderen Licht sehen</a:t>
            </a:r>
          </a:p>
        </p:txBody>
      </p:sp>
      <p:grpSp>
        <p:nvGrpSpPr>
          <p:cNvPr id="16" name="Group 16"/>
          <p:cNvGrpSpPr/>
          <p:nvPr/>
        </p:nvGrpSpPr>
        <p:grpSpPr>
          <a:xfrm>
            <a:off x="1689147" y="6429720"/>
            <a:ext cx="15059162" cy="1291605"/>
            <a:chOff x="0" y="0"/>
            <a:chExt cx="20078883" cy="1722140"/>
          </a:xfrm>
        </p:grpSpPr>
        <p:sp>
          <p:nvSpPr>
            <p:cNvPr id="17" name="Freeform 17"/>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8" name="Group 18"/>
          <p:cNvGrpSpPr/>
          <p:nvPr/>
        </p:nvGrpSpPr>
        <p:grpSpPr>
          <a:xfrm>
            <a:off x="1965919" y="6716418"/>
            <a:ext cx="710382" cy="710382"/>
            <a:chOff x="0" y="0"/>
            <a:chExt cx="947176" cy="947176"/>
          </a:xfrm>
        </p:grpSpPr>
        <p:sp>
          <p:nvSpPr>
            <p:cNvPr id="19" name="Freeform 1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6"/>
              <a:stretch>
                <a:fillRect r="-1" b="-1"/>
              </a:stretch>
            </a:blipFill>
          </p:spPr>
        </p:sp>
      </p:grpSp>
      <p:sp>
        <p:nvSpPr>
          <p:cNvPr id="20" name="TextBox 20"/>
          <p:cNvSpPr txBox="1"/>
          <p:nvPr/>
        </p:nvSpPr>
        <p:spPr>
          <a:xfrm>
            <a:off x="3222772" y="6608141"/>
            <a:ext cx="13136200" cy="923330"/>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Kollaboration</a:t>
            </a:r>
            <a:r>
              <a:rPr lang="de-DE" sz="3000" spc="-3" dirty="0">
                <a:solidFill>
                  <a:srgbClr val="043296"/>
                </a:solidFill>
                <a:latin typeface="Fira Sans" panose="020B0503050000020004" pitchFamily="34" charset="0"/>
              </a:rPr>
              <a:t>: Effiziente Zusammenarbeit mit anderen, um ein gemeinsames Ziel zu erreichen</a:t>
            </a:r>
          </a:p>
        </p:txBody>
      </p:sp>
      <p:grpSp>
        <p:nvGrpSpPr>
          <p:cNvPr id="21" name="Group 21"/>
          <p:cNvGrpSpPr/>
          <p:nvPr/>
        </p:nvGrpSpPr>
        <p:grpSpPr>
          <a:xfrm>
            <a:off x="1689147" y="8044227"/>
            <a:ext cx="15059162" cy="1291605"/>
            <a:chOff x="0" y="0"/>
            <a:chExt cx="20078883" cy="1722140"/>
          </a:xfrm>
        </p:grpSpPr>
        <p:sp>
          <p:nvSpPr>
            <p:cNvPr id="22" name="Freeform 2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23" name="Group 23"/>
          <p:cNvGrpSpPr/>
          <p:nvPr/>
        </p:nvGrpSpPr>
        <p:grpSpPr>
          <a:xfrm>
            <a:off x="1965919" y="8369025"/>
            <a:ext cx="710382" cy="710382"/>
            <a:chOff x="0" y="0"/>
            <a:chExt cx="947176" cy="947176"/>
          </a:xfrm>
        </p:grpSpPr>
        <p:sp>
          <p:nvSpPr>
            <p:cNvPr id="24" name="Freeform 2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7"/>
              <a:stretch>
                <a:fillRect r="-1" b="-1"/>
              </a:stretch>
            </a:blipFill>
          </p:spPr>
        </p:sp>
      </p:grpSp>
      <p:sp>
        <p:nvSpPr>
          <p:cNvPr id="25" name="TextBox 25"/>
          <p:cNvSpPr txBox="1"/>
          <p:nvPr/>
        </p:nvSpPr>
        <p:spPr>
          <a:xfrm>
            <a:off x="3222772" y="8228059"/>
            <a:ext cx="12863188" cy="923925"/>
          </a:xfrm>
          <a:prstGeom prst="rect">
            <a:avLst/>
          </a:prstGeom>
        </p:spPr>
        <p:txBody>
          <a:bodyPr lIns="0" tIns="0" rIns="0" bIns="0" rtlCol="0" anchor="t">
            <a:spAutoFit/>
          </a:bodyPr>
          <a:lstStyle/>
          <a:p>
            <a:pPr algn="l">
              <a:lnSpc>
                <a:spcPts val="3600"/>
              </a:lnSpc>
            </a:pPr>
            <a:r>
              <a:rPr lang="de-DE" sz="3000" spc="-3" dirty="0">
                <a:solidFill>
                  <a:srgbClr val="043296"/>
                </a:solidFill>
                <a:latin typeface="Fira Sans Medium Bold"/>
              </a:rPr>
              <a:t>Kommunikation</a:t>
            </a:r>
            <a:r>
              <a:rPr lang="de-DE" sz="3000" spc="-3" dirty="0">
                <a:solidFill>
                  <a:srgbClr val="043296"/>
                </a:solidFill>
                <a:latin typeface="Fira Sans" panose="020B0503050000020004" pitchFamily="34" charset="0"/>
              </a:rPr>
              <a:t>: Ideen auf wirksame Weise vermitteln, indem man eine Vielzahl von Methoden einsetzt</a:t>
            </a:r>
          </a:p>
        </p:txBody>
      </p:sp>
      <p:pic>
        <p:nvPicPr>
          <p:cNvPr id="26" name="Immagine 25" descr="Immagine che contiene testo, grafica vettoriale, clipart">
            <a:extLst>
              <a:ext uri="{FF2B5EF4-FFF2-40B4-BE49-F238E27FC236}">
                <a16:creationId xmlns:a16="http://schemas.microsoft.com/office/drawing/2014/main" id="{47F0F2D1-E6AD-E4C0-C4BC-F814BE2D0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FF6D37BA-068A-3D9C-B4C4-F8BA9AE1FE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1322</Words>
  <Application>Microsoft Office PowerPoint</Application>
  <PresentationFormat>Personalizzato</PresentationFormat>
  <Paragraphs>107</Paragraphs>
  <Slides>29</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Fira Sans Medium Bold</vt:lpstr>
      <vt:lpstr>Montserrat</vt:lpstr>
      <vt:lpstr>Fira Sans</vt:lpstr>
      <vt:lpstr>Fira Sans Medium Bold Italics</vt:lpstr>
      <vt:lpstr>Fira Sans Light Bold</vt:lpstr>
      <vt:lpstr>Calibri</vt:lpstr>
      <vt:lpstr>Fira Sans Medium</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Lesson.pdf</dc:title>
  <dc:creator>Carmine</dc:creator>
  <cp:lastModifiedBy>Carmine Picone</cp:lastModifiedBy>
  <cp:revision>25</cp:revision>
  <dcterms:created xsi:type="dcterms:W3CDTF">2006-08-16T00:00:00Z</dcterms:created>
  <dcterms:modified xsi:type="dcterms:W3CDTF">2023-02-16T19:35:36Z</dcterms:modified>
  <dc:identifier>DAFX7ZsaKAk</dc:identifier>
</cp:coreProperties>
</file>